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6"/>
  </p:notesMasterIdLst>
  <p:sldIdLst>
    <p:sldId id="256" r:id="rId2"/>
    <p:sldId id="257" r:id="rId3"/>
    <p:sldId id="264" r:id="rId4"/>
    <p:sldId id="265" r:id="rId5"/>
    <p:sldId id="266" r:id="rId6"/>
    <p:sldId id="258" r:id="rId7"/>
    <p:sldId id="268" r:id="rId8"/>
    <p:sldId id="26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60" r:id="rId19"/>
    <p:sldId id="278" r:id="rId20"/>
    <p:sldId id="280" r:id="rId21"/>
    <p:sldId id="279" r:id="rId22"/>
    <p:sldId id="261" r:id="rId23"/>
    <p:sldId id="262" r:id="rId24"/>
    <p:sldId id="263" r:id="rId2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F0D1C2"/>
    <a:srgbClr val="E2C2F0"/>
    <a:srgbClr val="68C25E"/>
    <a:srgbClr val="FFFF99"/>
    <a:srgbClr val="DAA726"/>
    <a:srgbClr val="DED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3357" autoAdjust="0"/>
  </p:normalViewPr>
  <p:slideViewPr>
    <p:cSldViewPr>
      <p:cViewPr>
        <p:scale>
          <a:sx n="75" d="100"/>
          <a:sy n="75" d="100"/>
        </p:scale>
        <p:origin x="-1661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1\&#1052;&#1054;%20&#1041;&#1086;&#1088;&#1080;&#1089;&#1086;&#1075;&#1083;&#1077;&#1073;&#1089;&#1082;&#1086;&#1077;\&#1087;&#1088;&#1086;&#1077;&#1082;&#1090;%20&#1073;&#1102;&#1076;&#1078;&#1077;&#1090;&#1072;\&#1041;&#1102;&#1076;&#1078;&#1077;&#1090;%20&#1076;&#1083;&#1103;%20&#1075;&#1088;&#1072;&#1078;&#1076;&#1072;&#1085;%20&#1041;&#1043;\&#1082;%20&#1087;&#1088;&#1086;&#1077;&#1082;&#1090;&#1091;\&#1055;&#1086;&#1076;&#1089;&#1086;&#1073;&#1082;&#1072;&#1041;&#1043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Функциональная структура расходов бюджета муниципального образования Борисоглебское на 2021 год</a:t>
            </a:r>
          </a:p>
        </c:rich>
      </c:tx>
      <c:layout>
        <c:manualLayout>
          <c:xMode val="edge"/>
          <c:yMode val="edge"/>
          <c:x val="0.18687346220975656"/>
          <c:y val="5.5327256597303611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98245614035089E-2"/>
          <c:y val="0.13755316381487478"/>
          <c:w val="0.74956140350877198"/>
          <c:h val="0.86244683618512519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6.4618273005050533E-2"/>
                  <c:y val="5.18687568704296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6272342038540339E-2"/>
                  <c:y val="-0.116441888656676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5346479858237329E-2"/>
                  <c:y val="3.22046816091798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347177423658039"/>
                  <c:y val="0.151198333282642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7305907223440355E-3"/>
                  <c:y val="0.112944649863351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2975410968365797E-2"/>
                  <c:y val="5.006407040961498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Охрана окружающей среды</a:t>
                    </a:r>
                  </a:p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0,6%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1856471888382373E-2"/>
                  <c:y val="-0.12251762169643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0903783423646366E-2"/>
                  <c:y val="-7.556712274009028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Социальная политика
1,9%</a:t>
                    </a:r>
                  </a:p>
                </c:rich>
              </c:tx>
              <c:numFmt formatCode="0.0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 </a:t>
                    </a:r>
                    <a:r>
                      <a:rPr lang="en-US"/>
                      <a:t>0,</a:t>
                    </a:r>
                    <a:r>
                      <a:rPr lang="ru-RU"/>
                      <a:t>04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38964207213673174"/>
                  <c:y val="1.8320856126142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[ПодсобкаБГ.xls]Лист1!$A$2:$A$11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[ПодсобкаБГ.xls]Лист1!$B$2:$B$11</c:f>
              <c:numCache>
                <c:formatCode>#,##0.0</c:formatCode>
                <c:ptCount val="10"/>
                <c:pt idx="0">
                  <c:v>10400.299999999999</c:v>
                </c:pt>
                <c:pt idx="1">
                  <c:v>236.4</c:v>
                </c:pt>
                <c:pt idx="2">
                  <c:v>165</c:v>
                </c:pt>
                <c:pt idx="3">
                  <c:v>1634</c:v>
                </c:pt>
                <c:pt idx="4">
                  <c:v>3961.4</c:v>
                </c:pt>
                <c:pt idx="5">
                  <c:v>150</c:v>
                </c:pt>
                <c:pt idx="6">
                  <c:v>10034.9</c:v>
                </c:pt>
                <c:pt idx="7">
                  <c:v>515.29999999999995</c:v>
                </c:pt>
                <c:pt idx="8">
                  <c:v>10</c:v>
                </c:pt>
                <c:pt idx="9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5400000" scaled="0"/>
    </a:gradFill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DA00C-68D7-4682-8367-52C9ECAA890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516DC32E-F602-4E0C-9752-F66148792D8C}" type="pres">
      <dgm:prSet presAssocID="{B81DA00C-68D7-4682-8367-52C9ECAA890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DC92855-E507-4FFF-8B0C-B87606427CA6}" type="presOf" srcId="{B81DA00C-68D7-4682-8367-52C9ECAA8907}" destId="{516DC32E-F602-4E0C-9752-F66148792D8C}" srcOrd="0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AD7AF-1E32-46A6-93A5-743D57D2CD5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2A0E20E4-6873-41EB-A78A-22D294FE8C05}" type="pres">
      <dgm:prSet presAssocID="{E5DAD7AF-1E32-46A6-93A5-743D57D2CD5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462C89C-1232-44BC-9977-C9A424604D36}" type="presOf" srcId="{E5DAD7AF-1E32-46A6-93A5-743D57D2CD5C}" destId="{2A0E20E4-6873-41EB-A78A-22D294FE8C05}" srcOrd="0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муниципального образования в 2021 году – 9326,0 тыс. рублей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5296,0 тыс. рублей (56,8%)</a:t>
          </a:r>
          <a:endParaRPr lang="ru-RU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93,0 тыс. рублей (1,0%)</a:t>
          </a:r>
          <a:endParaRPr lang="ru-RU" sz="1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3937,0 тыс. рублей (42,2%)</a:t>
          </a:r>
          <a:endParaRPr lang="ru-RU" sz="16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39925" custScaleY="115218" custLinFactNeighborX="-3900" custLinFactNeighborY="2565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 custAng="21540632" custScaleY="66208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53998" custRadScaleInc="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 custAng="126972" custScaleX="70145" custScaleY="81174" custLinFactNeighborX="-24362" custLinFactNeighborY="-6391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19676" custScaleY="59271" custRadScaleRad="123624" custRadScaleInc="113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 custScaleY="61452" custLinFactNeighborX="-1032" custLinFactNeighborY="20232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02886" custScaleY="99909" custRadScaleRad="86045" custRadScaleInc="-104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DF587A-D07B-4396-8DB6-F4B55E3498EB}" type="presOf" srcId="{408F3E14-143B-4905-95DD-0D1F6F97B932}" destId="{018CE0B1-C266-4DA8-87D7-4BF1ECA80A65}" srcOrd="0" destOrd="0" presId="urn:microsoft.com/office/officeart/2005/8/layout/radial4"/>
    <dgm:cxn modelId="{392AC0A3-EE7A-4505-8135-360C770FA01F}" type="presOf" srcId="{6BD8481D-0B12-4D8F-9326-F564E1AD031F}" destId="{80AEFD55-D784-4C39-A118-830FDA3B3F5C}" srcOrd="0" destOrd="0" presId="urn:microsoft.com/office/officeart/2005/8/layout/radial4"/>
    <dgm:cxn modelId="{459BD1CE-47DD-47DB-9562-9A891E4256B3}" type="presOf" srcId="{2D849999-B1B3-4BF5-B9D5-A85F67F9296A}" destId="{671401D1-3E32-4EAB-B4C6-477AE23F3E98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5AB050A-FA58-4624-BE86-3D6BE77EA59D}" type="presOf" srcId="{B330A8F0-A0D4-47B8-BAC3-BF90F4B552F5}" destId="{978729D6-FB6B-4269-A0E7-47336E3F4DFB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29210FA-0C35-4985-8479-D6713140C68C}" type="presOf" srcId="{900A3A06-99F5-4698-A35D-41C4A59029CA}" destId="{C803257F-DDD1-4BAE-B67A-46CB85F1CEE5}" srcOrd="0" destOrd="0" presId="urn:microsoft.com/office/officeart/2005/8/layout/radial4"/>
    <dgm:cxn modelId="{C12FBAED-6F0E-455B-A3D9-09C0652E253D}" type="presOf" srcId="{8B1DE4A6-1578-4D87-9397-F87F128F19EE}" destId="{392DA099-0D3A-4549-8F3C-14C52757E3E2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F11EF126-EE7C-4C5C-9957-D9E39E859F41}" type="presOf" srcId="{DCE6833B-6E3B-41CE-A1FF-94F1AA5A4C6B}" destId="{4A886390-79A6-4D5D-86B2-9FB6955A50DD}" srcOrd="0" destOrd="0" presId="urn:microsoft.com/office/officeart/2005/8/layout/radial4"/>
    <dgm:cxn modelId="{F3D063CC-EB2C-4578-B07A-F9967BA6268C}" type="presOf" srcId="{ED04B9B7-2A48-478D-B77E-DAA7D67E5245}" destId="{C4A7B949-4471-469F-85E6-F1A08BB187C0}" srcOrd="0" destOrd="0" presId="urn:microsoft.com/office/officeart/2005/8/layout/radial4"/>
    <dgm:cxn modelId="{34381C6C-2EDF-453F-953C-0EF385DDF54C}" type="presParOf" srcId="{392DA099-0D3A-4549-8F3C-14C52757E3E2}" destId="{C803257F-DDD1-4BAE-B67A-46CB85F1CEE5}" srcOrd="0" destOrd="0" presId="urn:microsoft.com/office/officeart/2005/8/layout/radial4"/>
    <dgm:cxn modelId="{11F7C03A-4567-42CA-A06C-D7A5FCBCA11B}" type="presParOf" srcId="{392DA099-0D3A-4549-8F3C-14C52757E3E2}" destId="{4A886390-79A6-4D5D-86B2-9FB6955A50DD}" srcOrd="1" destOrd="0" presId="urn:microsoft.com/office/officeart/2005/8/layout/radial4"/>
    <dgm:cxn modelId="{2F591B05-65D4-4091-A4E7-E6BC3B623F4F}" type="presParOf" srcId="{392DA099-0D3A-4549-8F3C-14C52757E3E2}" destId="{80AEFD55-D784-4C39-A118-830FDA3B3F5C}" srcOrd="2" destOrd="0" presId="urn:microsoft.com/office/officeart/2005/8/layout/radial4"/>
    <dgm:cxn modelId="{58E9DABB-2FD9-4F31-AB1C-5EE8140B274F}" type="presParOf" srcId="{392DA099-0D3A-4549-8F3C-14C52757E3E2}" destId="{671401D1-3E32-4EAB-B4C6-477AE23F3E98}" srcOrd="3" destOrd="0" presId="urn:microsoft.com/office/officeart/2005/8/layout/radial4"/>
    <dgm:cxn modelId="{302FF0E3-81BB-49B3-B596-CDDD71BF9E8D}" type="presParOf" srcId="{392DA099-0D3A-4549-8F3C-14C52757E3E2}" destId="{978729D6-FB6B-4269-A0E7-47336E3F4DFB}" srcOrd="4" destOrd="0" presId="urn:microsoft.com/office/officeart/2005/8/layout/radial4"/>
    <dgm:cxn modelId="{1863C201-0F11-4A55-9A6B-9A48821684DE}" type="presParOf" srcId="{392DA099-0D3A-4549-8F3C-14C52757E3E2}" destId="{018CE0B1-C266-4DA8-87D7-4BF1ECA80A65}" srcOrd="5" destOrd="0" presId="urn:microsoft.com/office/officeart/2005/8/layout/radial4"/>
    <dgm:cxn modelId="{422A0D15-D50D-46AA-A04B-D198C2FE6DDB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571778" y="1879289"/>
          <a:ext cx="2529806" cy="20831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муниципального образования в 2021 году – 9326,0 тыс. рублей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2260" y="2184353"/>
        <a:ext cx="1788842" cy="1472982"/>
      </dsp:txXfrm>
    </dsp:sp>
    <dsp:sp modelId="{4A886390-79A6-4D5D-86B2-9FB6955A50DD}">
      <dsp:nvSpPr>
        <dsp:cNvPr id="0" name=""/>
        <dsp:cNvSpPr/>
      </dsp:nvSpPr>
      <dsp:spPr>
        <a:xfrm rot="13061013">
          <a:off x="821421" y="1238492"/>
          <a:ext cx="2252865" cy="3411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142888" y="71431"/>
          <a:ext cx="1851064" cy="1267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5296,0 тыс. рублей (56,8%)</a:t>
          </a:r>
          <a:endParaRPr lang="ru-RU" sz="17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012" y="108555"/>
        <a:ext cx="1776816" cy="1193266"/>
      </dsp:txXfrm>
    </dsp:sp>
    <dsp:sp modelId="{671401D1-3E32-4EAB-B4C6-477AE23F3E98}">
      <dsp:nvSpPr>
        <dsp:cNvPr id="0" name=""/>
        <dsp:cNvSpPr/>
      </dsp:nvSpPr>
      <dsp:spPr>
        <a:xfrm rot="20425162">
          <a:off x="4839549" y="1854714"/>
          <a:ext cx="1260756" cy="418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5715048" y="1357332"/>
          <a:ext cx="2055524" cy="814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93,0 тыс. рублей (1,0%)</a:t>
          </a:r>
          <a:endParaRPr lang="ru-RU" sz="1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8901" y="1381185"/>
        <a:ext cx="2007818" cy="766712"/>
      </dsp:txXfrm>
    </dsp:sp>
    <dsp:sp modelId="{018CE0B1-C266-4DA8-87D7-4BF1ECA80A65}">
      <dsp:nvSpPr>
        <dsp:cNvPr id="0" name=""/>
        <dsp:cNvSpPr/>
      </dsp:nvSpPr>
      <dsp:spPr>
        <a:xfrm rot="16042991">
          <a:off x="3256532" y="1271691"/>
          <a:ext cx="993980" cy="3166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2857518" y="142887"/>
          <a:ext cx="1767143" cy="1372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3937,0 тыс. рублей (42,2%)</a:t>
          </a:r>
          <a:endParaRPr lang="ru-RU" sz="16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7726" y="183095"/>
        <a:ext cx="1686727" cy="129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52F993-5573-463C-8108-5C31B7BB611B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51316A-29C1-4B92-87B4-143393E00A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65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7BBEA6-E9A4-46C3-BC69-37B93D99CF8E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7C7E5C-4B05-4D5D-9C91-6D402638BBD9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B71E-617B-44CE-8B81-23887BDF73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7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C5FE-3974-430B-9BF8-A4F01D1A59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721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778A-B27A-4639-9381-D13CD11017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7101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08F3-3AAC-41CD-AE5A-A03073AF28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829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4BDD-D868-4247-BC73-EA5F05F771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08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557E-685C-4C1A-9487-5F8DD9C0B0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640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C71-987E-4409-9854-555160D8BF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447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3181-A5AF-4D0A-ADB2-C7E366910F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92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DE17-A2A9-48FF-874E-63575083FB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564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B452-E78D-489B-B915-1FF8B3F9ACC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533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2F4C0-E8F0-4ACF-8AF4-0C1F0FFA6A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836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489D37-5C3A-468B-A564-727FAAE799F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713788" cy="6192837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  <a:b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народных депутатов муниципального образования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Муромского района «О бюджете муниципального образования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7215206" y="2857496"/>
            <a:ext cx="288032" cy="43204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eaLnBrk="1" hangingPunct="1"/>
            <a:r>
              <a:rPr lang="ru-RU" altLang="ru-RU" sz="18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муниципального образования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643702" y="3786190"/>
          <a:ext cx="2313756" cy="242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04800" y="3352800"/>
          <a:ext cx="276700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Скругленный прямоугольник 1"/>
          <p:cNvSpPr/>
          <p:nvPr/>
        </p:nvSpPr>
        <p:spPr bwMode="auto">
          <a:xfrm>
            <a:off x="6715125" y="4643438"/>
            <a:ext cx="1500188" cy="143033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4000">
                <a:srgbClr val="85C2FF"/>
              </a:gs>
              <a:gs pos="70000">
                <a:srgbClr val="C4D6EB"/>
              </a:gs>
              <a:gs pos="95000">
                <a:srgbClr val="FFEBFA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– 34,0 тыс. рублей (0,4%)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86625" y="642938"/>
            <a:ext cx="1500188" cy="12080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 – 58,0 тыс. рублей (0,6%)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786438" y="642938"/>
            <a:ext cx="1500187" cy="12080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с организаций– 3879,0 тыс. рублей (41,6%)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643688" y="3286125"/>
            <a:ext cx="1524000" cy="134461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имущества– 59,0 тыс. рублей (0,6%)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71472" y="714356"/>
          <a:ext cx="8001056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Скругленный прямоугольник 13"/>
          <p:cNvSpPr/>
          <p:nvPr/>
        </p:nvSpPr>
        <p:spPr bwMode="auto">
          <a:xfrm>
            <a:off x="857250" y="2571750"/>
            <a:ext cx="1500188" cy="98742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4000">
                <a:srgbClr val="85C2FF"/>
              </a:gs>
              <a:gs pos="70000">
                <a:srgbClr val="C4D6EB"/>
              </a:gs>
              <a:gs pos="95000">
                <a:srgbClr val="FFEBFA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с физических лиц – 3027,0 тыс. рублей (32,5%)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857250" y="3571875"/>
            <a:ext cx="1500188" cy="98742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4000">
                <a:srgbClr val="85C2FF"/>
              </a:gs>
              <a:gs pos="70000">
                <a:srgbClr val="C4D6EB"/>
              </a:gs>
              <a:gs pos="95000">
                <a:srgbClr val="FFEBFA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 физических лиц – 1475,0 тыс. рублей (15,8%)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857250" y="4572000"/>
            <a:ext cx="1500188" cy="120808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4000">
                <a:srgbClr val="85C2FF"/>
              </a:gs>
              <a:gs pos="70000">
                <a:srgbClr val="C4D6EB"/>
              </a:gs>
              <a:gs pos="95000">
                <a:srgbClr val="FFEBFA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 физических лиц – 784,0 тыс. рублей (8,4%)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857250" y="5715000"/>
            <a:ext cx="1500188" cy="98742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4000">
                <a:srgbClr val="85C2FF"/>
              </a:gs>
              <a:gs pos="70000">
                <a:srgbClr val="C4D6EB"/>
              </a:gs>
              <a:gs pos="95000">
                <a:srgbClr val="FFEBFA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пошлина–10,0 тыс. рублей (0,1%)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500166" y="2143116"/>
            <a:ext cx="216024" cy="504056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214942" y="1142984"/>
            <a:ext cx="5334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3"/>
          <p:cNvGraphicFramePr>
            <a:graphicFrameLocks noChangeAspect="1"/>
          </p:cNvGraphicFramePr>
          <p:nvPr/>
        </p:nvGraphicFramePr>
        <p:xfrm>
          <a:off x="3500438" y="642938"/>
          <a:ext cx="5291137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Диаграмма" r:id="rId3" imgW="3663990" imgH="2152593" progId="Excel.Chart.8">
                  <p:embed/>
                </p:oleObj>
              </mc:Choice>
              <mc:Fallback>
                <p:oleObj name="Диаграмма" r:id="rId3" imgW="3663990" imgH="2152593" progId="Excel.Char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642938"/>
                        <a:ext cx="5291137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23850" y="495300"/>
            <a:ext cx="30956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2020 году ожидается с ростом к уровню 2019 года на 5,0 % (+439,7 тыс. рублей) или в сумме 9196,0 тыс. рублей.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Налоговые и неналоговые доходы бюджета муниципального образования в 2021 году планируются в сумме 9326,0 тыс. рублей или с увеличением к уровню 2020 года на 1,4% (+130,0 тыс. рублей).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2022 году составит сумму 9463,0 тыс. рублей (101,5 % к 2021 году), в 2023 году – 9603,0 тыс. рублей (101,5 % к 2022 году).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285750" y="5000625"/>
            <a:ext cx="80724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buFontTx/>
              <a:buChar char="-"/>
            </a:pPr>
            <a:r>
              <a:rPr lang="ru-RU" altLang="ru-RU" sz="1500">
                <a:latin typeface="Times New Roman" pitchFamily="18" charset="0"/>
              </a:rPr>
              <a:t> земельный налог (в 2020 году – 75,0 %, в 2021 году – 74,1 %, в 2022 году – 73,5%, в 2023 году – 73,1 %);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ru-RU" altLang="ru-RU" sz="1500">
                <a:latin typeface="Times New Roman" pitchFamily="18" charset="0"/>
              </a:rPr>
              <a:t>- налог на доходы физических лиц (в 2020 году – 15,2 %, в 2021 году – 15,8 %, в 2022 году – 16,2 %, в 2023 году – 16,5 %,).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357188" y="5357813"/>
            <a:ext cx="8262937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Наибольший удельный вес в структуре налоговых доходов занимают: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земельный налог (в 2020 году-75,8%, в 2021 году-74,8%, в 2022 году-74,3%, в 2023 году-73,9%);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 (в 2020 году-15,3%, в 2021 году-16,0%, в 2022 году-16,3%, в 2023 году-16,6%). </a:t>
            </a:r>
          </a:p>
        </p:txBody>
      </p:sp>
      <p:graphicFrame>
        <p:nvGraphicFramePr>
          <p:cNvPr id="24579" name="Диаграмма 1"/>
          <p:cNvGraphicFramePr>
            <a:graphicFrameLocks/>
          </p:cNvGraphicFramePr>
          <p:nvPr/>
        </p:nvGraphicFramePr>
        <p:xfrm>
          <a:off x="712788" y="1074738"/>
          <a:ext cx="7988300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Диаграмма" r:id="rId3" imgW="5048306" imgH="2794123" progId="Excel.Chart.8">
                  <p:embed/>
                </p:oleObj>
              </mc:Choice>
              <mc:Fallback>
                <p:oleObj name="Диаграмма" r:id="rId3" imgW="5048306" imgH="279412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074738"/>
                        <a:ext cx="7988300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Объем и структура налоговых доходов бюджета муниципального образования Борисоглебское в 2019 – 2023 годах,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642938" y="5214938"/>
            <a:ext cx="7848600" cy="11699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Структуру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неналоговых доходов составляют доходы от использования имущества, доходы от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продажи материальных и нематериальных активов,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штрафы, санкции, возмещение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ущерба.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Наибольший удельный вес в структуре неналоговых доходов занимают: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доходы от использования имущества, находящегося в муниципальной собственности (в 2020 году – 63,3%, в 2021 году – 63,4%, в 2022 году – 63,2%, в 2023 году – 62,9%).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611188" y="333375"/>
            <a:ext cx="784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</a:rPr>
              <a:t>Объем и структура неналоговых доходов бюджета муниципального образования Борисоглебское в 2019 – 2023 годах, тыс. рублей</a:t>
            </a:r>
          </a:p>
        </p:txBody>
      </p:sp>
      <p:graphicFrame>
        <p:nvGraphicFramePr>
          <p:cNvPr id="25604" name="Диаграмма 1"/>
          <p:cNvGraphicFramePr>
            <a:graphicFrameLocks/>
          </p:cNvGraphicFramePr>
          <p:nvPr/>
        </p:nvGraphicFramePr>
        <p:xfrm>
          <a:off x="784225" y="784225"/>
          <a:ext cx="7827963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Диаграмма" r:id="rId3" imgW="5048306" imgH="2565353" progId="Excel.Chart.8">
                  <p:embed/>
                </p:oleObj>
              </mc:Choice>
              <mc:Fallback>
                <p:oleObj name="Диаграмма" r:id="rId3" imgW="5048306" imgH="256535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784225"/>
                        <a:ext cx="7827963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</p:nvPr>
        </p:nvGraphicFramePr>
        <p:xfrm>
          <a:off x="571500" y="692150"/>
          <a:ext cx="8002588" cy="3041650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1414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8756,3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1409,8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1536,4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1582,0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76350" y="4200525"/>
          <a:ext cx="5795963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Диаграмма" r:id="rId3" imgW="3663990" imgH="831916" progId="Excel.Chart.8">
                  <p:embed/>
                </p:oleObj>
              </mc:Choice>
              <mc:Fallback>
                <p:oleObj name="Диаграмма" r:id="rId3" imgW="3663990" imgH="831916" progId="Excel.Chart.8">
                  <p:embed/>
                  <p:pic>
                    <p:nvPicPr>
                      <p:cNvPr id="0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200525"/>
                        <a:ext cx="5795963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414338" y="5840413"/>
            <a:ext cx="8429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</a:rPr>
              <a:t>По прогнозным данным среднедушевой доход к 2023 году достигнет уровня 1582,0 рубля на 1 жителя.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/>
          <a:lstStyle/>
          <a:p>
            <a:pPr indent="355600" eaLnBrk="1" hangingPunct="1">
              <a:spcBef>
                <a:spcPct val="50000"/>
              </a:spcBef>
            </a:pPr>
            <a: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  <a:t>Нормативы зачисления налоговых доходов в бюджет </a:t>
            </a:r>
            <a:b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Борисоглебское в 2019 – 2023 годах, %</a:t>
            </a:r>
          </a:p>
        </p:txBody>
      </p:sp>
      <p:graphicFrame>
        <p:nvGraphicFramePr>
          <p:cNvPr id="6" name="Group 460"/>
          <p:cNvGraphicFramePr>
            <a:graphicFrameLocks noGrp="1"/>
          </p:cNvGraphicFramePr>
          <p:nvPr/>
        </p:nvGraphicFramePr>
        <p:xfrm>
          <a:off x="571500" y="1143000"/>
          <a:ext cx="8229600" cy="3441700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689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63" y="4857750"/>
            <a:ext cx="8229600" cy="1450975"/>
          </a:xfrm>
        </p:spPr>
        <p:txBody>
          <a:bodyPr/>
          <a:lstStyle/>
          <a:p>
            <a:pPr algn="just"/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общего объема безвозмездных поступлений от других бюджетов бюджетной системы Российской Федерации в 2021 году в сумме 17931,3 тыс. рублей поступление дотации из бюджетов муниципальных районов составляет сумму 13206,0 тыс. рублей (73,7%), субсидий – 2805,6 тыс. рублей (15,6 %), субвенций – 317,7 тыс. рублей (1,8%),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1602,0 тыс. рублей (8,9 %). </a:t>
            </a: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39750" y="3333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Структура безвозмездных поступлений бюджета муниципального образования Борисоглебское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в 2019 – 2023 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/>
        </p:nvGraphicFramePr>
        <p:xfrm>
          <a:off x="431800" y="1074738"/>
          <a:ext cx="79883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Диаграмма" r:id="rId3" imgW="5048306" imgH="2584545" progId="Excel.Chart.8">
                  <p:embed/>
                </p:oleObj>
              </mc:Choice>
              <mc:Fallback>
                <p:oleObj name="Диаграмма" r:id="rId3" imgW="5048306" imgH="258454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074738"/>
                        <a:ext cx="79883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1403350" y="858838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25513,9</a:t>
            </a: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2339975" y="860425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23011,9</a:t>
            </a: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3276600" y="862013"/>
            <a:ext cx="719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17931,3</a:t>
            </a:r>
          </a:p>
        </p:txBody>
      </p:sp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4211638" y="836613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17796,6</a:t>
            </a: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5219700" y="862013"/>
            <a:ext cx="792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17665,4</a:t>
            </a:r>
          </a:p>
        </p:txBody>
      </p:sp>
      <p:sp>
        <p:nvSpPr>
          <p:cNvPr id="28682" name="TextBox 8"/>
          <p:cNvSpPr txBox="1">
            <a:spLocks noChangeArrowheads="1"/>
          </p:cNvSpPr>
          <p:nvPr/>
        </p:nvSpPr>
        <p:spPr bwMode="auto">
          <a:xfrm>
            <a:off x="1928813" y="714375"/>
            <a:ext cx="5762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90,2%</a:t>
            </a:r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2786063" y="78581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77,9%</a:t>
            </a:r>
          </a:p>
        </p:txBody>
      </p:sp>
      <p:sp>
        <p:nvSpPr>
          <p:cNvPr id="28684" name="TextBox 10"/>
          <p:cNvSpPr txBox="1">
            <a:spLocks noChangeArrowheads="1"/>
          </p:cNvSpPr>
          <p:nvPr/>
        </p:nvSpPr>
        <p:spPr bwMode="auto">
          <a:xfrm>
            <a:off x="3786188" y="785813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99,2%</a:t>
            </a:r>
          </a:p>
        </p:txBody>
      </p:sp>
      <p:sp>
        <p:nvSpPr>
          <p:cNvPr id="28685" name="TextBox 11"/>
          <p:cNvSpPr txBox="1">
            <a:spLocks noChangeArrowheads="1"/>
          </p:cNvSpPr>
          <p:nvPr/>
        </p:nvSpPr>
        <p:spPr bwMode="auto">
          <a:xfrm>
            <a:off x="4786313" y="785813"/>
            <a:ext cx="755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99,3%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928938" y="1000125"/>
            <a:ext cx="35718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786188" y="1000125"/>
            <a:ext cx="4286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857750" y="1000125"/>
            <a:ext cx="3571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000250" y="1000125"/>
            <a:ext cx="3571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43"/>
          <p:cNvGraphicFramePr>
            <a:graphicFrameLocks/>
          </p:cNvGraphicFramePr>
          <p:nvPr/>
        </p:nvGraphicFramePr>
        <p:xfrm>
          <a:off x="468313" y="333375"/>
          <a:ext cx="8229600" cy="6122988"/>
        </p:xfrm>
        <a:graphic>
          <a:graphicData uri="http://schemas.openxmlformats.org/drawingml/2006/table">
            <a:tbl>
              <a:tblPr/>
              <a:tblGrid>
                <a:gridCol w="2103423"/>
                <a:gridCol w="1030302"/>
                <a:gridCol w="1147762"/>
                <a:gridCol w="1212850"/>
                <a:gridCol w="747713"/>
                <a:gridCol w="993775"/>
                <a:gridCol w="993775"/>
              </a:tblGrid>
              <a:tr h="944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факт,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 на 01.11.2020,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2021 года к 2020 году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44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000),  в том числе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25513,9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23011,9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17931,3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77,9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17796,6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17665,4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(2 02 16001 00 0000 150)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11737,0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12957,0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13206,0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13069,0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12929,0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(2 02 20000 00 0000 150)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2951,0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2860,4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2805,6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2805,6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2805,6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(2 02 30000 00 0000 150)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202,7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317,7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328,8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(2 02 40000 00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0000 150)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10623,2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6843,5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(2 07 00000 00 0000 000)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(2 19 60000 00 0000 150)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Борисоглебское</a:t>
            </a:r>
            <a:endParaRPr lang="ru-RU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6588125" y="1917700"/>
            <a:ext cx="2271713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Борисоглебское в 2021 году составляют расходы по разделам Общегосударственные вопросы» - 38,2% и  «Культура, кинематография» - 36,8%.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Наименьшую долю в расходах бюджета составляют расходы по разделам «Физическая культура и спорт» - 0,04%, «Средства массовой информации» - 0,6.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07504" y="1628800"/>
          <a:ext cx="64807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328613" y="549275"/>
            <a:ext cx="86312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образования</a:t>
            </a:r>
          </a:p>
          <a:p>
            <a:pPr algn="ctr"/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Борисоглебское, </a:t>
            </a:r>
            <a:r>
              <a:rPr lang="ru-RU" altLang="ru-RU" sz="28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76475"/>
            <a:ext cx="810101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2913" y="0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80988" y="836613"/>
            <a:ext cx="846137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Бюджет муниципального образования Борисоглебское утверждается в форме решения Совета народных депутатов муниципального образования Борисоглебское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Борисоглебское «О бюджете муниципального образования Борисоглебское на очередной финансовый  год и на плановый период» назначаются публичные слушания.  Положение «О публичных слушаниях в муниципальном образовании Борисоглебское сельское поселение  Муромского района Владимирской области» утверждено решением Совета народных депутатов Борисоглебского сельского поселения от 12.05.2006 г. № 26.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Решением Совета народных депутатов от 26.11.2020 № 57 «О назначении публичных слушаний по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2021 год и на плановый период 2022 и 2023 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дата и место проведения публичных слушаний - 17 декабря 2020 года в 14 час.00 мин.,  с. Борисоглеб, ул. Первомайская, д. 16;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права граждан при проведении публичных слушаний - свои рекомендации по проекту решения Совета народных депутатов «О  бюджете  муниципального образования Борисоглебское на 2021 год и  на плановый  период 2022 и 2023 годов» жители муниципального образования Борисоглебское  могут письменно направлять в постоянную комиссию, расположенную по адресу: 602212 с. Борисоглеб ул. Первомайская, д.16 Муромского района Владимирской области, в срок до 16 декабря 2020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Заголовок 1"/>
          <p:cNvGrpSpPr>
            <a:grpSpLocks noGrp="1"/>
          </p:cNvGrpSpPr>
          <p:nvPr/>
        </p:nvGrpSpPr>
        <p:grpSpPr bwMode="auto">
          <a:xfrm>
            <a:off x="41275" y="404813"/>
            <a:ext cx="8961438" cy="792162"/>
            <a:chOff x="276" y="165"/>
            <a:chExt cx="5204" cy="737"/>
          </a:xfrm>
        </p:grpSpPr>
        <p:pic>
          <p:nvPicPr>
            <p:cNvPr id="32773" name="Заголово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Борисоглебское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в расчете на душу населения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– 6121 чел., 2021 -2023 годы – 6070 чел.)</a:t>
              </a:r>
            </a:p>
          </p:txBody>
        </p:sp>
      </p:grpSp>
      <p:sp>
        <p:nvSpPr>
          <p:cNvPr id="32771" name="Text Box 2110"/>
          <p:cNvSpPr txBox="1">
            <a:spLocks noChangeArrowheads="1"/>
          </p:cNvSpPr>
          <p:nvPr/>
        </p:nvSpPr>
        <p:spPr bwMode="auto">
          <a:xfrm>
            <a:off x="250825" y="5300663"/>
            <a:ext cx="8642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Наибольшую сумму расходов на душу населения в 2021 году составляют расходы по разделам «Общегосударственные вопросы» и «Культура, кинематография», наименьшую сумму на душу населения составляют расходы по разделу «Физическая культура и спорт», «Охрана окружающей среды» и «Средства массовой информации».</a:t>
            </a:r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35342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23380" y="175192"/>
            <a:ext cx="7919087" cy="66799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Борисоглебское на содержание органов местного самоуправления </a:t>
            </a:r>
          </a:p>
        </p:txBody>
      </p:sp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8375"/>
            <a:ext cx="43211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68375"/>
            <a:ext cx="42989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4298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8375"/>
            <a:ext cx="4348163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68375"/>
            <a:ext cx="42989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33825"/>
            <a:ext cx="42989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42989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250825" y="1374775"/>
            <a:ext cx="853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Борисоглебское на 2021 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53013" y="3360738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5253038" y="3375025"/>
            <a:ext cx="302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БОРИСОГЛЕБСКОЕ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6007" y="218085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3016" y="3529193"/>
            <a:ext cx="3808171" cy="162799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4992688" y="485616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4829" name="Text Box 7"/>
          <p:cNvSpPr txBox="1">
            <a:spLocks noChangeArrowheads="1"/>
          </p:cNvSpPr>
          <p:nvPr/>
        </p:nvSpPr>
        <p:spPr bwMode="auto">
          <a:xfrm>
            <a:off x="539750" y="2392363"/>
            <a:ext cx="37750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</a:rPr>
              <a:t>- субсидии – 2805,6 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– 317,7 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3589338"/>
            <a:ext cx="36401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- дотации на выравнивание  бюджетной  обеспеченности муниципального образования Борисоглебское – 5975,0 тыс. рублей;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бюджету муниципального образования Борисоглебское из бюджета Муромского района – 1602,0 тыс. рублей.</a:t>
            </a:r>
          </a:p>
        </p:txBody>
      </p:sp>
      <p:sp>
        <p:nvSpPr>
          <p:cNvPr id="34831" name="Text Box 60"/>
          <p:cNvSpPr txBox="1">
            <a:spLocks noChangeArrowheads="1"/>
          </p:cNvSpPr>
          <p:nvPr/>
        </p:nvSpPr>
        <p:spPr bwMode="auto">
          <a:xfrm>
            <a:off x="5100638" y="4973638"/>
            <a:ext cx="322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b="1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890,7 тыс. рублей.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67362" y="1331913"/>
            <a:ext cx="792163" cy="3240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499225" y="4587875"/>
            <a:ext cx="431800" cy="250825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960813"/>
            <a:ext cx="70961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93713" y="0"/>
            <a:ext cx="8229600" cy="1252538"/>
          </a:xfrm>
        </p:spPr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35843" name="WordArt 93"/>
          <p:cNvSpPr>
            <a:spLocks noChangeArrowheads="1" noChangeShapeType="1" noTextEdit="1"/>
          </p:cNvSpPr>
          <p:nvPr/>
        </p:nvSpPr>
        <p:spPr bwMode="auto">
          <a:xfrm>
            <a:off x="2120900" y="1019175"/>
            <a:ext cx="47815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6436B"/>
                </a:solidFill>
                <a:latin typeface="Times New Roman"/>
                <a:cs typeface="Times New Roman"/>
              </a:rPr>
              <a:t>Программный бюджет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79475" y="1703388"/>
          <a:ext cx="7386638" cy="345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1176"/>
                <a:gridCol w="704069"/>
                <a:gridCol w="704069"/>
                <a:gridCol w="704069"/>
                <a:gridCol w="563255"/>
              </a:tblGrid>
              <a:tr h="1333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программы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Сумма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2020 год,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план по состоянию на 01.11.2020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 год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3539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«Защита населения и территорий муниципального образования Борисоглебское от чрезвычайных ситуаций, обеспечение пожарной безопасности и безопасности людей на водных объектах»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522,00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165,00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125,00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225,00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133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«Развитие культуры муниципального образования Борисоглебское»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10 708,30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10 034,90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10 034,90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10 034,90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235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«Развитие физической культуры и спорта в муниципальном образовании Борисоглебское»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235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9 022,40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7 366,50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6 549,80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6 649,80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235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«Управление муниципальным имуществом муниципального образования Борисоглебское»  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133,90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113,80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113,80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113,80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235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 «Управление муниципальными финансами муниципального образования Борисоглебское» 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677,50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699,40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701,70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710,50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142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«Благоустройство территории муниципального образования Борисоглебское»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5 279,10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3 624,50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2 417,70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2 950,20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235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«Капитальный ремонт многоквартирных домов муниципального образования Борисоглебское»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133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«Дорожное хозяйство муниципального образования Борисоглебское»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1 602,00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1 602,00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1 602,00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1 602,00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235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«Обеспечение доступным и комфортным жильем населения муниципального образования Борисоглебское»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2 402,30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264,00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1 728,50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396,00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235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«Информационное общество в муниципальном образовании Борисоглебское»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2359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Муниципальная программа «Борьба с борщевиком Сосновского на территории муниципального образования Борисоглебское»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457,90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457,90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457,90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457,90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  <a:tr h="133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ИТОГО: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30 874,40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24 399,00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23 802,30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23 211,10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130" marR="5130" marT="5130" marB="0" anchor="ctr"/>
                </a:tc>
              </a:tr>
            </a:tbl>
          </a:graphicData>
        </a:graphic>
      </p:graphicFrame>
      <p:pic>
        <p:nvPicPr>
          <p:cNvPr id="359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9538"/>
            <a:ext cx="8569325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>
            <a:spLocks noGrp="1" noChangeArrowheads="1"/>
          </p:cNvSpPr>
          <p:nvPr>
            <p:ph idx="1"/>
          </p:nvPr>
        </p:nvSpPr>
        <p:spPr>
          <a:xfrm>
            <a:off x="827088" y="3213100"/>
            <a:ext cx="7408862" cy="265906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endParaRPr lang="ru-RU" altLang="ru-RU" sz="140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4248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</a:rPr>
              <a:t>С проектом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2021 год и на плановый период 2022 и 2023 годов» можно ознакомиться в газете «Муромский край. Документы» №133 (4617) от 01.12.2020 г. или на сайте администрации Муромского района </a:t>
            </a:r>
            <a:r>
              <a:rPr lang="en-US" altLang="ru-RU" u="sng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u="sng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</a:rPr>
              <a:t>в разделе «Финансовое управление».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36550" y="195263"/>
            <a:ext cx="8459788" cy="6297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Основные понятия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 b="1">
              <a:solidFill>
                <a:srgbClr val="000099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</a:t>
            </a:r>
            <a:r>
              <a:rPr lang="ru-RU" altLang="ru-RU" sz="160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</a:rPr>
              <a:t>– </a:t>
            </a:r>
            <a:r>
              <a:rPr lang="ru-RU" altLang="ru-RU" sz="1500">
                <a:latin typeface="Times New Roman" pitchFamily="18" charset="0"/>
              </a:rPr>
              <a:t>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>
                <a:latin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</a:rPr>
              <a:t>год, следующий за текущим финансовым годом.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>
                <a:latin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</a:rPr>
              <a:t>два финансовых года, следующие за очередным финансовым годом.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600">
                <a:latin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</a:rPr>
              <a:t>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Доходы</a:t>
            </a:r>
            <a:r>
              <a:rPr lang="ru-RU" altLang="ru-RU" sz="1600" b="1" u="sng">
                <a:solidFill>
                  <a:srgbClr val="0000FF"/>
                </a:solidFill>
              </a:rPr>
              <a:t> </a:t>
            </a: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бюджета</a:t>
            </a:r>
            <a:r>
              <a:rPr lang="ru-RU" altLang="ru-RU" sz="16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>
                <a:solidFill>
                  <a:srgbClr val="0033CC"/>
                </a:solidFill>
                <a:latin typeface="Times New Roman" pitchFamily="18" charset="0"/>
              </a:rPr>
              <a:t>– </a:t>
            </a:r>
            <a:r>
              <a:rPr lang="ru-RU" altLang="ru-RU" sz="150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500" b="1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60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60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</a:rPr>
              <a:t>- </a:t>
            </a:r>
            <a:r>
              <a:rPr lang="ru-RU" altLang="ru-RU" sz="150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Муниципальный долг</a:t>
            </a:r>
            <a:r>
              <a:rPr lang="ru-RU" altLang="ru-RU" sz="1600">
                <a:latin typeface="Times New Roman" pitchFamily="18" charset="0"/>
              </a:rPr>
              <a:t> - </a:t>
            </a:r>
            <a:r>
              <a:rPr lang="ru-RU" altLang="ru-RU" sz="150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>
                <a:latin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</a:rPr>
              <a:t>денежные средства, перечисляемые из одного бюджета бюджетной системы РФ другому.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Консолидированный бюджет муниципального образования</a:t>
            </a:r>
            <a:r>
              <a:rPr lang="ru-RU" altLang="ru-RU" sz="1600">
                <a:latin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</a:rPr>
              <a:t>это свод бюджетов всех уровней на соответствующей территории. Консолидированный (сводный) бюджет выполняет функцию объединений бюджетных показателей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>
                  <a:solidFill>
                    <a:srgbClr val="000000"/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100" b="1">
                <a:latin typeface="Times New Roman" pitchFamily="18" charset="0"/>
              </a:rPr>
              <a:t>(</a:t>
            </a:r>
            <a:r>
              <a:rPr lang="ru-RU" altLang="ru-RU" sz="1100" b="1" i="1">
                <a:latin typeface="Times New Roman" pitchFamily="18" charset="0"/>
              </a:rPr>
              <a:t>от лат. «</a:t>
            </a:r>
            <a:r>
              <a:rPr lang="en-US" altLang="ru-RU" sz="1100" b="1" i="1">
                <a:latin typeface="Times New Roman" pitchFamily="18" charset="0"/>
              </a:rPr>
              <a:t>Dotatio</a:t>
            </a:r>
            <a:r>
              <a:rPr lang="ru-RU" altLang="ru-RU" sz="1100" b="1" i="1">
                <a:latin typeface="Times New Roman" pitchFamily="18" charset="0"/>
              </a:rPr>
              <a:t>» -дар, пожертвование</a:t>
            </a:r>
            <a:r>
              <a:rPr lang="ru-RU" altLang="ru-RU" sz="11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b="1">
                <a:latin typeface="Times New Roman" pitchFamily="18" charset="0"/>
              </a:rPr>
              <a:t>Субвенции</a:t>
            </a:r>
            <a:r>
              <a:rPr lang="ru-RU" altLang="ru-RU" b="1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altLang="ru-RU" sz="1100" b="1">
                <a:latin typeface="Times New Roman" pitchFamily="18" charset="0"/>
              </a:rPr>
              <a:t>(</a:t>
            </a:r>
            <a:r>
              <a:rPr lang="ru-RU" altLang="ru-RU" sz="1100" b="1" i="1">
                <a:latin typeface="Times New Roman" pitchFamily="18" charset="0"/>
              </a:rPr>
              <a:t>от лат.</a:t>
            </a:r>
            <a:r>
              <a:rPr lang="en-US" altLang="ru-RU" sz="1100" b="1" i="1">
                <a:latin typeface="Times New Roman" pitchFamily="18" charset="0"/>
              </a:rPr>
              <a:t> </a:t>
            </a:r>
            <a:r>
              <a:rPr lang="ru-RU" altLang="ru-RU" sz="1100" b="1" i="1">
                <a:latin typeface="Times New Roman" pitchFamily="18" charset="0"/>
              </a:rPr>
              <a:t>«</a:t>
            </a:r>
            <a:r>
              <a:rPr lang="en-US" altLang="ru-RU" sz="1100" b="1" i="1">
                <a:latin typeface="Times New Roman" pitchFamily="18" charset="0"/>
              </a:rPr>
              <a:t>Subvenire</a:t>
            </a:r>
            <a:r>
              <a:rPr lang="ru-RU" altLang="ru-RU" sz="1100" b="1" i="1">
                <a:latin typeface="Times New Roman" pitchFamily="18" charset="0"/>
              </a:rPr>
              <a:t>»</a:t>
            </a:r>
            <a:r>
              <a:rPr lang="en-US" altLang="ru-RU" sz="1100" b="1" i="1">
                <a:latin typeface="Times New Roman" pitchFamily="18" charset="0"/>
              </a:rPr>
              <a:t> - </a:t>
            </a:r>
            <a:r>
              <a:rPr lang="ru-RU" altLang="ru-RU" sz="1100" b="1" i="1">
                <a:latin typeface="Times New Roman" pitchFamily="18" charset="0"/>
              </a:rPr>
              <a:t>приходить на помощь</a:t>
            </a:r>
            <a:r>
              <a:rPr lang="ru-RU" altLang="ru-RU" sz="11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Субсидии</a:t>
            </a:r>
            <a:r>
              <a:rPr lang="ru-RU" altLang="ru-RU" b="1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(от лат. «</a:t>
            </a:r>
            <a:r>
              <a:rPr lang="en-US" altLang="ru-RU" sz="1100" b="1" i="1">
                <a:latin typeface="Times New Roman" pitchFamily="18" charset="0"/>
              </a:rPr>
              <a:t>Subsiduim</a:t>
            </a:r>
            <a:r>
              <a:rPr lang="ru-RU" altLang="ru-RU" sz="1100" b="1" i="1"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/>
              <a:t> </a:t>
            </a:r>
            <a:r>
              <a:rPr lang="ru-RU" altLang="ru-RU" sz="1100" b="1" i="1">
                <a:latin typeface="Times New Roman" pitchFamily="18" charset="0"/>
              </a:rPr>
              <a:t>(Трансфе́рт от лат. «Transfero»-переношу,перемещаю)</a:t>
            </a:r>
            <a:r>
              <a:rPr lang="ru-RU" altLang="ru-RU" sz="1100" b="1"/>
              <a:t> </a:t>
            </a:r>
            <a:r>
              <a:rPr lang="ru-RU" altLang="ru-RU" sz="110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1100" b="1"/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7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411163" y="3068638"/>
            <a:ext cx="8602662" cy="261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Борисоглебское: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 части обеспечения проживающих в муниципальном образовании Борисоглебское и нуждающихся в жилых  помещениях малоимущих граждан жилыми помещениями, а также иных полномочий в соответствии с жилищным законодательством,   а именно:  принятие решений о  представлении  жилого  помещения  по договору  социального найма,  при наличии в муниципальном жилищном фонде муниципального образования Борисоглебское жилых помещений, предоставляемых по договорам социального найма, установление размера дохода, приходящегося на каждого члена семьи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найма;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 подтверждающего принятия решения о согласовании или  об отказе в согласовании переустройства и (или) перепланировки жилого помещения  в соответствии с условиями и порядком переустройства и перепланировки жилых помещений .</a:t>
            </a:r>
          </a:p>
        </p:txBody>
      </p:sp>
      <p:sp>
        <p:nvSpPr>
          <p:cNvPr id="16408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411163" y="5822950"/>
            <a:ext cx="8602662" cy="846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Борисоглебское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  <p:grpSp>
        <p:nvGrpSpPr>
          <p:cNvPr id="16409" name="Group 34"/>
          <p:cNvGrpSpPr>
            <a:grpSpLocks/>
          </p:cNvGrpSpPr>
          <p:nvPr/>
        </p:nvGrpSpPr>
        <p:grpSpPr bwMode="auto">
          <a:xfrm>
            <a:off x="158750" y="3284538"/>
            <a:ext cx="236538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161925" y="5949950"/>
            <a:ext cx="1588" cy="503238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8750" y="6453188"/>
            <a:ext cx="23177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3513" y="5949950"/>
            <a:ext cx="1968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33CC"/>
                </a:solidFill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Борисоглебское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50825" y="765175"/>
            <a:ext cx="4216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/>
              <a:t>Динамика роста фонда начисленной заработной платы всех работников муниципального образования Борисоглебское</a:t>
            </a: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4654550" y="757238"/>
            <a:ext cx="421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/>
              <a:t>Динамика численности трудовых ресурсов муниципального образования Борисоглебское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250825" y="3716338"/>
            <a:ext cx="421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/>
              <a:t>Динамика индекса потребительских цен на товары и услуги в  муниципальном образовании Борисоглебское</a:t>
            </a: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4679950" y="3716338"/>
            <a:ext cx="421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/>
              <a:t>Динамика уровня зарегистрированной безработицы в муниципальном образовании Борисоглебское</a:t>
            </a:r>
          </a:p>
        </p:txBody>
      </p:sp>
      <p:pic>
        <p:nvPicPr>
          <p:cNvPr id="17415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5388"/>
            <a:ext cx="40322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89038"/>
            <a:ext cx="410368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4221163"/>
            <a:ext cx="40909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6" descr="C:\Users\userpc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40322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213" y="476250"/>
            <a:ext cx="8543925" cy="1289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доходов 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расходов бюджета </a:t>
            </a: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Борисоглебское</a:t>
            </a:r>
            <a:endParaRPr lang="ru-RU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03213" y="2565400"/>
            <a:ext cx="8543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b="1" i="1">
                <a:latin typeface="Times New Roman" pitchFamily="18" charset="0"/>
              </a:rPr>
              <a:t>Основные характеристики бюджета муниципального образования Борисоглебское на 2021– 2023 годы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8424862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79388" y="188913"/>
            <a:ext cx="8826500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муниципального образования Борисоглебское, в том числе с отражением структуры долга муниципального образования Борисоглебское по видам долговых обязательств в 2021-2023 годах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640763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47531" y="730115"/>
            <a:ext cx="8544952" cy="848691"/>
          </a:xfrm>
          <a:prstGeom prst="roundRect">
            <a:avLst/>
          </a:prstGeom>
          <a:gradFill rotWithShape="1">
            <a:gsLst>
              <a:gs pos="28000">
                <a:srgbClr val="297FD5">
                  <a:tint val="18000"/>
                  <a:satMod val="120000"/>
                  <a:lumMod val="88000"/>
                </a:srgbClr>
              </a:gs>
              <a:gs pos="100000">
                <a:srgbClr val="297FD5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297FD5"/>
            </a:solidFill>
            <a:prstDash val="solid"/>
          </a:ln>
          <a:effectLst>
            <a:glow rad="101600">
              <a:srgbClr val="297FD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Главы администрации муниципального образования Борисоглебское от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14.09.2020 № 159 определены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муниципального образования на 2021 год и плановый период 2022 и 2023 годов:</a:t>
            </a:r>
          </a:p>
        </p:txBody>
      </p:sp>
      <p:sp>
        <p:nvSpPr>
          <p:cNvPr id="5" name="Text Box 247"/>
          <p:cNvSpPr txBox="1">
            <a:spLocks noChangeArrowheads="1"/>
          </p:cNvSpPr>
          <p:nvPr/>
        </p:nvSpPr>
        <p:spPr bwMode="auto">
          <a:xfrm>
            <a:off x="153988" y="1970088"/>
            <a:ext cx="8737600" cy="4832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Борисоглебское на 2021 год и на плановый период 2022 и 2023 годов, подходов к его формированию, основных характеристик и прогнозируемых параметров бюджета муниципального образования Борисоглебское на 2021- 2023 годы.</a:t>
            </a: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1.Обеспечение мероприятий национальных проектов (федеральных программ), предусмотренных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2. Повышение эффективности бюджетных расходов.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3.Внедрение проектов методов управления реализацией муниципальных программ муниципального образования Борисоглебское.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4. Обеспечение перечня задач, целевых показателей, финансовыми ресурсами в пределах объемов бюджетного финансирования.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5. Использование механизмов казначейского сопровождения средств бюджета.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6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.Повышение подотчетности (подконтрольности) бюджетных расходов предполагает внедрение внутреннего финансового контроля и внутреннего финансового аудита.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01712"/>
          </a:xfrm>
        </p:spPr>
        <p:txBody>
          <a:bodyPr anchor="b"/>
          <a:lstStyle/>
          <a:p>
            <a:pPr eaLnBrk="1" hangingPunct="1"/>
            <a:r>
              <a:rPr lang="ru-RU" altLang="ru-RU" sz="36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Борисоглебское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785813" y="220345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Борисоглебское</a:t>
            </a:r>
          </a:p>
        </p:txBody>
      </p:sp>
      <p:graphicFrame>
        <p:nvGraphicFramePr>
          <p:cNvPr id="21509" name="Диаграмма 2"/>
          <p:cNvGraphicFramePr>
            <a:graphicFrameLocks/>
          </p:cNvGraphicFramePr>
          <p:nvPr/>
        </p:nvGraphicFramePr>
        <p:xfrm>
          <a:off x="573088" y="2501900"/>
          <a:ext cx="7837487" cy="337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иаграмма" r:id="rId3" imgW="4952968" imgH="2133657" progId="Excel.Chart.8">
                  <p:embed/>
                </p:oleObj>
              </mc:Choice>
              <mc:Fallback>
                <p:oleObj name="Диаграмма" r:id="rId3" imgW="4952968" imgH="213365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501900"/>
                        <a:ext cx="7837487" cy="337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7259</TotalTime>
  <Words>2757</Words>
  <Application>Microsoft Office PowerPoint</Application>
  <PresentationFormat>Экран (4:3)</PresentationFormat>
  <Paragraphs>342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Candara</vt:lpstr>
      <vt:lpstr>Symbol</vt:lpstr>
      <vt:lpstr>Calibri</vt:lpstr>
      <vt:lpstr>Times New Roman</vt:lpstr>
      <vt:lpstr>Georgia</vt:lpstr>
      <vt:lpstr>Волна</vt:lpstr>
      <vt:lpstr>Диаграмма Microsoft Excel</vt:lpstr>
      <vt:lpstr>Брошюра «БЮДЖЕТ ДЛЯ ГРАЖДАН» к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2021 год и на плановый период 2022 и 2023 годов»</vt:lpstr>
      <vt:lpstr>Вводная часть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Борисоглебское</vt:lpstr>
      <vt:lpstr>Презентация PowerPoint</vt:lpstr>
      <vt:lpstr>Презентация PowerPoint</vt:lpstr>
      <vt:lpstr>Доходы бюджета муниципального образования Борисоглебское</vt:lpstr>
      <vt:lpstr>Налоговые и неналоговые доходы бюджета муниципального образования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на 1 жителя</vt:lpstr>
      <vt:lpstr>Нормативы зачисления налоговых доходов в бюджет  муниципального образования Борисоглебское в 2019 – 2023 годах, %</vt:lpstr>
      <vt:lpstr>Из общего объема безвозмездных поступлений от других бюджетов бюджетной системы Российской Федерации в 2021 году в сумме 17931,3 тыс. рублей поступление дотации из бюджетов муниципальных районов составляет сумму 13206,0 тыс. рублей (73,7%), субсидий – 2805,6 тыс. рублей (15,6 %), субвенций – 317,7 тыс. рублей (1,8%),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1602,0 тыс. рублей (8,9 %). </vt:lpstr>
      <vt:lpstr>Презентация PowerPoint</vt:lpstr>
      <vt:lpstr>Расходы бюджета муниципального образования Борисоглебское</vt:lpstr>
      <vt:lpstr>Презентация PowerPoint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userpc</cp:lastModifiedBy>
  <cp:revision>362</cp:revision>
  <cp:lastPrinted>2021-03-26T06:30:58Z</cp:lastPrinted>
  <dcterms:created xsi:type="dcterms:W3CDTF">2014-11-19T12:08:38Z</dcterms:created>
  <dcterms:modified xsi:type="dcterms:W3CDTF">2021-03-26T07:12:16Z</dcterms:modified>
</cp:coreProperties>
</file>