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6"/>
  </p:notesMasterIdLst>
  <p:sldIdLst>
    <p:sldId id="256" r:id="rId2"/>
    <p:sldId id="257" r:id="rId3"/>
    <p:sldId id="302" r:id="rId4"/>
    <p:sldId id="291" r:id="rId5"/>
    <p:sldId id="266" r:id="rId6"/>
    <p:sldId id="258" r:id="rId7"/>
    <p:sldId id="276" r:id="rId8"/>
    <p:sldId id="277" r:id="rId9"/>
    <p:sldId id="292" r:id="rId10"/>
    <p:sldId id="301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60" r:id="rId19"/>
    <p:sldId id="286" r:id="rId20"/>
    <p:sldId id="285" r:id="rId21"/>
    <p:sldId id="287" r:id="rId22"/>
    <p:sldId id="288" r:id="rId23"/>
    <p:sldId id="262" r:id="rId24"/>
    <p:sldId id="263" r:id="rId25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4CC79"/>
    <a:srgbClr val="FFFFCC"/>
    <a:srgbClr val="601781"/>
    <a:srgbClr val="0000FF"/>
    <a:srgbClr val="CCFFCC"/>
    <a:srgbClr val="CCFFFF"/>
    <a:srgbClr val="AAA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0" autoAdjust="0"/>
  </p:normalViewPr>
  <p:slideViewPr>
    <p:cSldViewPr>
      <p:cViewPr>
        <p:scale>
          <a:sx n="96" d="100"/>
          <a:sy n="96" d="100"/>
        </p:scale>
        <p:origin x="-1157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2" Type="http://schemas.openxmlformats.org/officeDocument/2006/relationships/image" Target="../media/image23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2" Type="http://schemas.openxmlformats.org/officeDocument/2006/relationships/image" Target="../media/image24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1\&#1052;&#1054;%20&#1050;&#1086;&#1074;&#1072;&#1088;&#1076;&#1080;&#1094;&#1082;&#1086;&#1077;\&#1087;&#1088;&#1086;&#1077;&#1082;&#1090;%20&#1073;&#1102;&#1076;&#1078;&#1077;&#1090;&#1072;\&#1041;&#1102;&#1076;&#1078;&#1077;&#1090;%20&#1076;&#1083;&#1103;%20&#1075;&#1088;&#1072;&#1078;&#1076;&#1072;&#1085;%20&#1050;&#1054;&#1042;\&#1050;%20&#1087;&#1088;&#1086;&#1077;&#1082;&#1090;&#1091;\&#1055;&#1086;&#1076;&#1089;&#1086;&#1073;&#1082;&#1072;%20&#1082;%20&#1087;&#1088;&#1086;&#1077;&#1082;&#1090;&#1091;%202021-2023%20&#1050;&#1054;&#1042;.xls" TargetMode="External"/><Relationship Id="rId2" Type="http://schemas.openxmlformats.org/officeDocument/2006/relationships/image" Target="../media/image25.jpeg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Функциональная структура расходов бюджета муниципального образования Ковардицкое на 2021 год</a:t>
            </a:r>
          </a:p>
        </c:rich>
      </c:tx>
      <c:layout>
        <c:manualLayout>
          <c:xMode val="edge"/>
          <c:yMode val="edge"/>
          <c:x val="0.13167731135807248"/>
          <c:y val="5.5327023515999892E-3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14596247309455"/>
          <c:y val="0.21743718757147057"/>
          <c:w val="0.75006831617868364"/>
          <c:h val="0.59511222922860785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1.5058350565170298E-2"/>
                  <c:y val="-7.514925779505778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6868117875951149E-3"/>
                  <c:y val="-6.067975938805324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602183249821045E-2"/>
                  <c:y val="4.06582283016670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162013839179194"/>
                  <c:y val="0.1403722465579174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7560924202656484"/>
                  <c:y val="1.888240932340795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2520745512871507E-2"/>
                  <c:y val="5.533444411598725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8321535565630051"/>
                  <c:y val="5.580809438069388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6.6499339587726178E-2"/>
                  <c:y val="-2.1663245401717768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1464902597155658"/>
                  <c:y val="2.93569009268032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'[Подсобка ков.xls]Лист1'!$A$2:$A$11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'[Подсобка ков.xls]Лист1'!$B$2:$B$11</c:f>
              <c:numCache>
                <c:formatCode>#,##0.00</c:formatCode>
                <c:ptCount val="10"/>
                <c:pt idx="0">
                  <c:v>14205.8</c:v>
                </c:pt>
                <c:pt idx="1">
                  <c:v>472.9</c:v>
                </c:pt>
                <c:pt idx="2">
                  <c:v>1119</c:v>
                </c:pt>
                <c:pt idx="3">
                  <c:v>1751.1</c:v>
                </c:pt>
                <c:pt idx="4">
                  <c:v>12709.7</c:v>
                </c:pt>
                <c:pt idx="5">
                  <c:v>25</c:v>
                </c:pt>
                <c:pt idx="6">
                  <c:v>12645</c:v>
                </c:pt>
                <c:pt idx="7">
                  <c:v>548.1</c:v>
                </c:pt>
                <c:pt idx="8">
                  <c:v>10</c:v>
                </c:pt>
                <c:pt idx="9">
                  <c:v>231.5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lin ang="5400000" scaled="0"/>
    </a:gradFill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Расходы на содержание органов местного самоуправления на 2021-2023 годы, </a:t>
            </a:r>
            <a:endParaRPr lang="ru-RU" sz="12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тыс</a:t>
            </a: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. рублей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2583559168925023E-2"/>
                  <c:y val="-3.6791758646063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41915085817526E-2"/>
                  <c:y val="-7.3583517292126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83559168925023E-2"/>
                  <c:y val="-4.047093451066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ОМС!$C$2:$E$2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ОМС!$C$5:$E$5</c:f>
              <c:numCache>
                <c:formatCode>#,##0.0</c:formatCode>
                <c:ptCount val="3"/>
                <c:pt idx="0">
                  <c:v>2339.6</c:v>
                </c:pt>
                <c:pt idx="1">
                  <c:v>2339.6</c:v>
                </c:pt>
                <c:pt idx="2">
                  <c:v>2339.6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00654464"/>
        <c:axId val="100656256"/>
        <c:axId val="0"/>
      </c:bar3DChart>
      <c:catAx>
        <c:axId val="100654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0656256"/>
        <c:crossesAt val="2000"/>
        <c:auto val="1"/>
        <c:lblAlgn val="ctr"/>
        <c:lblOffset val="100"/>
        <c:noMultiLvlLbl val="0"/>
      </c:catAx>
      <c:valAx>
        <c:axId val="10065625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0654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05E0DB">
            <a:lumMod val="60000"/>
            <a:lumOff val="40000"/>
          </a:srgbClr>
        </a:gs>
        <a:gs pos="82001">
          <a:srgbClr val="FBD49C"/>
        </a:gs>
        <a:gs pos="100000">
          <a:srgbClr val="FEE7F2"/>
        </a:gs>
      </a:gsLst>
      <a:lin ang="18900000" scaled="1"/>
      <a:tileRect/>
    </a:grad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Расходы на содержание органов местного самоуправления в расчете на 1 единицу штатной численности, тыс. рублей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55289517381756"/>
          <c:y val="0.28042987463243313"/>
          <c:w val="0.88744710482618239"/>
          <c:h val="0.61436341907956182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0"/>
            </a:gra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ОМС!$C$9:$E$9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ОМС!$C$10:$E$10</c:f>
              <c:numCache>
                <c:formatCode>0.0</c:formatCode>
                <c:ptCount val="3"/>
                <c:pt idx="0">
                  <c:v>584.9</c:v>
                </c:pt>
                <c:pt idx="1">
                  <c:v>584.9</c:v>
                </c:pt>
                <c:pt idx="2">
                  <c:v>584.9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7412096"/>
        <c:axId val="119488896"/>
        <c:axId val="0"/>
      </c:bar3DChart>
      <c:catAx>
        <c:axId val="10741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488896"/>
        <c:crosses val="autoZero"/>
        <c:auto val="1"/>
        <c:lblAlgn val="ctr"/>
        <c:lblOffset val="100"/>
        <c:noMultiLvlLbl val="0"/>
      </c:catAx>
      <c:valAx>
        <c:axId val="11948889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7412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Доля расходов бюджета поселения на обеспечение деятельности органов местного самоуправления в общем объеме расходов,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</a:p>
        </c:rich>
      </c:tx>
      <c:layout>
        <c:manualLayout>
          <c:xMode val="edge"/>
          <c:yMode val="edge"/>
          <c:x val="0.17873310069372983"/>
          <c:y val="2.645539384512831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81968325387899"/>
          <c:y val="0.22305113809070926"/>
          <c:w val="0.85406467048761758"/>
          <c:h val="0.6869822016392410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0.15873033727926866"/>
                  <c:y val="-2.2569559625445931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6054421768707484"/>
                  <c:y val="-1.5026246719160105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315210598675166"/>
                  <c:y val="-2.228963341888250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ОМС!$C$36:$E$36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ОМС!$C$40:$E$40</c:f>
              <c:numCache>
                <c:formatCode>0.000</c:formatCode>
                <c:ptCount val="3"/>
                <c:pt idx="0">
                  <c:v>5.351559194018038</c:v>
                </c:pt>
                <c:pt idx="1">
                  <c:v>5.5538938502661095</c:v>
                </c:pt>
                <c:pt idx="2">
                  <c:v>5.4192657724121478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511296"/>
        <c:axId val="119513088"/>
        <c:axId val="0"/>
      </c:bar3DChart>
      <c:catAx>
        <c:axId val="11951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513088"/>
        <c:crosses val="autoZero"/>
        <c:auto val="1"/>
        <c:lblAlgn val="ctr"/>
        <c:lblOffset val="100"/>
        <c:noMultiLvlLbl val="0"/>
      </c:catAx>
      <c:valAx>
        <c:axId val="119513088"/>
        <c:scaling>
          <c:orientation val="minMax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511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Доля расходов бюджета поселения на обеспечение деятельности органов местного самоуправления в общем объеме доходов, </a:t>
            </a:r>
            <a:r>
              <a:rPr lang="ru-RU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63832555735286"/>
          <c:y val="0.2149659863945578"/>
          <c:w val="0.85431243844943827"/>
          <c:h val="0.68343377156832286"/>
        </c:manualLayout>
      </c:layout>
      <c:bar3DChart>
        <c:barDir val="bar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5833796930275021E-2"/>
                  <c:y val="-1.890236693386299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88246034463087E-5"/>
                  <c:y val="-1.5949906599512897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93478260869565E-3"/>
                  <c:y val="-2.252252252252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ОМС!$C$58:$E$58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ОМС!$C$62:$E$62</c:f>
              <c:numCache>
                <c:formatCode>0.000</c:formatCode>
                <c:ptCount val="3"/>
                <c:pt idx="0">
                  <c:v>5.351559194018038</c:v>
                </c:pt>
                <c:pt idx="1">
                  <c:v>5.5538938502661095</c:v>
                </c:pt>
                <c:pt idx="2">
                  <c:v>5.4192657724121478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24855808"/>
        <c:axId val="124857344"/>
        <c:axId val="0"/>
      </c:bar3DChart>
      <c:catAx>
        <c:axId val="12485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4857344"/>
        <c:crosses val="autoZero"/>
        <c:auto val="1"/>
        <c:lblAlgn val="ctr"/>
        <c:lblOffset val="100"/>
        <c:noMultiLvlLbl val="0"/>
      </c:catAx>
      <c:valAx>
        <c:axId val="124857344"/>
        <c:scaling>
          <c:orientation val="minMax"/>
        </c:scaling>
        <c:delete val="0"/>
        <c:axPos val="b"/>
        <c:majorGridlines/>
        <c:numFmt formatCode="0.0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4855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0.26054</cdr:x>
      <cdr:y>0.21297</cdr:y>
    </cdr:from>
    <cdr:to>
      <cdr:x>0.92142</cdr:x>
      <cdr:y>0.24634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0660" y="708660"/>
          <a:ext cx="3710940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0.14645</cdr:x>
      <cdr:y>0.27778</cdr:y>
    </cdr:from>
    <cdr:to>
      <cdr:x>0.92051</cdr:x>
      <cdr:y>0.3865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3258" y="720080"/>
          <a:ext cx="3400078" cy="281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      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2021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          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200" b="1" baseline="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год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F2ECDA7-BEBB-46E2-A59D-9F7E31EDE81C}" type="datetimeFigureOut">
              <a:rPr lang="ru-RU"/>
              <a:pPr>
                <a:defRPr/>
              </a:pPr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4" tIns="45573" rIns="91144" bIns="4557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144" tIns="45573" rIns="91144" bIns="4557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144" tIns="45573" rIns="91144" bIns="455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144" tIns="45573" rIns="91144" bIns="455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70365D-7632-4E45-BF6C-33744DC5D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8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C69DD5-0541-4933-8112-9EC4812CCCC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B78687-5E30-4F9F-A4F1-F1F695017F8E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2A8A-5E31-4343-9F41-DAA62EBFB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42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FFD6-10A2-4918-9281-89158128ED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06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65DC-87A3-4A04-8F86-226942161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ADE6-E326-4A6C-9B9A-E9534ECE9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91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A7FB-1C82-482B-A367-3E39DE13CB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18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6ED0-39F6-450E-95E3-8313C2C14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628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D2EA-CAAB-43BD-B3CF-6464EDE6F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22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556B-73B1-405E-8662-D03D0FA35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17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6DD0-9C48-4790-AF74-A5EEB647DF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05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5C67-EFC4-489C-9AC4-9E18A5D85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7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C49B-3D72-4376-8204-26B2E96E2B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454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accent2">
                <a:lumMod val="10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54000">
              <a:schemeClr val="bg1"/>
            </a:gs>
            <a:gs pos="54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B19B03-9BD0-420D-B1FF-D89221D3E6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0" r:id="rId1"/>
    <p:sldLayoutId id="2147485391" r:id="rId2"/>
    <p:sldLayoutId id="2147485392" r:id="rId3"/>
    <p:sldLayoutId id="2147485393" r:id="rId4"/>
    <p:sldLayoutId id="2147485394" r:id="rId5"/>
    <p:sldLayoutId id="2147485395" r:id="rId6"/>
    <p:sldLayoutId id="2147485396" r:id="rId7"/>
    <p:sldLayoutId id="2147485397" r:id="rId8"/>
    <p:sldLayoutId id="2147485398" r:id="rId9"/>
    <p:sldLayoutId id="2147485399" r:id="rId10"/>
    <p:sldLayoutId id="2147485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54038" y="3463925"/>
            <a:ext cx="7993062" cy="111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1800" b="1" i="1" smtClean="0">
                <a:solidFill>
                  <a:schemeClr val="tx2"/>
                </a:solidFill>
                <a:latin typeface="Arial" charset="0"/>
                <a:cs typeface="Arial" charset="0"/>
              </a:rPr>
              <a:t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2021 год и на плановый период 2022 и 2023 годов»</a:t>
            </a:r>
            <a:endParaRPr lang="ru-RU" altLang="ru-RU" sz="18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3315" name="Picture 1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7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27350" y="404813"/>
            <a:ext cx="347186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alt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Ковардицкое</a:t>
            </a:r>
            <a:endParaRPr lang="ru-RU" altLang="ru-RU" sz="2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Муромского района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0"/>
            <a:ext cx="2703512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4250" y="2420938"/>
            <a:ext cx="735806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i="1" dirty="0">
                <a:solidFill>
                  <a:schemeClr val="tx2">
                    <a:lumMod val="75000"/>
                  </a:schemeClr>
                </a:solidFill>
              </a:rPr>
              <a:t>Брошюра</a:t>
            </a:r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</a:rPr>
              <a:t>«БЮДЖЕТ</a:t>
            </a:r>
            <a:r>
              <a:rPr lang="ru-RU" altLang="ru-RU" sz="3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</a:rPr>
              <a:t>ДЛЯ ГРАЖДАН»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29273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779963"/>
            <a:ext cx="305276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498475"/>
          </a:xfrm>
        </p:spPr>
        <p:txBody>
          <a:bodyPr/>
          <a:lstStyle/>
          <a:p>
            <a:r>
              <a:rPr lang="ru-RU" altLang="ru-RU" sz="1800" b="1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муниципального образования</a:t>
            </a: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3214678" y="571480"/>
            <a:ext cx="2520950" cy="1944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Налоговые и неналоговые 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доходы бюджета в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2021 году – 14603,0</a:t>
            </a:r>
          </a:p>
          <a:p>
            <a:pPr algn="ctr" eaLnBrk="1" hangingPunct="1"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тыс. рублей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285750" y="714375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276600" y="2997200"/>
            <a:ext cx="2520950" cy="1584325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30200" y="2116138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3348038" y="2997200"/>
            <a:ext cx="2447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i="1">
                <a:latin typeface="Times New Roman" pitchFamily="18" charset="0"/>
              </a:rPr>
              <a:t>Налоги, уплачиваемые организациями и предпринимателями (земельный налог с организаций) – 4084,0 тыс. рублей (28,0</a:t>
            </a:r>
            <a:r>
              <a:rPr lang="ru-RU" altLang="ru-RU" sz="1200" b="1"/>
              <a:t>%)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227763" y="765175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23850" y="5373688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300788" y="4437063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300788" y="3357563"/>
            <a:ext cx="2520950" cy="1081087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300788" y="2276475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23850" y="4292600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330200" y="3213100"/>
            <a:ext cx="2520950" cy="1081088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2545" name="TextBox 2"/>
          <p:cNvSpPr txBox="1">
            <a:spLocks noChangeArrowheads="1"/>
          </p:cNvSpPr>
          <p:nvPr/>
        </p:nvSpPr>
        <p:spPr bwMode="auto">
          <a:xfrm>
            <a:off x="468313" y="908050"/>
            <a:ext cx="2298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i="1">
                <a:latin typeface="Times New Roman" pitchFamily="18" charset="0"/>
              </a:rPr>
              <a:t>Налоги, уплачиваемые гражданами – 10101,0 тыс. рублей (69,1%)</a:t>
            </a:r>
          </a:p>
        </p:txBody>
      </p:sp>
      <p:sp>
        <p:nvSpPr>
          <p:cNvPr id="22546" name="TextBox 3"/>
          <p:cNvSpPr txBox="1">
            <a:spLocks noChangeArrowheads="1"/>
          </p:cNvSpPr>
          <p:nvPr/>
        </p:nvSpPr>
        <p:spPr bwMode="auto">
          <a:xfrm>
            <a:off x="468313" y="2276475"/>
            <a:ext cx="2170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Земельный налог с физических лиц – 6329,0 тыс. рублей (43,3%)</a:t>
            </a:r>
          </a:p>
        </p:txBody>
      </p:sp>
      <p:sp>
        <p:nvSpPr>
          <p:cNvPr id="22547" name="TextBox 6"/>
          <p:cNvSpPr txBox="1">
            <a:spLocks noChangeArrowheads="1"/>
          </p:cNvSpPr>
          <p:nvPr/>
        </p:nvSpPr>
        <p:spPr bwMode="auto">
          <a:xfrm>
            <a:off x="539750" y="3357563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Налог на доходы физических лиц – 2171,0 тыс. рублей (14,9%)</a:t>
            </a:r>
          </a:p>
        </p:txBody>
      </p:sp>
      <p:sp>
        <p:nvSpPr>
          <p:cNvPr id="22548" name="TextBox 14"/>
          <p:cNvSpPr txBox="1">
            <a:spLocks noChangeArrowheads="1"/>
          </p:cNvSpPr>
          <p:nvPr/>
        </p:nvSpPr>
        <p:spPr bwMode="auto">
          <a:xfrm>
            <a:off x="611188" y="4437063"/>
            <a:ext cx="2016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Times New Roman" pitchFamily="18" charset="0"/>
              </a:rPr>
              <a:t>Налог на имущество физических лиц – 1598,0 тыс. рублей (10,9%)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539750" y="5445125"/>
            <a:ext cx="20161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Госпошлина за совершение нотариальных действий – 3,0 тыс. рублей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6516688" y="1052513"/>
            <a:ext cx="2016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 b="1" i="1">
                <a:latin typeface="Times New Roman" pitchFamily="18" charset="0"/>
              </a:rPr>
              <a:t>Неналоговые доходы – 418,0 тыс. рублей (2,9%)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6516688" y="2420938"/>
            <a:ext cx="2087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Доходы от использования имущества – 334,0 тыс. рублей (2,3%)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588125" y="3573463"/>
            <a:ext cx="1871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Доходы от компенсации затрат- 44,0 тыс. рублей (0,3%)</a:t>
            </a:r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6516688" y="4652963"/>
            <a:ext cx="2087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1400">
                <a:latin typeface="Times New Roman" pitchFamily="18" charset="0"/>
              </a:rPr>
              <a:t>Штрафы, санкции, возмещение ущерба – 40,0 тыс. рублей (0,3%)</a:t>
            </a:r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2843213" y="836613"/>
            <a:ext cx="649287" cy="215900"/>
          </a:xfrm>
          <a:prstGeom prst="right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5" name="AutoShape 29"/>
          <p:cNvSpPr>
            <a:spLocks noChangeArrowheads="1"/>
          </p:cNvSpPr>
          <p:nvPr/>
        </p:nvSpPr>
        <p:spPr bwMode="auto">
          <a:xfrm>
            <a:off x="5508625" y="908050"/>
            <a:ext cx="719138" cy="217488"/>
          </a:xfrm>
          <a:prstGeom prst="leftArrow">
            <a:avLst>
              <a:gd name="adj1" fmla="val 50000"/>
              <a:gd name="adj2" fmla="val 826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6" name="AutoShape 30"/>
          <p:cNvSpPr>
            <a:spLocks noChangeArrowheads="1"/>
          </p:cNvSpPr>
          <p:nvPr/>
        </p:nvSpPr>
        <p:spPr bwMode="auto">
          <a:xfrm>
            <a:off x="4500563" y="249237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1476375" y="1844675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>
            <a:off x="7451725" y="184467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Объект 3"/>
          <p:cNvGraphicFramePr>
            <a:graphicFrameLocks noChangeAspect="1"/>
          </p:cNvGraphicFramePr>
          <p:nvPr/>
        </p:nvGraphicFramePr>
        <p:xfrm>
          <a:off x="3568700" y="473075"/>
          <a:ext cx="5494338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Лист" r:id="rId4" imgW="5505570" imgH="3047972" progId="Excel.Sheet.8">
                  <p:embed/>
                </p:oleObj>
              </mc:Choice>
              <mc:Fallback>
                <p:oleObj name="Лист" r:id="rId4" imgW="5505570" imgH="3047972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73075"/>
                        <a:ext cx="5494338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23850" y="495300"/>
            <a:ext cx="3095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Объем налоговых и неналоговых доходов в 2020 году ожидается с ростом к уровню 2019 года на 3,1 % (+413,9 тыс. рублей) или в сумме       13961,0 тыс. рублей.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Налоговые и неналоговые доходы бюджета муниципального образования в 2021 году планируются в сумме 14603,0 тыс. рублей или с ростом к уровню 2020 года на 4,6% (+642,0 тыс. рублей).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Объем налоговых и неналоговых доходов в 2022 году составит сумму 14774,0 тыс. рублей (101,2 % к 2021 году), в 2023 году – 14954,0 тыс. рублей (101,2 % к 2022 году).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3783013" y="3860800"/>
            <a:ext cx="4987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50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500">
                <a:latin typeface="Times New Roman" pitchFamily="18" charset="0"/>
              </a:rPr>
              <a:t> земельный налог (в 2020 году – 70,</a:t>
            </a:r>
            <a:r>
              <a:rPr lang="en-US" altLang="ru-RU" sz="1500">
                <a:latin typeface="Times New Roman" pitchFamily="18" charset="0"/>
              </a:rPr>
              <a:t>7</a:t>
            </a:r>
            <a:r>
              <a:rPr lang="ru-RU" altLang="ru-RU" sz="1500">
                <a:latin typeface="Times New Roman" pitchFamily="18" charset="0"/>
              </a:rPr>
              <a:t> %, в 2021 году – 71,3 %, в 2022 году – 71,1 %, в 2023 году – 70,5 %);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ru-RU" altLang="ru-RU" sz="1500">
                <a:latin typeface="Times New Roman" pitchFamily="18" charset="0"/>
              </a:rPr>
              <a:t>- налог на доходы физических лиц (в 2020 году – 14,9 %, в 2021 году – 14,9 %, в 2022 году – 15,3 %, в 2023 году – 15,7 %,).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381000" y="5157788"/>
            <a:ext cx="7632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600">
                <a:latin typeface="Times New Roman" pitchFamily="18" charset="0"/>
              </a:rPr>
              <a:t>Наибольший удельный вес в структуре 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земельный налог (в 2020 году-73,</a:t>
            </a:r>
            <a:r>
              <a:rPr lang="en-US" altLang="ru-RU" sz="1600">
                <a:latin typeface="Times New Roman" pitchFamily="18" charset="0"/>
              </a:rPr>
              <a:t>5</a:t>
            </a:r>
            <a:r>
              <a:rPr lang="ru-RU" altLang="ru-RU" sz="1600">
                <a:latin typeface="Times New Roman" pitchFamily="18" charset="0"/>
              </a:rPr>
              <a:t>%, в 2021 году-73,4%, в 2022 году-72,9%, в 2023 году-72,3%);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налог на доходы физических лиц (в 2020 году- 15,4%, в 2021 году- 15,3%, в 2022 году-15,7%, в 2023 году-16,2%). </a:t>
            </a:r>
          </a:p>
        </p:txBody>
      </p:sp>
      <p:sp>
        <p:nvSpPr>
          <p:cNvPr id="24579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Объем и структура налоговых доходов бюджета муниципального образования Ковардицкое в 2019 – 2023 годах, тыс. рублей</a:t>
            </a:r>
          </a:p>
        </p:txBody>
      </p:sp>
      <p:graphicFrame>
        <p:nvGraphicFramePr>
          <p:cNvPr id="24580" name="Диаграмма 1"/>
          <p:cNvGraphicFramePr>
            <a:graphicFrameLocks/>
          </p:cNvGraphicFramePr>
          <p:nvPr/>
        </p:nvGraphicFramePr>
        <p:xfrm>
          <a:off x="471488" y="766763"/>
          <a:ext cx="7980362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Диаграмма" r:id="rId3" imgW="8070746" imgH="4260916" progId="Excel.Chart.8">
                  <p:embed/>
                </p:oleObj>
              </mc:Choice>
              <mc:Fallback>
                <p:oleObj name="Диаграмма" r:id="rId3" imgW="8070746" imgH="426091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766763"/>
                        <a:ext cx="7980362" cy="421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468313" y="4868863"/>
            <a:ext cx="7848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400">
                <a:latin typeface="Times New Roman" pitchFamily="18" charset="0"/>
              </a:rPr>
              <a:t>Структуру неналоговых доходов составляют доходы от использования имущества, доходы от компенсации затрат, штрафы, санкции, возмещение ущерба, прочие неналоговые доходы. Наибольший удельный вес в структуре неналоговых доходов занимают:</a:t>
            </a:r>
          </a:p>
          <a:p>
            <a:pPr algn="just" eaLnBrk="1" hangingPunct="1"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доходы от использования имущества, находящегося в муниципальной собственности (в 2020 году – 4</a:t>
            </a:r>
            <a:r>
              <a:rPr lang="en-US" altLang="ru-RU" sz="1400">
                <a:latin typeface="Times New Roman" pitchFamily="18" charset="0"/>
              </a:rPr>
              <a:t>8</a:t>
            </a:r>
            <a:r>
              <a:rPr lang="ru-RU" altLang="ru-RU" sz="1400">
                <a:latin typeface="Times New Roman" pitchFamily="18" charset="0"/>
              </a:rPr>
              <a:t>,4%, в 2021 году – 79,9%, в 2022 году – 91,7%, в 2023 году – 91,4%); </a:t>
            </a:r>
          </a:p>
          <a:p>
            <a:pPr algn="just" eaLnBrk="1" hangingPunct="1"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доходы от компенсации затрат  (в 2020 году – 3</a:t>
            </a:r>
            <a:r>
              <a:rPr lang="en-US" altLang="ru-RU" sz="1400">
                <a:latin typeface="Times New Roman" pitchFamily="18" charset="0"/>
              </a:rPr>
              <a:t>0</a:t>
            </a:r>
            <a:r>
              <a:rPr lang="ru-RU" altLang="ru-RU" sz="1400">
                <a:latin typeface="Times New Roman" pitchFamily="18" charset="0"/>
              </a:rPr>
              <a:t>,9%, в 2021 году – 10,5%); </a:t>
            </a:r>
          </a:p>
          <a:p>
            <a:pPr algn="just" eaLnBrk="1" hangingPunct="1"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штрафы, санкции, возмещение ущерба (в 2020 году – </a:t>
            </a:r>
            <a:r>
              <a:rPr lang="en-US" altLang="ru-RU" sz="1400">
                <a:latin typeface="Times New Roman" pitchFamily="18" charset="0"/>
              </a:rPr>
              <a:t>9</a:t>
            </a:r>
            <a:r>
              <a:rPr lang="ru-RU" altLang="ru-RU" sz="1400">
                <a:latin typeface="Times New Roman" pitchFamily="18" charset="0"/>
              </a:rPr>
              <a:t>,</a:t>
            </a:r>
            <a:r>
              <a:rPr lang="en-US" altLang="ru-RU" sz="1400">
                <a:latin typeface="Times New Roman" pitchFamily="18" charset="0"/>
              </a:rPr>
              <a:t>3</a:t>
            </a:r>
            <a:r>
              <a:rPr lang="ru-RU" altLang="ru-RU" sz="1400">
                <a:latin typeface="Times New Roman" pitchFamily="18" charset="0"/>
              </a:rPr>
              <a:t>%, в 2021 году – 9,6%, в 2022 году – 8,3%, в 2023 году – 8,6%).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11188" y="333375"/>
            <a:ext cx="7848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Объем и структура неналоговых доходов бюджета муниципального образования Ковардицкое в 2019 – 2023 годах, тыс. рублей</a:t>
            </a:r>
          </a:p>
        </p:txBody>
      </p:sp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539750" y="981075"/>
          <a:ext cx="7780338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Диаграмма" r:id="rId3" imgW="7600958" imgH="4070274" progId="MSGraph.Chart.8">
                  <p:embed followColorScheme="full"/>
                </p:oleObj>
              </mc:Choice>
              <mc:Fallback>
                <p:oleObj name="Диаграмма" r:id="rId3" imgW="7600958" imgH="407027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7780338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815,0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2195513" y="22050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</a:t>
            </a:r>
            <a:r>
              <a:rPr lang="en-US" altLang="ru-RU" sz="1000">
                <a:latin typeface="Times New Roman" pitchFamily="18" charset="0"/>
              </a:rPr>
              <a:t>517</a:t>
            </a:r>
            <a:r>
              <a:rPr lang="ru-RU" altLang="ru-RU" sz="1000">
                <a:latin typeface="Times New Roman" pitchFamily="18" charset="0"/>
              </a:rPr>
              <a:t>,0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3059113" y="2565400"/>
            <a:ext cx="865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418,0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995738" y="2636838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372,0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4932363" y="2636838"/>
            <a:ext cx="1008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Всего: 373,0</a:t>
            </a:r>
          </a:p>
        </p:txBody>
      </p:sp>
      <p:sp>
        <p:nvSpPr>
          <p:cNvPr id="25610" name="AutoShape 12"/>
          <p:cNvSpPr>
            <a:spLocks noChangeArrowheads="1"/>
          </p:cNvSpPr>
          <p:nvPr/>
        </p:nvSpPr>
        <p:spPr bwMode="auto">
          <a:xfrm rot="1491822">
            <a:off x="2051050" y="1700213"/>
            <a:ext cx="720725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 rot="1702000">
            <a:off x="2843213" y="2205038"/>
            <a:ext cx="792162" cy="144462"/>
          </a:xfrm>
          <a:prstGeom prst="rightArrow">
            <a:avLst>
              <a:gd name="adj1" fmla="val 50000"/>
              <a:gd name="adj2" fmla="val 137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2" name="AutoShape 14"/>
          <p:cNvSpPr>
            <a:spLocks noChangeArrowheads="1"/>
          </p:cNvSpPr>
          <p:nvPr/>
        </p:nvSpPr>
        <p:spPr bwMode="auto">
          <a:xfrm rot="1373966">
            <a:off x="3779838" y="2420938"/>
            <a:ext cx="647700" cy="144462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3" name="AutoShape 15"/>
          <p:cNvSpPr>
            <a:spLocks noChangeArrowheads="1"/>
          </p:cNvSpPr>
          <p:nvPr/>
        </p:nvSpPr>
        <p:spPr bwMode="auto">
          <a:xfrm rot="-298185">
            <a:off x="4643438" y="2492375"/>
            <a:ext cx="720725" cy="144463"/>
          </a:xfrm>
          <a:prstGeom prst="rightArrow">
            <a:avLst>
              <a:gd name="adj1" fmla="val 50000"/>
              <a:gd name="adj2" fmla="val 12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2268538" y="148431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>
                <a:latin typeface="Times New Roman" pitchFamily="18" charset="0"/>
              </a:rPr>
              <a:t>-36.6</a:t>
            </a:r>
            <a:r>
              <a:rPr lang="ru-RU" altLang="ru-RU" sz="1000">
                <a:latin typeface="Times New Roman" pitchFamily="18" charset="0"/>
              </a:rPr>
              <a:t>%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059113" y="1916113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000">
                <a:latin typeface="Times New Roman" pitchFamily="18" charset="0"/>
              </a:rPr>
              <a:t>-19.1</a:t>
            </a:r>
            <a:r>
              <a:rPr lang="ru-RU" altLang="ru-RU" sz="1000">
                <a:latin typeface="Times New Roman" pitchFamily="18" charset="0"/>
              </a:rPr>
              <a:t>%</a:t>
            </a:r>
          </a:p>
        </p:txBody>
      </p:sp>
      <p:sp>
        <p:nvSpPr>
          <p:cNvPr id="25616" name="Text Box 18"/>
          <p:cNvSpPr txBox="1">
            <a:spLocks noChangeArrowheads="1"/>
          </p:cNvSpPr>
          <p:nvPr/>
        </p:nvSpPr>
        <p:spPr bwMode="auto">
          <a:xfrm>
            <a:off x="3851275" y="2133600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-11,0%</a:t>
            </a:r>
          </a:p>
        </p:txBody>
      </p:sp>
      <p:sp>
        <p:nvSpPr>
          <p:cNvPr id="25617" name="Text Box 19"/>
          <p:cNvSpPr txBox="1">
            <a:spLocks noChangeArrowheads="1"/>
          </p:cNvSpPr>
          <p:nvPr/>
        </p:nvSpPr>
        <p:spPr bwMode="auto">
          <a:xfrm>
            <a:off x="4643438" y="2276475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+0,3%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571500" y="692150"/>
          <a:ext cx="8002588" cy="304165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/>
                  </a:extLst>
                </a:gridCol>
                <a:gridCol w="2001838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  <a:gridCol w="2000250">
                  <a:extLst>
                    <a:ext uri="{9D8B030D-6E8A-4147-A177-3AD203B41FA5}"/>
                  </a:extLst>
                </a:gridCol>
              </a:tblGrid>
              <a:tr h="1414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13547,1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1398,5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13961,0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1454,3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14603,0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1546,6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14774,0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1564,7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14954,0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1583,8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5"/>
            <a:ext cx="8429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 eaLnBrk="1" hangingPunct="1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00113" y="4149725"/>
          <a:ext cx="72993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Лист" r:id="rId4" imgW="5505570" imgH="1638243" progId="Excel.Sheet.8">
                  <p:embed/>
                </p:oleObj>
              </mc:Choice>
              <mc:Fallback>
                <p:oleObj name="Лист" r:id="rId4" imgW="5505570" imgH="1638243" progId="Excel.Shee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729932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395288" y="6165850"/>
            <a:ext cx="8429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latin typeface="Times New Roman" pitchFamily="18" charset="0"/>
              </a:rPr>
              <a:t>По прогнозным данным среднедушевой доход к 2023 году достигнет уровня 1583,8 рублей 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3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/>
          <a:lstStyle/>
          <a:p>
            <a:pPr indent="355600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Нормативы зачисления налоговых доходов в бюджет </a:t>
            </a:r>
            <a:b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600" b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Ковардицкое в 2019 – 2023 годах, %</a:t>
            </a:r>
          </a:p>
        </p:txBody>
      </p:sp>
      <p:graphicFrame>
        <p:nvGraphicFramePr>
          <p:cNvPr id="27710" name="Group 62"/>
          <p:cNvGraphicFramePr>
            <a:graphicFrameLocks noGrp="1"/>
          </p:cNvGraphicFramePr>
          <p:nvPr/>
        </p:nvGraphicFramePr>
        <p:xfrm>
          <a:off x="571500" y="1143000"/>
          <a:ext cx="8229600" cy="3959225"/>
        </p:xfrm>
        <a:graphic>
          <a:graphicData uri="http://schemas.openxmlformats.org/drawingml/2006/table">
            <a:tbl>
              <a:tblPr/>
              <a:tblGrid>
                <a:gridCol w="2932113">
                  <a:extLst>
                    <a:ext uri="{9D8B030D-6E8A-4147-A177-3AD203B41FA5}"/>
                  </a:extLst>
                </a:gridCol>
                <a:gridCol w="1109662">
                  <a:extLst>
                    <a:ext uri="{9D8B030D-6E8A-4147-A177-3AD203B41FA5}"/>
                  </a:extLst>
                </a:gridCol>
                <a:gridCol w="1046163">
                  <a:extLst>
                    <a:ext uri="{9D8B030D-6E8A-4147-A177-3AD203B41FA5}"/>
                  </a:extLst>
                </a:gridCol>
                <a:gridCol w="1047750">
                  <a:extLst>
                    <a:ext uri="{9D8B030D-6E8A-4147-A177-3AD203B41FA5}"/>
                  </a:extLst>
                </a:gridCol>
                <a:gridCol w="1046162">
                  <a:extLst>
                    <a:ext uri="{9D8B030D-6E8A-4147-A177-3AD203B41FA5}"/>
                  </a:extLst>
                </a:gridCol>
                <a:gridCol w="1047750">
                  <a:extLst>
                    <a:ext uri="{9D8B030D-6E8A-4147-A177-3AD203B41FA5}"/>
                  </a:extLst>
                </a:gridCol>
              </a:tblGrid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совершение нотариальных действий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 и сборам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20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6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anose="05050102010706020507" pitchFamily="18" charset="2"/>
                        <a:defRPr sz="1400">
                          <a:solidFill>
                            <a:schemeClr val="tx2"/>
                          </a:solidFill>
                          <a:latin typeface="Candara" panose="020E0502030303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19113" y="5373688"/>
            <a:ext cx="8229600" cy="1079500"/>
          </a:xfrm>
        </p:spPr>
        <p:txBody>
          <a:bodyPr/>
          <a:lstStyle/>
          <a:p>
            <a:pPr algn="just"/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объема безвозмездных поступлений от других бюджетов бюджетной системы Российской Федерации в 2021 году в сумме 29115,1 тыс. рублей планируется поступление дотации из бюджетов муниципальных районов 20446,0 тыс. рублей (70,2%), субсидий – 6326,4 тыс. рублей (21,7 %), субвенций –604,7 тыс. рублей (2,1 %), иных межбюджетных трансфертов – 1738,0 тыс. рублей (6,0 %).</a:t>
            </a: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500063" y="1428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Структура безвозмездных поступлений бюджета муниципального образования Ковардицкое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в 2019 – 2023 годах, тыс. рублей</a:t>
            </a: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/>
        </p:nvGraphicFramePr>
        <p:xfrm>
          <a:off x="642938" y="1143000"/>
          <a:ext cx="8053387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name="Диаграмма" r:id="rId3" imgW="7480316" imgH="3828965" progId="Excel.Chart.8">
                  <p:embed/>
                </p:oleObj>
              </mc:Choice>
              <mc:Fallback>
                <p:oleObj name="Диаграмма" r:id="rId3" imgW="7480316" imgH="382896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143000"/>
                        <a:ext cx="8053387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2357438" y="3500438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61,9%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2357438" y="2214563"/>
            <a:ext cx="623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21,0%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2000250" y="1928813"/>
            <a:ext cx="503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1,2%</a:t>
            </a: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2928938" y="1643063"/>
            <a:ext cx="719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1,3%</a:t>
            </a:r>
          </a:p>
        </p:txBody>
      </p:sp>
      <p:sp>
        <p:nvSpPr>
          <p:cNvPr id="28681" name="TextBox 5"/>
          <p:cNvSpPr txBox="1">
            <a:spLocks noChangeArrowheads="1"/>
          </p:cNvSpPr>
          <p:nvPr/>
        </p:nvSpPr>
        <p:spPr bwMode="auto">
          <a:xfrm>
            <a:off x="5143500" y="1428750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6,4%</a:t>
            </a:r>
          </a:p>
        </p:txBody>
      </p:sp>
      <p:sp>
        <p:nvSpPr>
          <p:cNvPr id="28682" name="TextBox 6"/>
          <p:cNvSpPr txBox="1">
            <a:spLocks noChangeArrowheads="1"/>
          </p:cNvSpPr>
          <p:nvPr/>
        </p:nvSpPr>
        <p:spPr bwMode="auto">
          <a:xfrm>
            <a:off x="3214688" y="3571875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45,8%</a:t>
            </a:r>
          </a:p>
        </p:txBody>
      </p:sp>
      <p:sp>
        <p:nvSpPr>
          <p:cNvPr id="28683" name="TextBox 7"/>
          <p:cNvSpPr txBox="1">
            <a:spLocks noChangeArrowheads="1"/>
          </p:cNvSpPr>
          <p:nvPr/>
        </p:nvSpPr>
        <p:spPr bwMode="auto">
          <a:xfrm>
            <a:off x="2428875" y="1214438"/>
            <a:ext cx="576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0,1%</a:t>
            </a:r>
          </a:p>
        </p:txBody>
      </p:sp>
      <p:sp>
        <p:nvSpPr>
          <p:cNvPr id="28684" name="TextBox 8"/>
          <p:cNvSpPr txBox="1">
            <a:spLocks noChangeArrowheads="1"/>
          </p:cNvSpPr>
          <p:nvPr/>
        </p:nvSpPr>
        <p:spPr bwMode="auto">
          <a:xfrm>
            <a:off x="2357438" y="1714500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15,8%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4214813" y="3500438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70,2%</a:t>
            </a:r>
          </a:p>
        </p:txBody>
      </p:sp>
      <p:sp>
        <p:nvSpPr>
          <p:cNvPr id="28686" name="TextBox 10"/>
          <p:cNvSpPr txBox="1">
            <a:spLocks noChangeArrowheads="1"/>
          </p:cNvSpPr>
          <p:nvPr/>
        </p:nvSpPr>
        <p:spPr bwMode="auto">
          <a:xfrm>
            <a:off x="4214813" y="1928813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21,7 %</a:t>
            </a:r>
          </a:p>
        </p:txBody>
      </p:sp>
      <p:sp>
        <p:nvSpPr>
          <p:cNvPr id="28687" name="TextBox 11"/>
          <p:cNvSpPr txBox="1">
            <a:spLocks noChangeArrowheads="1"/>
          </p:cNvSpPr>
          <p:nvPr/>
        </p:nvSpPr>
        <p:spPr bwMode="auto">
          <a:xfrm>
            <a:off x="3214688" y="2143125"/>
            <a:ext cx="642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48,0%</a:t>
            </a:r>
          </a:p>
        </p:txBody>
      </p:sp>
      <p:sp>
        <p:nvSpPr>
          <p:cNvPr id="28688" name="TextBox 12"/>
          <p:cNvSpPr txBox="1">
            <a:spLocks noChangeArrowheads="1"/>
          </p:cNvSpPr>
          <p:nvPr/>
        </p:nvSpPr>
        <p:spPr bwMode="auto">
          <a:xfrm>
            <a:off x="3357563" y="1500188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4,8%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5000625" y="3571875"/>
            <a:ext cx="565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74,1%</a:t>
            </a:r>
          </a:p>
        </p:txBody>
      </p:sp>
      <p:sp>
        <p:nvSpPr>
          <p:cNvPr id="28690" name="TextBox 14"/>
          <p:cNvSpPr txBox="1">
            <a:spLocks noChangeArrowheads="1"/>
          </p:cNvSpPr>
          <p:nvPr/>
        </p:nvSpPr>
        <p:spPr bwMode="auto">
          <a:xfrm>
            <a:off x="4214813" y="1500188"/>
            <a:ext cx="636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6,0%</a:t>
            </a:r>
          </a:p>
        </p:txBody>
      </p:sp>
      <p:sp>
        <p:nvSpPr>
          <p:cNvPr id="28691" name="TextBox 15"/>
          <p:cNvSpPr txBox="1">
            <a:spLocks noChangeArrowheads="1"/>
          </p:cNvSpPr>
          <p:nvPr/>
        </p:nvSpPr>
        <p:spPr bwMode="auto">
          <a:xfrm>
            <a:off x="3429000" y="1214438"/>
            <a:ext cx="649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 (0,1%)</a:t>
            </a:r>
          </a:p>
        </p:txBody>
      </p:sp>
      <p:sp>
        <p:nvSpPr>
          <p:cNvPr id="28692" name="TextBox 16"/>
          <p:cNvSpPr txBox="1">
            <a:spLocks noChangeArrowheads="1"/>
          </p:cNvSpPr>
          <p:nvPr/>
        </p:nvSpPr>
        <p:spPr bwMode="auto">
          <a:xfrm>
            <a:off x="3786188" y="1714500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2,1%</a:t>
            </a:r>
          </a:p>
        </p:txBody>
      </p:sp>
      <p:sp>
        <p:nvSpPr>
          <p:cNvPr id="28693" name="TextBox 17"/>
          <p:cNvSpPr txBox="1">
            <a:spLocks noChangeArrowheads="1"/>
          </p:cNvSpPr>
          <p:nvPr/>
        </p:nvSpPr>
        <p:spPr bwMode="auto">
          <a:xfrm>
            <a:off x="5857875" y="3571875"/>
            <a:ext cx="576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71,2%</a:t>
            </a:r>
          </a:p>
        </p:txBody>
      </p:sp>
      <p:sp>
        <p:nvSpPr>
          <p:cNvPr id="28694" name="TextBox 18"/>
          <p:cNvSpPr txBox="1">
            <a:spLocks noChangeArrowheads="1"/>
          </p:cNvSpPr>
          <p:nvPr/>
        </p:nvSpPr>
        <p:spPr bwMode="auto">
          <a:xfrm>
            <a:off x="5929313" y="1928813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20,4%</a:t>
            </a:r>
          </a:p>
        </p:txBody>
      </p:sp>
      <p:sp>
        <p:nvSpPr>
          <p:cNvPr id="28695" name="TextBox 19"/>
          <p:cNvSpPr txBox="1">
            <a:spLocks noChangeArrowheads="1"/>
          </p:cNvSpPr>
          <p:nvPr/>
        </p:nvSpPr>
        <p:spPr bwMode="auto">
          <a:xfrm>
            <a:off x="5072063" y="1928813"/>
            <a:ext cx="585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17,3%</a:t>
            </a:r>
          </a:p>
        </p:txBody>
      </p:sp>
      <p:sp>
        <p:nvSpPr>
          <p:cNvPr id="28696" name="TextBox 20"/>
          <p:cNvSpPr txBox="1">
            <a:spLocks noChangeArrowheads="1"/>
          </p:cNvSpPr>
          <p:nvPr/>
        </p:nvSpPr>
        <p:spPr bwMode="auto">
          <a:xfrm>
            <a:off x="4714875" y="164306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2,2%</a:t>
            </a:r>
          </a:p>
        </p:txBody>
      </p:sp>
      <p:sp>
        <p:nvSpPr>
          <p:cNvPr id="28697" name="TextBox 21"/>
          <p:cNvSpPr txBox="1">
            <a:spLocks noChangeArrowheads="1"/>
          </p:cNvSpPr>
          <p:nvPr/>
        </p:nvSpPr>
        <p:spPr bwMode="auto">
          <a:xfrm>
            <a:off x="2143125" y="714375"/>
            <a:ext cx="755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33438,3</a:t>
            </a: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3071813" y="714375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44283,0</a:t>
            </a:r>
          </a:p>
        </p:txBody>
      </p:sp>
      <p:sp>
        <p:nvSpPr>
          <p:cNvPr id="28699" name="TextBox 23"/>
          <p:cNvSpPr txBox="1">
            <a:spLocks noChangeArrowheads="1"/>
          </p:cNvSpPr>
          <p:nvPr/>
        </p:nvSpPr>
        <p:spPr bwMode="auto">
          <a:xfrm>
            <a:off x="4000500" y="714375"/>
            <a:ext cx="687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29115,1</a:t>
            </a:r>
          </a:p>
        </p:txBody>
      </p:sp>
      <p:sp>
        <p:nvSpPr>
          <p:cNvPr id="28700" name="TextBox 24"/>
          <p:cNvSpPr txBox="1">
            <a:spLocks noChangeArrowheads="1"/>
          </p:cNvSpPr>
          <p:nvPr/>
        </p:nvSpPr>
        <p:spPr bwMode="auto">
          <a:xfrm>
            <a:off x="4857750" y="71437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27351,4</a:t>
            </a:r>
          </a:p>
        </p:txBody>
      </p:sp>
      <p:sp>
        <p:nvSpPr>
          <p:cNvPr id="28701" name="TextBox 25"/>
          <p:cNvSpPr txBox="1">
            <a:spLocks noChangeArrowheads="1"/>
          </p:cNvSpPr>
          <p:nvPr/>
        </p:nvSpPr>
        <p:spPr bwMode="auto">
          <a:xfrm>
            <a:off x="5786438" y="714375"/>
            <a:ext cx="81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/>
              <a:t>Всего:</a:t>
            </a:r>
          </a:p>
          <a:p>
            <a:pPr eaLnBrk="1" hangingPunct="1"/>
            <a:r>
              <a:rPr lang="ru-RU" altLang="ru-RU" sz="1000"/>
              <a:t>28217,9</a:t>
            </a:r>
          </a:p>
        </p:txBody>
      </p:sp>
      <p:sp>
        <p:nvSpPr>
          <p:cNvPr id="28702" name="Text Box 31"/>
          <p:cNvSpPr txBox="1">
            <a:spLocks noChangeArrowheads="1"/>
          </p:cNvSpPr>
          <p:nvPr/>
        </p:nvSpPr>
        <p:spPr bwMode="auto">
          <a:xfrm>
            <a:off x="5572125" y="1643063"/>
            <a:ext cx="504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Arial Unicode MS" pitchFamily="34" charset="-128"/>
              </a:rPr>
              <a:t>2,2%</a:t>
            </a:r>
          </a:p>
        </p:txBody>
      </p:sp>
      <p:sp>
        <p:nvSpPr>
          <p:cNvPr id="28703" name="Text Box 32"/>
          <p:cNvSpPr txBox="1">
            <a:spLocks noChangeArrowheads="1"/>
          </p:cNvSpPr>
          <p:nvPr/>
        </p:nvSpPr>
        <p:spPr bwMode="auto">
          <a:xfrm>
            <a:off x="6000750" y="1428750"/>
            <a:ext cx="647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000">
                <a:latin typeface="Arial Unicode MS" pitchFamily="34" charset="-128"/>
              </a:rPr>
              <a:t>6,2%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7" name="Group 77"/>
          <p:cNvGraphicFramePr>
            <a:graphicFrameLocks noGrp="1"/>
          </p:cNvGraphicFramePr>
          <p:nvPr/>
        </p:nvGraphicFramePr>
        <p:xfrm>
          <a:off x="468313" y="333375"/>
          <a:ext cx="8229600" cy="5159375"/>
        </p:xfrm>
        <a:graphic>
          <a:graphicData uri="http://schemas.openxmlformats.org/drawingml/2006/table">
            <a:tbl>
              <a:tblPr/>
              <a:tblGrid>
                <a:gridCol w="1960562"/>
                <a:gridCol w="1173163"/>
                <a:gridCol w="1147762"/>
                <a:gridCol w="1212850"/>
                <a:gridCol w="747713"/>
                <a:gridCol w="993775"/>
                <a:gridCol w="993775"/>
              </a:tblGrid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факт,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план на 01.11.2020,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2021 года к 2020 году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прогноз, тыс. рублей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(КБК 2 00 00000 00 0000 000),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33438,3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44283,0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29115,1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27351,4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28217,9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(2 02 10000 00 0000 150)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20701,0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20286,5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20446,0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(2 02 20000 00 0000 150)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7013,4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21224,9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6326,4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4729,3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(2 02 30000 00 0000 150)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626,6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(2 02 40000 00 0000 150)</a:t>
                      </a: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2121,4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(2 07 00000 00 0000 000)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252537"/>
          </a:xfrm>
        </p:spPr>
        <p:txBody>
          <a:bodyPr/>
          <a:lstStyle/>
          <a:p>
            <a:pPr eaLnBrk="1" hangingPunct="1"/>
            <a:r>
              <a:rPr lang="ru-RU" altLang="ru-RU" sz="32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Расходы бюджета муниципального образования Ковардицкое</a:t>
            </a:r>
          </a:p>
        </p:txBody>
      </p:sp>
      <p:sp>
        <p:nvSpPr>
          <p:cNvPr id="30723" name="Text Box 689"/>
          <p:cNvSpPr txBox="1">
            <a:spLocks noChangeArrowheads="1"/>
          </p:cNvSpPr>
          <p:nvPr/>
        </p:nvSpPr>
        <p:spPr bwMode="auto">
          <a:xfrm>
            <a:off x="6804025" y="1844675"/>
            <a:ext cx="2271713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Ковардицкое в 20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 составляют расходы по разделам «Общегосударственные вопросы» - 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2,5% и «Культура, кинематография» - 28,9%. и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«Социальная политика» - 1,3 % и  «Физическая культура и спорт» - 0,02%.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07505" y="1484784"/>
          <a:ext cx="6624736" cy="484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755650" y="376238"/>
            <a:ext cx="741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муниципального образования Ковардицкое, </a:t>
            </a:r>
            <a:r>
              <a:rPr lang="ru-RU" altLang="ru-RU" sz="2400" i="1">
                <a:solidFill>
                  <a:srgbClr val="000099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1341438"/>
          <a:ext cx="7951788" cy="4741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274"/>
                <a:gridCol w="1087867"/>
                <a:gridCol w="1023113"/>
                <a:gridCol w="1010162"/>
                <a:gridCol w="1023113"/>
                <a:gridCol w="984260"/>
              </a:tblGrid>
              <a:tr h="1339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2020 год по уточненному плану на 01.11.2020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роста 2021 года к 01.11.2020 году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15 535,42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14 205,80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15 052,40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15 942,40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458,60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472,90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477,30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494,80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4465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139,5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1 768,00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1 751,10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1 783,20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1 783,20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9 549,64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12 709,70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9 502,20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9 510,40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133,1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31 123,58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12 645,00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12 645,00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443,30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548,10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927,10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223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431,50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231,50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FF00"/>
                    </a:solidFill>
                  </a:tcPr>
                </a:tc>
              </a:tr>
              <a:tr h="9465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60 177,04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43 718,10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42 125,40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43 171,90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40" marR="7240" marT="7239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396875" y="161925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80988" y="782638"/>
            <a:ext cx="84613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Бюджет муниципального образования Ковардицкое утверждается в форме решения Совета народных депутатов муниципального образования Ковардицкое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Ковардицкое Муромского района «О бюджете муниципального образования Ковардицкое на очередной финансовый  год и на плановый период» назначаются публичные слушания.  Положение «О публичных слушаниях в муниципальном образовании Ковардицкое сельское поселение  Муромского района Владимирской области» утверждено решением Совета народных депутатов Ковардицкого сельского поселения от 12.05.2006 г. № 20.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>
                <a:latin typeface="Times New Roman" pitchFamily="18" charset="0"/>
              </a:rPr>
              <a:t>Решением Совета народных депутатов от 17.12.2020 № 42 «О назначении публичных слушаний по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2020 год и на плановый период 2021 и 2022 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дата и место проведения публичных слушаний - 17 декабря 2020 года в 14 час.00 мин., Владимирская область, Муромский район, с. Ковардицы, ул. Дзержинского, д. 94-а, зал заседаний;</a:t>
            </a:r>
          </a:p>
          <a:p>
            <a:pPr algn="just" eaLnBrk="1" hangingPunct="1">
              <a:buFontTx/>
              <a:buChar char="-"/>
            </a:pPr>
            <a:r>
              <a:rPr lang="ru-RU" altLang="ru-RU" sz="160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«О бюджете муниципального образования Ковардицкое на 2021 год и на плановый период 2022 и 2023 годов» жители муниципального образования Ковардицкое  могут письменно направлять в постоянную комиссию, расположенную по адресу: Муромский район, с. Ковардицы, ул. Дзержинского, д. 94-а, в срок до 16 декабря 2020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Заголовок 1"/>
          <p:cNvGrpSpPr>
            <a:grpSpLocks noGrp="1"/>
          </p:cNvGrpSpPr>
          <p:nvPr/>
        </p:nvGrpSpPr>
        <p:grpSpPr bwMode="auto">
          <a:xfrm>
            <a:off x="323850" y="188913"/>
            <a:ext cx="8470900" cy="792162"/>
            <a:chOff x="276" y="165"/>
            <a:chExt cx="5204" cy="737"/>
          </a:xfrm>
        </p:grpSpPr>
        <p:pic>
          <p:nvPicPr>
            <p:cNvPr id="32773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altLang="ru-RU" sz="16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Ковардицкое в расчете на душу населения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altLang="ru-RU" sz="1400" b="1" i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2020 год – 9600 чел., 2021-2023 годы – 9442 чел.)</a:t>
              </a:r>
            </a:p>
          </p:txBody>
        </p:sp>
      </p:grpSp>
      <p:sp>
        <p:nvSpPr>
          <p:cNvPr id="32771" name="Text Box 689"/>
          <p:cNvSpPr txBox="1">
            <a:spLocks noChangeArrowheads="1"/>
          </p:cNvSpPr>
          <p:nvPr/>
        </p:nvSpPr>
        <p:spPr bwMode="auto">
          <a:xfrm>
            <a:off x="323850" y="4797425"/>
            <a:ext cx="847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расходов на душу населения в 2021 году составляют расходы по разделам «Культура, кинематография» и «Общегосударственные вопросы» 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расходов на душу населения в 2021 году составляют расходы по разделам «Физическая культура и спорт» и  «Охрана окружающей среды».</a:t>
            </a:r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268413"/>
            <a:ext cx="8428037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3380" y="175192"/>
            <a:ext cx="7919087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Ковардицкое на содержание органов местного самоуправления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51521" y="1052736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4716015" y="1052736"/>
          <a:ext cx="412645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51520" y="3789040"/>
          <a:ext cx="439248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4716016" y="3789040"/>
          <a:ext cx="412645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06413" y="26035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40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649288" y="1374775"/>
            <a:ext cx="813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Ковардицкое на 2021 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53013" y="3360738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5253038" y="3375025"/>
            <a:ext cx="302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КОВАРДИЦКОЕ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6007" y="218085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3016" y="3529193"/>
            <a:ext cx="3808171" cy="191603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4992688" y="485616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29" name="Text Box 7"/>
          <p:cNvSpPr txBox="1">
            <a:spLocks noChangeArrowheads="1"/>
          </p:cNvSpPr>
          <p:nvPr/>
        </p:nvSpPr>
        <p:spPr bwMode="auto">
          <a:xfrm>
            <a:off x="539750" y="2392363"/>
            <a:ext cx="377507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200">
                <a:latin typeface="Times New Roman" pitchFamily="18" charset="0"/>
              </a:rPr>
              <a:t>- субсидии – 6326,400 тыс.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200">
                <a:latin typeface="Times New Roman" pitchFamily="18" charset="0"/>
              </a:rPr>
              <a:t> субвенции – 604,700 тыс. рублей.</a:t>
            </a:r>
          </a:p>
        </p:txBody>
      </p:sp>
      <p:sp>
        <p:nvSpPr>
          <p:cNvPr id="34830" name="Text Box 36"/>
          <p:cNvSpPr txBox="1">
            <a:spLocks noChangeArrowheads="1"/>
          </p:cNvSpPr>
          <p:nvPr/>
        </p:nvSpPr>
        <p:spPr bwMode="auto">
          <a:xfrm>
            <a:off x="590550" y="3589338"/>
            <a:ext cx="3640138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дотации на выравнивание  бюджетной  обеспеченности муниципального образования Ковардицкое Муромского района – 9250,00 тыс. рублей;</a:t>
            </a:r>
          </a:p>
          <a:p>
            <a:pPr algn="just" eaLnBrk="1" hangingPunct="1"/>
            <a:r>
              <a:rPr lang="ru-RU" altLang="ru-RU" sz="1200">
                <a:latin typeface="Times New Roman" pitchFamily="18" charset="0"/>
              </a:rPr>
              <a:t>- иные межбюджетные трансферты, передаваемые бюджету муниципального образования Ковардицкое из бюджета Муромского района – 1738,0 тыс. рублей.</a:t>
            </a:r>
          </a:p>
        </p:txBody>
      </p:sp>
      <p:sp>
        <p:nvSpPr>
          <p:cNvPr id="34831" name="Text Box 60"/>
          <p:cNvSpPr txBox="1">
            <a:spLocks noChangeArrowheads="1"/>
          </p:cNvSpPr>
          <p:nvPr/>
        </p:nvSpPr>
        <p:spPr bwMode="auto">
          <a:xfrm>
            <a:off x="5100638" y="4973638"/>
            <a:ext cx="3227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20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3104,20 тыс. рублей.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567362" y="1331913"/>
            <a:ext cx="792163" cy="32400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499225" y="4587875"/>
            <a:ext cx="431800" cy="250825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343400" y="3960813"/>
            <a:ext cx="709613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520700" y="333375"/>
            <a:ext cx="8229600" cy="863600"/>
          </a:xfrm>
        </p:spPr>
        <p:txBody>
          <a:bodyPr/>
          <a:lstStyle/>
          <a:p>
            <a:pPr eaLnBrk="1" hangingPunct="1"/>
            <a:r>
              <a:rPr lang="ru-RU" altLang="ru-RU" sz="40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Дополнительная информация</a:t>
            </a:r>
          </a:p>
        </p:txBody>
      </p:sp>
      <p:sp>
        <p:nvSpPr>
          <p:cNvPr id="35843" name="WordArt 93"/>
          <p:cNvSpPr>
            <a:spLocks noChangeArrowheads="1" noChangeShapeType="1" noTextEdit="1"/>
          </p:cNvSpPr>
          <p:nvPr/>
        </p:nvSpPr>
        <p:spPr bwMode="auto">
          <a:xfrm>
            <a:off x="2151063" y="1271588"/>
            <a:ext cx="47815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6436B"/>
                </a:solidFill>
                <a:latin typeface="Times New Roman"/>
                <a:cs typeface="Times New Roman"/>
              </a:rPr>
              <a:t>Программный бюджет</a:t>
            </a:r>
          </a:p>
        </p:txBody>
      </p:sp>
      <p:pic>
        <p:nvPicPr>
          <p:cNvPr id="35844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6534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>
            <a:spLocks noGrp="1" noChangeArrowheads="1"/>
          </p:cNvSpPr>
          <p:nvPr>
            <p:ph type="title"/>
          </p:nvPr>
        </p:nvSpPr>
        <p:spPr>
          <a:xfrm>
            <a:off x="444500" y="655638"/>
            <a:ext cx="8229600" cy="1755775"/>
          </a:xfrm>
        </p:spPr>
        <p:txBody>
          <a:bodyPr>
            <a:spAutoFit/>
          </a:bodyPr>
          <a:lstStyle/>
          <a:p>
            <a:pPr indent="447675" algn="just" eaLnBrk="1" hangingPunct="1">
              <a:spcBef>
                <a:spcPct val="50000"/>
              </a:spcBef>
            </a:pP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С проектом решения Совета народных депутатов муниципального образования Ковардицкое Муромского района «О бюджете муниципального образования Ковардицкое на 2021 год и на плановый период 2022 и 2023 годов» можно ознакомиться в газете «Муромский край» от 01.12.2020 №133 (4617) или на сайте администрации Муромского района </a:t>
            </a:r>
            <a:r>
              <a:rPr lang="en-US" altLang="ru-RU" sz="1800" u="sng" smtClean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sz="1800" u="sng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sz="180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36867" name="Text Box 6"/>
          <p:cNvSpPr>
            <a:spLocks noGrp="1" noChangeArrowheads="1"/>
          </p:cNvSpPr>
          <p:nvPr>
            <p:ph idx="1"/>
          </p:nvPr>
        </p:nvSpPr>
        <p:spPr>
          <a:xfrm>
            <a:off x="922338" y="2835275"/>
            <a:ext cx="7408862" cy="314801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</a:pPr>
            <a:endParaRPr lang="ru-RU" altLang="ru-RU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Суббота и воскресенье – выходной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195263"/>
            <a:ext cx="8642350" cy="64055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 b="1" i="1">
                <a:solidFill>
                  <a:schemeClr val="tx2"/>
                </a:solidFill>
                <a:cs typeface="Arial" charset="0"/>
              </a:rPr>
              <a:t>Основные понятия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год, следующий за текущим финансовым годом.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Бюджетная система</a:t>
            </a:r>
            <a:r>
              <a:rPr lang="en-US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sz="15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500" b="1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altLang="ru-RU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</a:t>
            </a:r>
            <a:r>
              <a:rPr lang="ru-RU" altLang="ru-RU" sz="15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- 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Государственный (муниципальный) долг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-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5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муниципального образования</a:t>
            </a:r>
            <a:r>
              <a:rPr lang="ru-RU" altLang="ru-RU" sz="1500">
                <a:latin typeface="Times New Roman" pitchFamily="18" charset="0"/>
                <a:cs typeface="Times New Roman" pitchFamily="18" charset="0"/>
              </a:rPr>
              <a:t> – 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16417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>
                  <a:solidFill>
                    <a:srgbClr val="000000"/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28031" y="663576"/>
            <a:ext cx="2980532" cy="22002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078306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248238" y="663576"/>
            <a:ext cx="1750000" cy="21352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16399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 «</a:t>
            </a:r>
            <a:r>
              <a:rPr lang="en-US" altLang="ru-RU" sz="1100" b="1" i="1">
                <a:latin typeface="Times New Roman" pitchFamily="18" charset="0"/>
              </a:rPr>
              <a:t>Dotatio</a:t>
            </a:r>
            <a:r>
              <a:rPr lang="ru-RU" altLang="ru-RU" sz="1100" b="1" i="1">
                <a:latin typeface="Times New Roman" pitchFamily="18" charset="0"/>
              </a:rPr>
              <a:t>» -дар, пожертвование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</p:txBody>
      </p:sp>
      <p:sp>
        <p:nvSpPr>
          <p:cNvPr id="16400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b="1">
                <a:latin typeface="Times New Roman" pitchFamily="18" charset="0"/>
              </a:rPr>
              <a:t>Субвенции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altLang="ru-RU" sz="1100" b="1">
                <a:latin typeface="Times New Roman" pitchFamily="18" charset="0"/>
              </a:rPr>
              <a:t>(</a:t>
            </a:r>
            <a:r>
              <a:rPr lang="ru-RU" altLang="ru-RU" sz="1100" b="1" i="1">
                <a:latin typeface="Times New Roman" pitchFamily="18" charset="0"/>
              </a:rPr>
              <a:t>от лат.</a:t>
            </a:r>
            <a:r>
              <a:rPr lang="en-US" altLang="ru-RU" sz="1100" b="1" i="1">
                <a:latin typeface="Times New Roman" pitchFamily="18" charset="0"/>
              </a:rPr>
              <a:t> </a:t>
            </a:r>
            <a:r>
              <a:rPr lang="ru-RU" altLang="ru-RU" sz="1100" b="1" i="1">
                <a:latin typeface="Times New Roman" pitchFamily="18" charset="0"/>
              </a:rPr>
              <a:t>«</a:t>
            </a:r>
            <a:r>
              <a:rPr lang="en-US" altLang="ru-RU" sz="1100" b="1" i="1">
                <a:latin typeface="Times New Roman" pitchFamily="18" charset="0"/>
              </a:rPr>
              <a:t>Subvenire</a:t>
            </a:r>
            <a:r>
              <a:rPr lang="ru-RU" altLang="ru-RU" sz="1100" b="1" i="1">
                <a:latin typeface="Times New Roman" pitchFamily="18" charset="0"/>
              </a:rPr>
              <a:t>»</a:t>
            </a:r>
            <a:r>
              <a:rPr lang="en-US" altLang="ru-RU" sz="1100" b="1" i="1">
                <a:latin typeface="Times New Roman" pitchFamily="18" charset="0"/>
              </a:rPr>
              <a:t> - </a:t>
            </a:r>
            <a:r>
              <a:rPr lang="ru-RU" altLang="ru-RU" sz="1100" b="1" i="1">
                <a:latin typeface="Times New Roman" pitchFamily="18" charset="0"/>
              </a:rPr>
              <a:t>приходить на помощь</a:t>
            </a:r>
            <a:r>
              <a:rPr lang="ru-RU" altLang="ru-RU" sz="1100" b="1">
                <a:latin typeface="Times New Roman" pitchFamily="18" charset="0"/>
              </a:rPr>
              <a:t>)</a:t>
            </a:r>
          </a:p>
          <a:p>
            <a:pPr algn="just"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субъектов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 в установленном порядке</a:t>
            </a:r>
          </a:p>
        </p:txBody>
      </p:sp>
      <p:sp>
        <p:nvSpPr>
          <p:cNvPr id="16401" name="Text Box 42"/>
          <p:cNvSpPr txBox="1">
            <a:spLocks noChangeArrowheads="1"/>
          </p:cNvSpPr>
          <p:nvPr/>
        </p:nvSpPr>
        <p:spPr bwMode="auto">
          <a:xfrm>
            <a:off x="5083175" y="612775"/>
            <a:ext cx="20653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Субсидии</a:t>
            </a:r>
            <a:r>
              <a:rPr lang="ru-RU" altLang="ru-RU" b="1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1100" b="1" i="1">
                <a:latin typeface="Times New Roman" pitchFamily="18" charset="0"/>
              </a:rPr>
              <a:t>(от лат. «</a:t>
            </a:r>
            <a:r>
              <a:rPr lang="en-US" altLang="ru-RU" sz="1100" b="1" i="1">
                <a:latin typeface="Times New Roman" pitchFamily="18" charset="0"/>
              </a:rPr>
              <a:t>Subsiduim</a:t>
            </a:r>
            <a:r>
              <a:rPr lang="ru-RU" altLang="ru-RU" sz="1100" b="1" i="1"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100">
                <a:latin typeface="Times New Roman" pitchFamily="18" charset="0"/>
              </a:rPr>
              <a:t>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6402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/>
              <a:t> </a:t>
            </a:r>
            <a:r>
              <a:rPr lang="ru-RU" altLang="ru-RU" sz="1100" b="1" i="1"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altLang="ru-RU" sz="1100" b="1"/>
              <a:t> </a:t>
            </a:r>
            <a:r>
              <a:rPr lang="ru-RU" altLang="ru-RU" sz="110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1100" b="1"/>
          </a:p>
        </p:txBody>
      </p:sp>
      <p:sp>
        <p:nvSpPr>
          <p:cNvPr id="16403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6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407" name="Group 34"/>
          <p:cNvGrpSpPr>
            <a:grpSpLocks/>
          </p:cNvGrpSpPr>
          <p:nvPr/>
        </p:nvGrpSpPr>
        <p:grpSpPr bwMode="auto">
          <a:xfrm>
            <a:off x="58738" y="3141663"/>
            <a:ext cx="236537" cy="1092200"/>
            <a:chOff x="331" y="2795"/>
            <a:chExt cx="418" cy="723"/>
          </a:xfrm>
        </p:grpSpPr>
        <p:sp>
          <p:nvSpPr>
            <p:cNvPr id="16413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57150" y="5962650"/>
            <a:ext cx="1588" cy="50323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688" y="6453188"/>
            <a:ext cx="23177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150" y="5962650"/>
            <a:ext cx="19685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1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2924175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Ковардицкое: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>
                <a:latin typeface="Times New Roman" pitchFamily="18" charset="0"/>
              </a:rPr>
              <a:t>составление и рассмотрение проекта бюджета поселения, утверждение и исполнение бюджета поселения, осуществление контроля за его исполнением, составление и утверждение отчета об исполнении бюджета поселения;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>
                <a:latin typeface="Times New Roman" pitchFamily="18" charset="0"/>
              </a:rPr>
              <a:t>обеспечение проживающих в муниципальном образовании  Ковардицкое 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Ковардицкое 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1641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Иные межбюджетные трансферты, передаваемые бюджету муниципального образования Ковардицкое 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Ковардицкое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5425" y="822325"/>
            <a:ext cx="42751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уровня зарегистрированной безработицы в муниципальном образовании Ковардицкое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4640263" y="822325"/>
            <a:ext cx="427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индекса потребительских цен на товары и услуги в муниципальном образовании Ковардицкое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33363" y="2693988"/>
            <a:ext cx="42751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оборота розничной торговли в муниципальном образовании Ковардицкое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4660900" y="2693988"/>
            <a:ext cx="427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роста фонда начисленной заработной платы всех работников муниципального образования Ковардицкое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2627313" y="4795838"/>
            <a:ext cx="46085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800"/>
              <a:t>Динамика численности трудовых ресурсов муниципального образования Ковардицкое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4663"/>
            <a:ext cx="4103688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10150"/>
            <a:ext cx="41529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909888"/>
            <a:ext cx="3940175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62050"/>
            <a:ext cx="4013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162050"/>
            <a:ext cx="4014788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Общие характеристики доходов и расходов бюджета муниципального образования Ковардицкое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92100" y="1844675"/>
            <a:ext cx="8543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smtClean="0">
                <a:latin typeface="Times New Roman" pitchFamily="18" charset="0"/>
              </a:rPr>
              <a:t>Основные характеристики бюджета муниципального образования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r>
              <a:rPr lang="ru-RU" altLang="ru-RU" b="1" i="1" dirty="0" err="1" smtClean="0">
                <a:latin typeface="Times New Roman" pitchFamily="18" charset="0"/>
              </a:rPr>
              <a:t>Ковардицкое</a:t>
            </a:r>
            <a:r>
              <a:rPr lang="ru-RU" altLang="ru-RU" b="1" i="1" dirty="0" smtClean="0">
                <a:latin typeface="Times New Roman" pitchFamily="18" charset="0"/>
              </a:rPr>
              <a:t> на 20</a:t>
            </a:r>
            <a:r>
              <a:rPr lang="en-US" altLang="ru-RU" b="1" i="1" dirty="0" smtClean="0">
                <a:latin typeface="Times New Roman" pitchFamily="18" charset="0"/>
              </a:rPr>
              <a:t>2</a:t>
            </a:r>
            <a:r>
              <a:rPr lang="ru-RU" altLang="ru-RU" b="1" i="1" dirty="0" smtClean="0">
                <a:latin typeface="Times New Roman" pitchFamily="18" charset="0"/>
              </a:rPr>
              <a:t>1 – 2023</a:t>
            </a:r>
            <a:r>
              <a:rPr lang="en-US" altLang="ru-RU" b="1" i="1" dirty="0" smtClean="0">
                <a:latin typeface="Times New Roman" pitchFamily="18" charset="0"/>
              </a:rPr>
              <a:t> </a:t>
            </a:r>
            <a:r>
              <a:rPr lang="ru-RU" altLang="ru-RU" b="1" i="1" dirty="0" smtClean="0">
                <a:latin typeface="Times New Roman" pitchFamily="18" charset="0"/>
              </a:rPr>
              <a:t>годы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  <a:p>
            <a:pPr marL="4763" indent="-4763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defRPr/>
            </a:pPr>
            <a:endParaRPr lang="ru-RU" altLang="ru-RU" b="1" i="1" dirty="0" smtClean="0">
              <a:latin typeface="Times New Roman" pitchFamily="18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732088"/>
            <a:ext cx="8683625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5250" y="188913"/>
            <a:ext cx="8910638" cy="9366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6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долговой нагрузки на бюджет муниципального образования Ковардицкое, в том числе с отражением структуры долга муниципального образования Ковардицкое по видам долговых обязательств в 2021-2023 годах</a:t>
            </a:r>
          </a:p>
        </p:txBody>
      </p:sp>
      <p:pic>
        <p:nvPicPr>
          <p:cNvPr id="19459" name="Picture 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424862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Text Box 247"/>
          <p:cNvSpPr txBox="1">
            <a:spLocks noChangeArrowheads="1"/>
          </p:cNvSpPr>
          <p:nvPr/>
        </p:nvSpPr>
        <p:spPr bwMode="auto">
          <a:xfrm>
            <a:off x="296863" y="1682750"/>
            <a:ext cx="8713787" cy="483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Ковардицкое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годов, подходов к его формированию, основных характеристик и прогнозируемых параметров бюджета муниципального образования Ковардицкое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</a:t>
            </a:r>
            <a:r>
              <a:rPr lang="ru-RU" altLang="ru-RU" sz="1800" b="1" u="sng" dirty="0">
                <a:solidFill>
                  <a:prstClr val="black"/>
                </a:solidFill>
                <a:latin typeface="Times New Roman" pitchFamily="18" charset="0"/>
              </a:rPr>
              <a:t>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2. Повышение эффективности бюджетных расходов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3. Обеспечение </a:t>
            </a:r>
            <a:r>
              <a:rPr lang="ru-RU" sz="1600" dirty="0">
                <a:latin typeface="Times New Roman" panose="02020603050405020304" pitchFamily="18" charset="0"/>
              </a:rPr>
              <a:t>перечня задач, целевых показателей, финансовыми ресурсами в пределах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объемов бюджетного финансирования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Использование механизмов казначейского сопровождения средств бюджета.</a:t>
            </a:r>
          </a:p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  <a:endParaRPr lang="ru-RU" sz="1600" dirty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anose="02020603050405020304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491688" y="620688"/>
            <a:ext cx="8378111" cy="985527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Постановлением Главы администрации муниципального образования Ковардицкое от 14.09.2020 № 316 определены основные задачи бюджетной политики муниципального образования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2021 год и плановый период 2022 и 2023 годов: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1712"/>
          </a:xfrm>
        </p:spPr>
        <p:txBody>
          <a:bodyPr anchor="b"/>
          <a:lstStyle/>
          <a:p>
            <a:pPr eaLnBrk="1" hangingPunct="1"/>
            <a:r>
              <a:rPr lang="ru-RU" altLang="ru-RU" sz="3200" b="1" i="1" u="sng" smtClean="0">
                <a:solidFill>
                  <a:schemeClr val="tx2"/>
                </a:solidFill>
                <a:latin typeface="Arial" charset="0"/>
                <a:cs typeface="Arial" charset="0"/>
              </a:rPr>
              <a:t>Доходы бюджета муниципального образования Ковардицкое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785813" y="2203450"/>
            <a:ext cx="7772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Ковардицкое</a:t>
            </a:r>
          </a:p>
        </p:txBody>
      </p:sp>
      <p:graphicFrame>
        <p:nvGraphicFramePr>
          <p:cNvPr id="21509" name="Диаграмма 1"/>
          <p:cNvGraphicFramePr>
            <a:graphicFrameLocks/>
          </p:cNvGraphicFramePr>
          <p:nvPr/>
        </p:nvGraphicFramePr>
        <p:xfrm>
          <a:off x="757238" y="2419350"/>
          <a:ext cx="7491412" cy="37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Диаграмма" r:id="rId3" imgW="7461146" imgH="3689246" progId="Excel.Chart.8">
                  <p:embed/>
                </p:oleObj>
              </mc:Choice>
              <mc:Fallback>
                <p:oleObj name="Диаграмма" r:id="rId3" imgW="7461146" imgH="368924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419350"/>
                        <a:ext cx="7491412" cy="370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7462</TotalTime>
  <Words>2947</Words>
  <Application>Microsoft Office PowerPoint</Application>
  <PresentationFormat>Экран (4:3)</PresentationFormat>
  <Paragraphs>377</Paragraphs>
  <Slides>24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Candara</vt:lpstr>
      <vt:lpstr>Symbol</vt:lpstr>
      <vt:lpstr>Calibri</vt:lpstr>
      <vt:lpstr>Times New Roman</vt:lpstr>
      <vt:lpstr>Georgia</vt:lpstr>
      <vt:lpstr>Arial Unicode MS</vt:lpstr>
      <vt:lpstr>Волна</vt:lpstr>
      <vt:lpstr>Диаграмма Microsoft Excel</vt:lpstr>
      <vt:lpstr>Лист Microsoft Excel 97–2003</vt:lpstr>
      <vt:lpstr>Диаграмма Microsoft Graph</vt:lpstr>
      <vt:lpstr>к проекту решения Совета народных депутатов муниципального образования Ковардицкое Муромского района «О бюджете муниципального образования Ковардицкое на 2021 год и на плановый период 2022 и 2023 годов»</vt:lpstr>
      <vt:lpstr>Вводная часть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Ковардицкое</vt:lpstr>
      <vt:lpstr>Презентация PowerPoint</vt:lpstr>
      <vt:lpstr>Презентация PowerPoint</vt:lpstr>
      <vt:lpstr>Доходы бюджета муниципального образования Ковардицкое</vt:lpstr>
      <vt:lpstr>Налоговые и неналоговые доходы бюджета муниципального образования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на 1 жителя</vt:lpstr>
      <vt:lpstr>Нормативы зачисления налоговых доходов в бюджет  муниципального образования Ковардицкое в 2019 – 2023 годах, %</vt:lpstr>
      <vt:lpstr>Из общего объема безвозмездных поступлений от других бюджетов бюджетной системы Российской Федерации в 2021 году в сумме 29115,1 тыс. рублей планируется поступление дотации из бюджетов муниципальных районов 20446,0 тыс. рублей (70,2%), субсидий – 6326,4 тыс. рублей (21,7 %), субвенций –604,7 тыс. рублей (2,1 %), иных межбюджетных трансфертов – 1738,0 тыс. рублей (6,0 %).</vt:lpstr>
      <vt:lpstr>Презентация PowerPoint</vt:lpstr>
      <vt:lpstr>Расходы бюджета муниципального образования Ковардицкое</vt:lpstr>
      <vt:lpstr>Презентация PowerPoint</vt:lpstr>
      <vt:lpstr>Презентация PowerPoint</vt:lpstr>
      <vt:lpstr>Презентация PowerPoint</vt:lpstr>
      <vt:lpstr>Межбюджетные отношения</vt:lpstr>
      <vt:lpstr>Дополнительная информация</vt:lpstr>
      <vt:lpstr>С проектом решения Совета народных депутатов муниципального образования Ковардицкое Муромского района «О бюджете муниципального образования Ковардицкое на 2021 год и на плановый период 2022 и 2023 годов» можно ознакомиться в газете «Муромский край» от 01.12.2020 №133 (4617) или на сайте администрации Муромского района www.muromraion.ru  в разделе «Финансовое управление».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userpc</cp:lastModifiedBy>
  <cp:revision>378</cp:revision>
  <cp:lastPrinted>2021-03-12T10:03:05Z</cp:lastPrinted>
  <dcterms:created xsi:type="dcterms:W3CDTF">2014-11-19T12:08:38Z</dcterms:created>
  <dcterms:modified xsi:type="dcterms:W3CDTF">2021-03-26T11:52:50Z</dcterms:modified>
</cp:coreProperties>
</file>