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drawings/drawing3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84943" r:id="rId2"/>
  </p:sldMasterIdLst>
  <p:sldIdLst>
    <p:sldId id="256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341" r:id="rId12"/>
    <p:sldId id="342" r:id="rId13"/>
    <p:sldId id="269" r:id="rId14"/>
    <p:sldId id="271" r:id="rId15"/>
    <p:sldId id="316" r:id="rId16"/>
    <p:sldId id="317" r:id="rId17"/>
    <p:sldId id="332" r:id="rId18"/>
    <p:sldId id="319" r:id="rId19"/>
    <p:sldId id="320" r:id="rId20"/>
    <p:sldId id="321" r:id="rId21"/>
    <p:sldId id="328" r:id="rId22"/>
    <p:sldId id="323" r:id="rId23"/>
    <p:sldId id="324" r:id="rId24"/>
    <p:sldId id="353" r:id="rId25"/>
    <p:sldId id="333" r:id="rId26"/>
    <p:sldId id="334" r:id="rId27"/>
    <p:sldId id="343" r:id="rId28"/>
    <p:sldId id="275" r:id="rId29"/>
    <p:sldId id="276" r:id="rId30"/>
    <p:sldId id="344" r:id="rId31"/>
    <p:sldId id="345" r:id="rId32"/>
    <p:sldId id="346" r:id="rId33"/>
    <p:sldId id="313" r:id="rId34"/>
    <p:sldId id="347" r:id="rId35"/>
    <p:sldId id="348" r:id="rId36"/>
    <p:sldId id="330" r:id="rId37"/>
    <p:sldId id="349" r:id="rId38"/>
    <p:sldId id="314" r:id="rId39"/>
    <p:sldId id="350" r:id="rId40"/>
    <p:sldId id="331" r:id="rId41"/>
    <p:sldId id="351" r:id="rId42"/>
    <p:sldId id="285" r:id="rId43"/>
    <p:sldId id="352" r:id="rId44"/>
    <p:sldId id="287" r:id="rId45"/>
    <p:sldId id="315" r:id="rId46"/>
    <p:sldId id="288" r:id="rId47"/>
    <p:sldId id="340" r:id="rId48"/>
    <p:sldId id="337" r:id="rId49"/>
    <p:sldId id="338" r:id="rId50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0066"/>
    <a:srgbClr val="FFFF00"/>
    <a:srgbClr val="1214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80868" autoAdjust="0"/>
  </p:normalViewPr>
  <p:slideViewPr>
    <p:cSldViewPr>
      <p:cViewPr>
        <p:scale>
          <a:sx n="125" d="100"/>
          <a:sy n="125" d="100"/>
        </p:scale>
        <p:origin x="-122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6.bin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17.bin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8.bin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9.bin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0.bin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1.bin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2.bin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3.bin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4.bin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5.bin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image" Target="../media/image28.jpeg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image" Target="../media/image28.jpeg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image" Target="../media/image29.jpeg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image" Target="../media/image29.jpeg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30.bin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4.bin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5.bin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роста фонда начисленной заработной платы всех работников муниципального образования Муромский район </a:t>
            </a:r>
          </a:p>
        </c:rich>
      </c:tx>
      <c:layout>
        <c:manualLayout>
          <c:xMode val="edge"/>
          <c:yMode val="edge"/>
          <c:x val="0.15453053368328959"/>
          <c:y val="1.6667238629069672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3175">
          <a:solidFill>
            <a:srgbClr val="FFFFFF"/>
          </a:solidFill>
          <a:prstDash val="solid"/>
        </a:ln>
      </c:spPr>
    </c:sideWall>
    <c:backWall>
      <c:thickness val="0"/>
      <c:spPr>
        <a:noFill/>
        <a:ln w="3175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0300759159650739"/>
          <c:y val="0.25000836763532536"/>
          <c:w val="0.76382260368207533"/>
          <c:h val="0.5800192741864930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3366FF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DB-41A0-9449-16C5EFACE6F8}"/>
              </c:ext>
            </c:extLst>
          </c:dPt>
          <c:dPt>
            <c:idx val="1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DB-41A0-9449-16C5EFACE6F8}"/>
              </c:ext>
            </c:extLst>
          </c:dPt>
          <c:dPt>
            <c:idx val="2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3DB-41A0-9449-16C5EFACE6F8}"/>
              </c:ext>
            </c:extLst>
          </c:dPt>
          <c:dPt>
            <c:idx val="3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3DB-41A0-9449-16C5EFACE6F8}"/>
              </c:ext>
            </c:extLst>
          </c:dPt>
          <c:dPt>
            <c:idx val="4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3DB-41A0-9449-16C5EFACE6F8}"/>
              </c:ext>
            </c:extLst>
          </c:dPt>
          <c:dPt>
            <c:idx val="5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3DB-41A0-9449-16C5EFACE6F8}"/>
              </c:ext>
            </c:extLst>
          </c:dPt>
          <c:dLbls>
            <c:dLbl>
              <c:idx val="0"/>
              <c:layout>
                <c:manualLayout>
                  <c:x val="1.2278196575993827E-2"/>
                  <c:y val="1.3465957701032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DB-41A0-9449-16C5EFACE6F8}"/>
                </c:ext>
              </c:extLst>
            </c:dLbl>
            <c:dLbl>
              <c:idx val="1"/>
              <c:layout>
                <c:manualLayout>
                  <c:x val="1.4183456466729805E-2"/>
                  <c:y val="7.8048659525244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DB-41A0-9449-16C5EFACE6F8}"/>
                </c:ext>
              </c:extLst>
            </c:dLbl>
            <c:dLbl>
              <c:idx val="2"/>
              <c:layout>
                <c:manualLayout>
                  <c:x val="1.8296296136893653E-2"/>
                  <c:y val="7.84636653161735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DB-41A0-9449-16C5EFACE6F8}"/>
                </c:ext>
              </c:extLst>
            </c:dLbl>
            <c:dLbl>
              <c:idx val="3"/>
              <c:layout>
                <c:manualLayout>
                  <c:x val="1.7993976248201649E-2"/>
                  <c:y val="1.3465957701032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DB-41A0-9449-16C5EFACE6F8}"/>
                </c:ext>
              </c:extLst>
            </c:dLbl>
            <c:dLbl>
              <c:idx val="4"/>
              <c:layout>
                <c:manualLayout>
                  <c:x val="2.8729762366304229E-2"/>
                  <c:y val="-5.67543496089099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3DB-41A0-9449-16C5EFACE6F8}"/>
                </c:ext>
              </c:extLst>
            </c:dLbl>
            <c:dLbl>
              <c:idx val="5"/>
              <c:layout>
                <c:manualLayout>
                  <c:x val="2.8427526655800076E-2"/>
                  <c:y val="5.788308745072794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3DB-41A0-9449-16C5EFACE6F8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[Графики11.xls]пок.развит.эконом!$A$4:$A$9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(оценка)</c:v>
                </c:pt>
                <c:pt idx="3">
                  <c:v>2020 (прогноз)</c:v>
                </c:pt>
                <c:pt idx="4">
                  <c:v>2021 (прогноз)</c:v>
                </c:pt>
                <c:pt idx="5">
                  <c:v>2022 (прогноз)</c:v>
                </c:pt>
              </c:strCache>
            </c:strRef>
          </c:cat>
          <c:val>
            <c:numRef>
              <c:f>[Графики11.xls]пок.развит.эконом!$B$4:$B$9</c:f>
              <c:numCache>
                <c:formatCode>0.0</c:formatCode>
                <c:ptCount val="6"/>
                <c:pt idx="0">
                  <c:v>489.5</c:v>
                </c:pt>
                <c:pt idx="1">
                  <c:v>501.7</c:v>
                </c:pt>
                <c:pt idx="2">
                  <c:v>524.29999999999995</c:v>
                </c:pt>
                <c:pt idx="3">
                  <c:v>586.20000000000005</c:v>
                </c:pt>
                <c:pt idx="4">
                  <c:v>623.70000000000005</c:v>
                </c:pt>
                <c:pt idx="5">
                  <c:v>654.79999999999995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3DB-41A0-9449-16C5EFACE6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928448"/>
        <c:axId val="47929984"/>
        <c:axId val="0"/>
      </c:bar3DChart>
      <c:catAx>
        <c:axId val="4792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7929984"/>
        <c:crosses val="autoZero"/>
        <c:auto val="1"/>
        <c:lblAlgn val="ctr"/>
        <c:lblOffset val="100"/>
        <c:noMultiLvlLbl val="0"/>
      </c:catAx>
      <c:valAx>
        <c:axId val="4792998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млн.
рублей</a:t>
                </a:r>
              </a:p>
            </c:rich>
          </c:tx>
          <c:layout>
            <c:manualLayout>
              <c:xMode val="edge"/>
              <c:yMode val="edge"/>
              <c:x val="5.4475240594925638E-2"/>
              <c:y val="0.49095193609273419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79284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9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17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Общий объём дорожного фонда Муромского района</a:t>
            </a:r>
          </a:p>
          <a:p>
            <a:pPr algn="ctr">
              <a:defRPr sz="9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17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на 2019-2022 годы, тыс. рублей</a:t>
            </a:r>
          </a:p>
        </c:rich>
      </c:tx>
      <c:layout>
        <c:manualLayout>
          <c:xMode val="edge"/>
          <c:yMode val="edge"/>
          <c:x val="0.17995910020449898"/>
          <c:y val="2.9444243383797367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747812773403324"/>
          <c:y val="0.27535061541964789"/>
          <c:w val="0.85032894736842102"/>
          <c:h val="0.48495236040700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[Графики11.xls]Лист1!$A$12</c:f>
              <c:strCache>
                <c:ptCount val="1"/>
                <c:pt idx="0">
                  <c:v>Акцизы по подакцизным товарам (продукции), производимым на территории Российской Федерации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8226888305628463E-7"/>
                  <c:y val="-9.709368520715732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17-4347-8638-B9447E21A33F}"/>
                </c:ext>
              </c:extLst>
            </c:dLbl>
            <c:dLbl>
              <c:idx val="2"/>
              <c:layout>
                <c:manualLayout>
                  <c:x val="-2.4365704286964129E-3"/>
                  <c:y val="-2.42570021213101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17-4347-8638-B9447E21A33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[Графики11.xls]Лист1!$B$11:$E$11</c:f>
              <c:strCache>
                <c:ptCount val="4"/>
                <c:pt idx="0">
                  <c:v>План на 2019 год 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2022год</c:v>
                </c:pt>
              </c:strCache>
            </c:strRef>
          </c:cat>
          <c:val>
            <c:numRef>
              <c:f>[Графики11.xls]Лист1!$B$12:$E$12</c:f>
              <c:numCache>
                <c:formatCode>#,##0.0</c:formatCode>
                <c:ptCount val="4"/>
                <c:pt idx="0">
                  <c:v>12984</c:v>
                </c:pt>
                <c:pt idx="1">
                  <c:v>11007</c:v>
                </c:pt>
                <c:pt idx="2">
                  <c:v>11007</c:v>
                </c:pt>
                <c:pt idx="3">
                  <c:v>11007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17-4347-8638-B9447E21A33F}"/>
            </c:ext>
          </c:extLst>
        </c:ser>
        <c:ser>
          <c:idx val="1"/>
          <c:order val="1"/>
          <c:tx>
            <c:strRef>
              <c:f>[Графики11.xls]Лист1!$A$13</c:f>
              <c:strCache>
                <c:ptCount val="1"/>
                <c:pt idx="0">
                  <c:v>Субсидии из областного бюджета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[Графики11.xls]Лист1!$B$11:$E$11</c:f>
              <c:strCache>
                <c:ptCount val="4"/>
                <c:pt idx="0">
                  <c:v>План на 2019 год 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2022год</c:v>
                </c:pt>
              </c:strCache>
            </c:strRef>
          </c:cat>
          <c:val>
            <c:numRef>
              <c:f>[Графики11.xls]Лист1!$B$13:$E$13</c:f>
              <c:numCache>
                <c:formatCode>General</c:formatCode>
                <c:ptCount val="4"/>
                <c:pt idx="0" formatCode="#,##0.0">
                  <c:v>8425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17-4347-8638-B9447E21A33F}"/>
            </c:ext>
          </c:extLst>
        </c:ser>
        <c:ser>
          <c:idx val="2"/>
          <c:order val="2"/>
          <c:tx>
            <c:strRef>
              <c:f>[Графики11.xls]Лист1!$A$14</c:f>
              <c:strCache>
                <c:ptCount val="1"/>
                <c:pt idx="0">
                  <c:v>Транспортный налог с физических лиц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[Графики11.xls]Лист1!$B$11:$E$11</c:f>
              <c:strCache>
                <c:ptCount val="4"/>
                <c:pt idx="0">
                  <c:v>План на 2019 год 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2022год</c:v>
                </c:pt>
              </c:strCache>
            </c:strRef>
          </c:cat>
          <c:val>
            <c:numRef>
              <c:f>[Графики11.xls]Лист1!$B$14:$E$14</c:f>
              <c:numCache>
                <c:formatCode>#,##0.0</c:formatCode>
                <c:ptCount val="4"/>
                <c:pt idx="1">
                  <c:v>7500</c:v>
                </c:pt>
                <c:pt idx="2">
                  <c:v>7823</c:v>
                </c:pt>
                <c:pt idx="3">
                  <c:v>8019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F17-4347-8638-B9447E21A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4594688"/>
        <c:axId val="174612864"/>
      </c:barChart>
      <c:catAx>
        <c:axId val="17459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4612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461286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4594688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8.0080674126260534E-2"/>
          <c:y val="0.8295991187950339"/>
          <c:w val="0.91145987864155853"/>
          <c:h val="0.1696419896809351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5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F8B049"/>
        </a:gs>
        <a:gs pos="9000">
          <a:srgbClr val="B43E85"/>
        </a:gs>
        <a:gs pos="15500">
          <a:srgbClr val="C50849"/>
        </a:gs>
        <a:gs pos="16499">
          <a:srgbClr val="F952A0"/>
        </a:gs>
        <a:gs pos="18500">
          <a:srgbClr val="FEE7F2"/>
        </a:gs>
        <a:gs pos="39500">
          <a:srgbClr val="F8B049"/>
        </a:gs>
        <a:gs pos="43500">
          <a:srgbClr val="F8B049"/>
        </a:gs>
        <a:gs pos="50000">
          <a:srgbClr val="FC9FCB"/>
        </a:gs>
        <a:gs pos="56500">
          <a:srgbClr val="F8B049"/>
        </a:gs>
        <a:gs pos="60501">
          <a:srgbClr val="F8B049"/>
        </a:gs>
        <a:gs pos="81500">
          <a:srgbClr val="FEE7F2"/>
        </a:gs>
        <a:gs pos="83501">
          <a:srgbClr val="F952A0"/>
        </a:gs>
        <a:gs pos="84500">
          <a:srgbClr val="C50849"/>
        </a:gs>
        <a:gs pos="91000">
          <a:srgbClr val="B43E85"/>
        </a:gs>
        <a:gs pos="100000">
          <a:srgbClr val="F8B049"/>
        </a:gs>
      </a:gsLst>
      <a:lin ang="18900000" scaled="1"/>
    </a:gradFill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5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Структура расходов на дорожное хозяйство в 2019-2022 годах, тыс. рублей </a:t>
            </a:r>
          </a:p>
        </c:rich>
      </c:tx>
      <c:layout>
        <c:manualLayout>
          <c:xMode val="edge"/>
          <c:yMode val="edge"/>
          <c:x val="0.17097735470770181"/>
          <c:y val="1.061948581728488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009702091626894"/>
          <c:y val="0.14591725904101577"/>
          <c:w val="0.88131421800305054"/>
          <c:h val="0.513362167834376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[Графики11.xls]Лист1!$A$2</c:f>
              <c:strCache>
                <c:ptCount val="1"/>
                <c:pt idx="0">
                  <c:v>Мероприятия по капитальному и текущему ремонту автомобильных дорог общего пользования местного значения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[Графики11.xls]Лист1!$B$1:$E$1</c:f>
              <c:strCache>
                <c:ptCount val="4"/>
                <c:pt idx="0">
                  <c:v>План на 01.11.2019 года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 год</c:v>
                </c:pt>
              </c:strCache>
            </c:strRef>
          </c:cat>
          <c:val>
            <c:numRef>
              <c:f>[Графики11.xls]Лист1!$B$2:$E$2</c:f>
              <c:numCache>
                <c:formatCode>#,##0.0</c:formatCode>
                <c:ptCount val="4"/>
                <c:pt idx="0">
                  <c:v>8429.1</c:v>
                </c:pt>
                <c:pt idx="1">
                  <c:v>14273.9</c:v>
                </c:pt>
                <c:pt idx="2">
                  <c:v>15490</c:v>
                </c:pt>
                <c:pt idx="3">
                  <c:v>15686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DA-44CC-A4F8-73A74E29708D}"/>
            </c:ext>
          </c:extLst>
        </c:ser>
        <c:ser>
          <c:idx val="1"/>
          <c:order val="1"/>
          <c:tx>
            <c:strRef>
              <c:f>[Графики11.xls]Лист1!$A$3</c:f>
              <c:strCache>
                <c:ptCount val="1"/>
                <c:pt idx="0">
                  <c:v>Мероприятия по содержанию автомобильных дорог общего пользования местного значения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[Графики11.xls]Лист1!$B$1:$E$1</c:f>
              <c:strCache>
                <c:ptCount val="4"/>
                <c:pt idx="0">
                  <c:v>План на 01.11.2019 года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 год</c:v>
                </c:pt>
              </c:strCache>
            </c:strRef>
          </c:cat>
          <c:val>
            <c:numRef>
              <c:f>[Графики11.xls]Лист1!$B$3:$E$3</c:f>
              <c:numCache>
                <c:formatCode>#,##0.0</c:formatCode>
                <c:ptCount val="4"/>
                <c:pt idx="0">
                  <c:v>110</c:v>
                </c:pt>
                <c:pt idx="1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DA-44CC-A4F8-73A74E29708D}"/>
            </c:ext>
          </c:extLst>
        </c:ser>
        <c:ser>
          <c:idx val="2"/>
          <c:order val="2"/>
          <c:tx>
            <c:strRef>
              <c:f>[Графики11.xls]Лист1!$A$4</c:f>
              <c:strCache>
                <c:ptCount val="1"/>
                <c:pt idx="0">
                  <c:v>осуществление дорожной деятельности в отношении автомобильных дорог общего пользования местного значения</c:v>
                </c:pt>
              </c:strCache>
            </c:strRef>
          </c:tx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6319626713327498E-3"/>
                  <c:y val="-2.57269529072579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DA-44CC-A4F8-73A74E29708D}"/>
                </c:ext>
              </c:extLst>
            </c:dLbl>
            <c:dLbl>
              <c:idx val="1"/>
              <c:layout>
                <c:manualLayout>
                  <c:x val="-1.597127945213815E-3"/>
                  <c:y val="-2.8138127642654472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DA-44CC-A4F8-73A74E29708D}"/>
                </c:ext>
              </c:extLst>
            </c:dLbl>
            <c:dLbl>
              <c:idx val="2"/>
              <c:layout>
                <c:manualLayout>
                  <c:x val="4.4728121106073241E-3"/>
                  <c:y val="-4.46703655713921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DA-44CC-A4F8-73A74E29708D}"/>
                </c:ext>
              </c:extLst>
            </c:dLbl>
            <c:dLbl>
              <c:idx val="3"/>
              <c:layout>
                <c:manualLayout>
                  <c:x val="3.431502841007239E-3"/>
                  <c:y val="-2.21115239143092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DA-44CC-A4F8-73A74E29708D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[Графики11.xls]Лист1!$B$1:$E$1</c:f>
              <c:strCache>
                <c:ptCount val="4"/>
                <c:pt idx="0">
                  <c:v>План на 01.11.2019 года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 год</c:v>
                </c:pt>
              </c:strCache>
            </c:strRef>
          </c:cat>
          <c:val>
            <c:numRef>
              <c:f>[Графики11.xls]Лист1!$B$4:$E$4</c:f>
              <c:numCache>
                <c:formatCode>General</c:formatCode>
                <c:ptCount val="4"/>
                <c:pt idx="0" formatCode="#,##0.0">
                  <c:v>10060.9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5DA-44CC-A4F8-73A74E29708D}"/>
            </c:ext>
          </c:extLst>
        </c:ser>
        <c:ser>
          <c:idx val="3"/>
          <c:order val="3"/>
          <c:tx>
            <c:strRef>
              <c:f>[Графики11.xls]Лист1!$A$5</c:f>
              <c:strCache>
                <c:ptCount val="1"/>
                <c:pt idx="0">
                  <c:v>Иные межбюджетные трансферты, передаваемые бюджетам муниципальных образований из бюджета Муромского района на мероприятия в части осуществления дорожной деятельности в соответствии с законодательством Российской Федерации, а именно:зимнее содержание автом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6835016835016834E-3"/>
                  <c:y val="-1.16414351159691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DA-44CC-A4F8-73A74E29708D}"/>
                </c:ext>
              </c:extLst>
            </c:dLbl>
            <c:dLbl>
              <c:idx val="1"/>
              <c:layout>
                <c:manualLayout>
                  <c:x val="-6.794055201698514E-3"/>
                  <c:y val="-1.92400192400192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DA-44CC-A4F8-73A74E29708D}"/>
                </c:ext>
              </c:extLst>
            </c:dLbl>
            <c:dLbl>
              <c:idx val="2"/>
              <c:layout>
                <c:manualLayout>
                  <c:x val="-1.6835016835016218E-3"/>
                  <c:y val="-1.16901632021735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DA-44CC-A4F8-73A74E29708D}"/>
                </c:ext>
              </c:extLst>
            </c:dLbl>
            <c:dLbl>
              <c:idx val="3"/>
              <c:layout>
                <c:manualLayout>
                  <c:x val="3.397027600849257E-3"/>
                  <c:y val="-1.34680134680134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DA-44CC-A4F8-73A74E29708D}"/>
                </c:ext>
              </c:extLst>
            </c:dLbl>
            <c:dLbl>
              <c:idx val="4"/>
              <c:layout>
                <c:manualLayout>
                  <c:x val="1.0101010101009977E-2"/>
                  <c:y val="-1.31270511017346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DA-44CC-A4F8-73A74E29708D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[Графики11.xls]Лист1!$B$1:$E$1</c:f>
              <c:strCache>
                <c:ptCount val="4"/>
                <c:pt idx="0">
                  <c:v>План на 01.11.2019 года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 год</c:v>
                </c:pt>
              </c:strCache>
            </c:strRef>
          </c:cat>
          <c:val>
            <c:numRef>
              <c:f>[Графики11.xls]Лист1!$B$5:$E$5</c:f>
              <c:numCache>
                <c:formatCode>#,##0.0</c:formatCode>
                <c:ptCount val="4"/>
                <c:pt idx="0">
                  <c:v>3340</c:v>
                </c:pt>
                <c:pt idx="1">
                  <c:v>3340</c:v>
                </c:pt>
                <c:pt idx="2">
                  <c:v>3340</c:v>
                </c:pt>
                <c:pt idx="3">
                  <c:v>3340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5DA-44CC-A4F8-73A74E29708D}"/>
            </c:ext>
          </c:extLst>
        </c:ser>
        <c:ser>
          <c:idx val="4"/>
          <c:order val="4"/>
          <c:tx>
            <c:strRef>
              <c:f>[Графики11.xls]Лист1!$A$6</c:f>
              <c:strCache>
                <c:ptCount val="1"/>
                <c:pt idx="0">
                  <c:v>Прочие мероприятия в сфере дорожного хозяйства (оказание услуг по осуществлению строительного контроля за выполнением работ по текущему ремонту автомобильных дорог общего пользования местного значения, разработка сметной документации ремонта автомобильных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[Графики11.xls]Лист1!$B$1:$E$1</c:f>
              <c:strCache>
                <c:ptCount val="4"/>
                <c:pt idx="0">
                  <c:v>План на 01.11.2019 года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 год</c:v>
                </c:pt>
              </c:strCache>
            </c:strRef>
          </c:cat>
          <c:val>
            <c:numRef>
              <c:f>[Графики11.xls]Лист1!$B$6:$E$6</c:f>
              <c:numCache>
                <c:formatCode>#,##0.0</c:formatCode>
                <c:ptCount val="4"/>
                <c:pt idx="0">
                  <c:v>536.45248000000004</c:v>
                </c:pt>
                <c:pt idx="1">
                  <c:v>593.1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B5DA-44CC-A4F8-73A74E29708D}"/>
            </c:ext>
          </c:extLst>
        </c:ser>
        <c:ser>
          <c:idx val="5"/>
          <c:order val="5"/>
          <c:tx>
            <c:strRef>
              <c:f>[Графики11.xls]Лист1!$A$7</c:f>
              <c:strCache>
                <c:ptCount val="1"/>
                <c:pt idx="0">
                  <c:v>Расходы на обеспечение инженерной и транспортной инфраструктуры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3739686238893696E-3"/>
                  <c:y val="-8.001928975745501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5DA-44CC-A4F8-73A74E2970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[Графики11.xls]Лист1!$B$1:$E$1</c:f>
              <c:strCache>
                <c:ptCount val="4"/>
                <c:pt idx="0">
                  <c:v>План на 01.11.2019 года</c:v>
                </c:pt>
                <c:pt idx="1">
                  <c:v>План на 2020 год</c:v>
                </c:pt>
                <c:pt idx="2">
                  <c:v>План на 2021 год</c:v>
                </c:pt>
                <c:pt idx="3">
                  <c:v>План на 2022 год</c:v>
                </c:pt>
              </c:strCache>
            </c:strRef>
          </c:cat>
          <c:val>
            <c:numRef>
              <c:f>[Графики11.xls]Лист1!$B$7:$E$7</c:f>
              <c:numCache>
                <c:formatCode>General</c:formatCode>
                <c:ptCount val="4"/>
                <c:pt idx="2" formatCode="#,##0.0">
                  <c:v>805.89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5DA-44CC-A4F8-73A74E297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74776704"/>
        <c:axId val="174778240"/>
      </c:barChart>
      <c:catAx>
        <c:axId val="17477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4778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477824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4776704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5.2667347879225022E-2"/>
          <c:y val="0.69976842304984532"/>
          <c:w val="0.89224780108593293"/>
          <c:h val="0.2889547081820860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DCEBF5"/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56000">
          <a:srgbClr val="FF66FF"/>
        </a:gs>
        <a:gs pos="94000">
          <a:srgbClr val="EBDAD4"/>
        </a:gs>
        <a:gs pos="100000">
          <a:srgbClr val="EBDAD4"/>
        </a:gs>
      </a:gsLst>
      <a:lin ang="5400000" scaled="1"/>
    </a:gradFill>
    <a:ln w="9525">
      <a:noFill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1891891891891893"/>
          <c:y val="0"/>
          <c:w val="0.74774774774774777"/>
          <c:h val="0.87494663167104114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[Графики11.xls]ЖКХ!$A$5</c:f>
              <c:strCache>
                <c:ptCount val="1"/>
                <c:pt idx="0">
                  <c:v>2019 год, (план на 01.11.2019)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993366" mc:Ignorable="a14" a14:legacySpreadsheetColorIndex="61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61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[Графики11.xls]ЖКХ!$B$5:$D$5</c:f>
              <c:numCache>
                <c:formatCode>0.0</c:formatCode>
                <c:ptCount val="3"/>
                <c:pt idx="1">
                  <c:v>2673.6</c:v>
                </c:pt>
                <c:pt idx="2" formatCode="General">
                  <c:v>268.2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C6-4258-9E6D-6408B62B950D}"/>
            </c:ext>
          </c:extLst>
        </c:ser>
        <c:ser>
          <c:idx val="1"/>
          <c:order val="1"/>
          <c:tx>
            <c:strRef>
              <c:f>[Графики11.xls]ЖКХ!$A$6</c:f>
              <c:strCache>
                <c:ptCount val="1"/>
                <c:pt idx="0">
                  <c:v>2020 год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CC99FF" mc:Ignorable="a14" a14:legacySpreadsheetColorIndex="46"/>
                </a:gs>
                <a:gs pos="100000">
                  <a:srgbClr xmlns:mc="http://schemas.openxmlformats.org/markup-compatibility/2006" xmlns:a14="http://schemas.microsoft.com/office/drawing/2010/main" val="FFFFFF" mc:Ignorable="a14" a14:legacySpreadsheetColorIndex="46">
                    <a:gamma/>
                    <a:tint val="3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1.8018018018018018E-3"/>
                  <c:y val="0.10598290598290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C6-4258-9E6D-6408B62B950D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[Графики11.xls]ЖКХ!$B$6:$D$6</c:f>
              <c:numCache>
                <c:formatCode>0.0</c:formatCode>
                <c:ptCount val="3"/>
                <c:pt idx="0">
                  <c:v>18479</c:v>
                </c:pt>
                <c:pt idx="1">
                  <c:v>118209.1</c:v>
                </c:pt>
                <c:pt idx="2" formatCode="#,##0.0">
                  <c:v>2622.3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C6-4258-9E6D-6408B62B950D}"/>
            </c:ext>
          </c:extLst>
        </c:ser>
        <c:ser>
          <c:idx val="2"/>
          <c:order val="2"/>
          <c:tx>
            <c:strRef>
              <c:f>[Графики11.xls]ЖКХ!$A$7</c:f>
              <c:strCache>
                <c:ptCount val="1"/>
                <c:pt idx="0">
                  <c:v>2021 год</c:v>
                </c:pt>
              </c:strCache>
            </c:strRef>
          </c:tx>
          <c:spPr>
            <a:ln w="15875">
              <a:solidFill>
                <a:srgbClr val="000000"/>
              </a:solidFill>
            </a:ln>
          </c:spPr>
          <c:invertIfNegative val="0"/>
          <c:dPt>
            <c:idx val="2"/>
            <c:invertIfNegative val="0"/>
            <c:bubble3D val="0"/>
            <c:spPr>
              <a:ln w="9525">
                <a:solidFill>
                  <a:srgbClr val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8C6-4258-9E6D-6408B62B950D}"/>
              </c:ext>
            </c:extLst>
          </c:dPt>
          <c:dLbls>
            <c:dLbl>
              <c:idx val="0"/>
              <c:layout>
                <c:manualLayout>
                  <c:x val="3.2432290558274811E-2"/>
                  <c:y val="-2.7350696547546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C6-4258-9E6D-6408B62B9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[Графики11.xls]ЖКХ!$B$7:$D$7</c:f>
              <c:numCache>
                <c:formatCode>0.0</c:formatCode>
                <c:ptCount val="3"/>
                <c:pt idx="0">
                  <c:v>17564.7</c:v>
                </c:pt>
                <c:pt idx="1">
                  <c:v>79925.899999999994</c:v>
                </c:pt>
                <c:pt idx="2" formatCode="#,##0.0">
                  <c:v>1493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8C6-4258-9E6D-6408B62B950D}"/>
            </c:ext>
          </c:extLst>
        </c:ser>
        <c:ser>
          <c:idx val="3"/>
          <c:order val="3"/>
          <c:tx>
            <c:strRef>
              <c:f>[Графики11.xls]ЖКХ!$A$8</c:f>
              <c:strCache>
                <c:ptCount val="1"/>
                <c:pt idx="0">
                  <c:v>2022год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dLbls>
            <c:dLbl>
              <c:idx val="1"/>
              <c:layout>
                <c:manualLayout>
                  <c:x val="3.6035894161878544E-2"/>
                  <c:y val="-6.837876034726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C6-4258-9E6D-6408B62B9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[Графики11.xls]ЖКХ!$B$8:$D$8</c:f>
              <c:numCache>
                <c:formatCode>0.0</c:formatCode>
                <c:ptCount val="3"/>
                <c:pt idx="0">
                  <c:v>5511.7</c:v>
                </c:pt>
                <c:pt idx="1">
                  <c:v>650</c:v>
                </c:pt>
                <c:pt idx="2" formatCode="#,##0.0">
                  <c:v>2616.3000000000002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8C6-4258-9E6D-6408B62B9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74889216"/>
        <c:axId val="175104000"/>
        <c:axId val="0"/>
      </c:bar3DChart>
      <c:catAx>
        <c:axId val="174889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5104000"/>
        <c:crosses val="autoZero"/>
        <c:auto val="1"/>
        <c:lblAlgn val="ctr"/>
        <c:lblOffset val="100"/>
        <c:noMultiLvlLbl val="0"/>
      </c:catAx>
      <c:valAx>
        <c:axId val="175104000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4889216"/>
        <c:crosses val="autoZero"/>
        <c:crossBetween val="between"/>
      </c:valAx>
      <c:spPr>
        <a:gradFill rotWithShape="0">
          <a:gsLst>
            <a:gs pos="0">
              <a:srgbClr val="99CC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plotArea>
    <c:legend>
      <c:legendPos val="r"/>
      <c:layout>
        <c:manualLayout>
          <c:xMode val="edge"/>
          <c:yMode val="edge"/>
          <c:x val="1.0343670004212437E-2"/>
          <c:y val="0.94283763002811871"/>
          <c:w val="0.98471805839084925"/>
          <c:h val="5.5063342720471711E-2"/>
        </c:manualLayout>
      </c:layout>
      <c:overlay val="0"/>
      <c:spPr>
        <a:gradFill rotWithShape="0">
          <a:gsLst>
            <a:gs pos="0">
              <a:srgbClr val="99CC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  <c:txPr>
        <a:bodyPr/>
        <a:lstStyle/>
        <a:p>
          <a:pPr>
            <a:defRPr sz="71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xmlns:mc="http://schemas.openxmlformats.org/markup-compatibility/2006" xmlns:a14="http://schemas.microsoft.com/office/drawing/2010/main" val="FFFFFF" mc:Ignorable="a14" a14:legacySpreadsheetColorIndex="9"/>
        </a:gs>
        <a:gs pos="100000">
          <a:srgbClr xmlns:mc="http://schemas.openxmlformats.org/markup-compatibility/2006" xmlns:a14="http://schemas.microsoft.com/office/drawing/2010/main" val="FFFFFF" mc:Ignorable="a14" a14:legacySpreadsheetColorIndex="9">
            <a:gamma/>
            <a:tint val="0"/>
            <a:invGamma/>
          </a:srgbClr>
        </a:gs>
      </a:gsLst>
      <a:lin ang="189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расходов на образование, тыс. рублей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474182362003985"/>
          <c:y val="0.15113444152814232"/>
          <c:w val="0.88525817637996018"/>
          <c:h val="0.7079396325459317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[Графики11.xls]образование!$B$2</c:f>
              <c:strCache>
                <c:ptCount val="1"/>
              </c:strCache>
            </c:strRef>
          </c:tx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5022457756833908E-2"/>
                  <c:y val="-0.3928568824730241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180105,2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6D-4A1D-8665-0E586CAB9087}"/>
                </c:ext>
              </c:extLst>
            </c:dLbl>
            <c:dLbl>
              <c:idx val="1"/>
              <c:layout>
                <c:manualLayout>
                  <c:x val="3.7381149536040326E-2"/>
                  <c:y val="-0.3902682997958588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160380,8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6D-4A1D-8665-0E586CAB9087}"/>
                </c:ext>
              </c:extLst>
            </c:dLbl>
            <c:dLbl>
              <c:idx val="2"/>
              <c:layout>
                <c:manualLayout>
                  <c:x val="4.1652087944073914E-2"/>
                  <c:y val="-0.3305759696704578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148972,8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6D-4A1D-8665-0E586CAB9087}"/>
                </c:ext>
              </c:extLst>
            </c:dLbl>
            <c:dLbl>
              <c:idx val="3"/>
              <c:layout>
                <c:manualLayout>
                  <c:x val="3.4450550277773592E-2"/>
                  <c:y val="-0.324788932633420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6D-4A1D-8665-0E586CAB9087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[Графики11.xls]образование!$A$3:$A$5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[Графики11.xls]образование!$B$3:$B$5</c:f>
              <c:numCache>
                <c:formatCode>General</c:formatCode>
                <c:ptCount val="3"/>
                <c:pt idx="0">
                  <c:v>180105.18599999999</c:v>
                </c:pt>
                <c:pt idx="1">
                  <c:v>160380.79999999999</c:v>
                </c:pt>
                <c:pt idx="2">
                  <c:v>148972.79999999999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96D-4A1D-8665-0E586CAB90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71367040"/>
        <c:axId val="172657280"/>
        <c:axId val="0"/>
      </c:bar3DChart>
      <c:catAx>
        <c:axId val="17136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2657280"/>
        <c:crosses val="autoZero"/>
        <c:auto val="1"/>
        <c:lblAlgn val="ctr"/>
        <c:lblOffset val="100"/>
        <c:noMultiLvlLbl val="0"/>
      </c:catAx>
      <c:valAx>
        <c:axId val="17265728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13670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73955212199991"/>
          <c:y val="7.2104541365438594E-3"/>
          <c:w val="0.89126044787800007"/>
          <c:h val="0.9254734273474357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7F3-4608-8FC1-37C225F976DE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7F3-4608-8FC1-37C225F976DE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7F3-4608-8FC1-37C225F976DE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7F3-4608-8FC1-37C225F976DE}"/>
              </c:ext>
            </c:extLst>
          </c:dPt>
          <c:dLbls>
            <c:dLbl>
              <c:idx val="0"/>
              <c:layout>
                <c:manualLayout>
                  <c:x val="0.11276531058617682"/>
                  <c:y val="2.1136264216972879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ДОУ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31043,9 </a:t>
                    </a:r>
                    <a:r>
                      <a:rPr lang="ru-RU" sz="9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тыс. рублей,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17,2%</a:t>
                    </a:r>
                    <a:endParaRPr lang="ru-RU" sz="9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F3-4608-8FC1-37C225F976DE}"/>
                </c:ext>
              </c:extLst>
            </c:dLbl>
            <c:dLbl>
              <c:idx val="1"/>
              <c:layout>
                <c:manualLayout>
                  <c:x val="0.25958557697509016"/>
                  <c:y val="6.5229061082482206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Общее образование (школы)</a:t>
                    </a:r>
                    <a:endParaRPr lang="en-US" sz="900" b="1" i="0" u="none" strike="noStrike" baseline="0" dirty="0" smtClean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133</a:t>
                    </a:r>
                    <a:r>
                      <a:rPr lang="en-US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965</a:t>
                    </a: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,</a:t>
                    </a:r>
                    <a:r>
                      <a:rPr lang="en-US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</a:t>
                    </a: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 </a:t>
                    </a:r>
                    <a:r>
                      <a:rPr lang="ru-RU" sz="9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тыс. рублей,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74,4</a:t>
                    </a: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%</a:t>
                    </a:r>
                    <a:endParaRPr lang="ru-RU" sz="9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F3-4608-8FC1-37C225F976DE}"/>
                </c:ext>
              </c:extLst>
            </c:dLbl>
            <c:dLbl>
              <c:idx val="2"/>
              <c:layout>
                <c:manualLayout>
                  <c:x val="-0.11115857392825897"/>
                  <c:y val="-1.4564741907261593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Молодежная политика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1655,6 </a:t>
                    </a:r>
                    <a:r>
                      <a:rPr lang="ru-RU" sz="9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тыс. рублей,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0,9%</a:t>
                    </a:r>
                    <a:endParaRPr lang="ru-RU" sz="9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F3-4608-8FC1-37C225F976DE}"/>
                </c:ext>
              </c:extLst>
            </c:dLbl>
            <c:dLbl>
              <c:idx val="3"/>
              <c:layout>
                <c:manualLayout>
                  <c:x val="0.13125764395929965"/>
                  <c:y val="-4.8086632187069836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Другие вопросы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13440,6 </a:t>
                    </a:r>
                    <a:r>
                      <a:rPr lang="ru-RU" sz="9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тыс. рублей,</a:t>
                    </a:r>
                  </a:p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9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7,5%</a:t>
                    </a:r>
                    <a:endParaRPr lang="ru-RU" sz="9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F3-4608-8FC1-37C225F976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[Графики11.xls]образование!$B$23:$E$23</c:f>
              <c:numCache>
                <c:formatCode>0.0</c:formatCode>
                <c:ptCount val="4"/>
                <c:pt idx="0">
                  <c:v>31043.9</c:v>
                </c:pt>
                <c:pt idx="1">
                  <c:v>133965.1</c:v>
                </c:pt>
                <c:pt idx="2">
                  <c:v>1655.6</c:v>
                </c:pt>
                <c:pt idx="3">
                  <c:v>13440.6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F3-4608-8FC1-37C225F97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1261211913728167E-2"/>
          <c:y val="0"/>
          <c:w val="0.58888888888888891"/>
          <c:h val="0.98148148148148151"/>
        </c:manualLayout>
      </c:layout>
      <c:pieChart>
        <c:varyColors val="1"/>
        <c:ser>
          <c:idx val="0"/>
          <c:order val="0"/>
          <c:spPr>
            <a:ln>
              <a:solidFill>
                <a:srgbClr val="0000FF"/>
              </a:solidFill>
            </a:ln>
          </c:spPr>
          <c:explosion val="39"/>
          <c:dPt>
            <c:idx val="0"/>
            <c:bubble3D val="0"/>
            <c:spPr>
              <a:solidFill>
                <a:srgbClr val="CC99FF"/>
              </a:solidFill>
              <a:ln w="12700">
                <a:solidFill>
                  <a:srgbClr val="0000CC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40-494A-AF58-6CECE13E2B8C}"/>
              </c:ext>
            </c:extLst>
          </c:dPt>
          <c:dPt>
            <c:idx val="1"/>
            <c:bubble3D val="0"/>
            <c:spPr>
              <a:solidFill>
                <a:srgbClr val="800080"/>
              </a:solidFill>
              <a:ln w="12700">
                <a:solidFill>
                  <a:srgbClr val="0000CC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940-494A-AF58-6CECE13E2B8C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940-494A-AF58-6CECE13E2B8C}"/>
              </c:ext>
            </c:extLst>
          </c:dPt>
          <c:dLbls>
            <c:dLbl>
              <c:idx val="0"/>
              <c:layout>
                <c:manualLayout>
                  <c:x val="-0.11965445623644876"/>
                  <c:y val="0.142613006707494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40-494A-AF58-6CECE13E2B8C}"/>
                </c:ext>
              </c:extLst>
            </c:dLbl>
            <c:dLbl>
              <c:idx val="1"/>
              <c:layout>
                <c:manualLayout>
                  <c:x val="-9.5448452664347191E-2"/>
                  <c:y val="-5.34856438399745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40-494A-AF58-6CECE13E2B8C}"/>
                </c:ext>
              </c:extLst>
            </c:dLbl>
            <c:dLbl>
              <c:idx val="2"/>
              <c:layout>
                <c:manualLayout>
                  <c:x val="0.13671185667009014"/>
                  <c:y val="-0.197870266216722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40-494A-AF58-6CECE13E2B8C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[Графики11.xls]культура!$A$20:$A$22</c:f>
              <c:strCache>
                <c:ptCount val="3"/>
                <c:pt idx="0">
                  <c:v>Муниципальное бюджетное учреждение культуры Муромского района "Центр культуры и досуга "Панфиловский"</c:v>
                </c:pt>
                <c:pt idx="1">
                  <c:v>Муниципальное бюджетное учреждение культуры Муромского района "Музейно-выставочное объединение имени С.И.Чиркова"</c:v>
                </c:pt>
                <c:pt idx="2">
                  <c:v>Муниципальное бюджетное учреждение культуры Муромского района "Централизованная библиотечная система"</c:v>
                </c:pt>
              </c:strCache>
            </c:strRef>
          </c:cat>
          <c:val>
            <c:numRef>
              <c:f>[Графики11.xls]культура!$B$20:$B$22</c:f>
              <c:numCache>
                <c:formatCode>General</c:formatCode>
                <c:ptCount val="3"/>
                <c:pt idx="0">
                  <c:v>5064.1000000000004</c:v>
                </c:pt>
                <c:pt idx="1">
                  <c:v>868.6</c:v>
                </c:pt>
                <c:pt idx="2">
                  <c:v>12162.4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940-494A-AF58-6CECE13E2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218360495635715"/>
          <c:y val="0"/>
          <c:w val="0.38781639504364279"/>
          <c:h val="0.9080328194269834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1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162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8517716535433049E-2"/>
                  <c:y val="-0.36196879449109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45-4766-A8CE-F498EC75ADC2}"/>
                </c:ext>
              </c:extLst>
            </c:dLbl>
            <c:dLbl>
              <c:idx val="1"/>
              <c:layout>
                <c:manualLayout>
                  <c:x val="1.6704943132108463E-2"/>
                  <c:y val="-0.318742094507559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45-4766-A8CE-F498EC75ADC2}"/>
                </c:ext>
              </c:extLst>
            </c:dLbl>
            <c:dLbl>
              <c:idx val="2"/>
              <c:layout>
                <c:manualLayout>
                  <c:x val="2.7391951006124238E-2"/>
                  <c:y val="-0.34242496440712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45-4766-A8CE-F498EC75ADC2}"/>
                </c:ext>
              </c:extLst>
            </c:dLbl>
            <c:dLbl>
              <c:idx val="3"/>
              <c:layout>
                <c:manualLayout>
                  <c:x val="3.8079177602799663E-2"/>
                  <c:y val="-0.32505409148579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45-4766-A8CE-F498EC75ADC2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[Графики11.xls]соц.полит!$A$4:$A$7</c:f>
              <c:strCache>
                <c:ptCount val="4"/>
                <c:pt idx="0">
                  <c:v>2019 год, план на 01.11.2019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[Графики11.xls]соц.полит!$B$4:$B$7</c:f>
              <c:numCache>
                <c:formatCode>0.0</c:formatCode>
                <c:ptCount val="4"/>
                <c:pt idx="0">
                  <c:v>36487.5</c:v>
                </c:pt>
                <c:pt idx="1">
                  <c:v>33960.800000000003</c:v>
                </c:pt>
                <c:pt idx="2">
                  <c:v>34994.1</c:v>
                </c:pt>
                <c:pt idx="3">
                  <c:v>34432.800000000003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C45-4766-A8CE-F498EC75AD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5939584"/>
        <c:axId val="175941120"/>
        <c:axId val="0"/>
      </c:bar3DChart>
      <c:catAx>
        <c:axId val="175939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5941120"/>
        <c:crosses val="autoZero"/>
        <c:auto val="1"/>
        <c:lblAlgn val="ctr"/>
        <c:lblOffset val="100"/>
        <c:noMultiLvlLbl val="0"/>
      </c:catAx>
      <c:valAx>
        <c:axId val="17594112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5939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83352830714581E-2"/>
          <c:y val="0.14285758574400342"/>
          <c:w val="0.4645842785324677"/>
          <c:h val="0.70793870268695025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99CC"/>
              </a:solidFill>
              <a:ln w="3175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C4-4BB3-9627-5A2BAB8E8339}"/>
              </c:ext>
            </c:extLst>
          </c:dPt>
          <c:dPt>
            <c:idx val="1"/>
            <c:bubble3D val="0"/>
            <c:spPr>
              <a:solidFill>
                <a:srgbClr val="008080"/>
              </a:solidFill>
              <a:ln w="3175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C4-4BB3-9627-5A2BAB8E8339}"/>
              </c:ext>
            </c:extLst>
          </c:dPt>
          <c:dPt>
            <c:idx val="2"/>
            <c:bubble3D val="0"/>
            <c:spPr>
              <a:solidFill>
                <a:srgbClr val="800000"/>
              </a:solidFill>
              <a:ln w="3175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C4-4BB3-9627-5A2BAB8E8339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B4C4-4BB3-9627-5A2BAB8E8339}"/>
              </c:ext>
            </c:extLst>
          </c:dPt>
          <c:dLbls>
            <c:dLbl>
              <c:idx val="0"/>
              <c:layout>
                <c:manualLayout>
                  <c:x val="1.8230383472113209E-2"/>
                  <c:y val="-1.90199662542182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C4-4BB3-9627-5A2BAB8E8339}"/>
                </c:ext>
              </c:extLst>
            </c:dLbl>
            <c:dLbl>
              <c:idx val="1"/>
              <c:layout>
                <c:manualLayout>
                  <c:x val="2.7570866141732285E-2"/>
                  <c:y val="3.89354664000333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C4-4BB3-9627-5A2BAB8E8339}"/>
                </c:ext>
              </c:extLst>
            </c:dLbl>
            <c:dLbl>
              <c:idx val="2"/>
              <c:layout>
                <c:manualLayout>
                  <c:x val="-2.4652668416447952E-2"/>
                  <c:y val="2.94119901678956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C4-4BB3-9627-5A2BAB8E8339}"/>
                </c:ext>
              </c:extLst>
            </c:dLbl>
            <c:dLbl>
              <c:idx val="3"/>
              <c:layout>
                <c:manualLayout>
                  <c:x val="-1.4717847769028871E-3"/>
                  <c:y val="-3.25961304017325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C4-4BB3-9627-5A2BAB8E8339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[Графики11.xls]соц.полит!$A$19:$A$22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[Графики11.xls]соц.полит!$B$19:$B$22</c:f>
              <c:numCache>
                <c:formatCode>0.0</c:formatCode>
                <c:ptCount val="4"/>
                <c:pt idx="0">
                  <c:v>1600.7</c:v>
                </c:pt>
                <c:pt idx="1">
                  <c:v>1842.6</c:v>
                </c:pt>
                <c:pt idx="2">
                  <c:v>29601</c:v>
                </c:pt>
                <c:pt idx="3">
                  <c:v>916.5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4C4-4BB3-9627-5A2BAB8E8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2500131233595801"/>
          <c:y val="0.18579292342555542"/>
          <c:w val="0.34166732283464563"/>
          <c:h val="0.494536953372631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1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863188976377953"/>
          <c:y val="2.9068138136276272E-2"/>
          <c:w val="0.82081255468066494"/>
          <c:h val="0.87150928968524599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8517716535433049E-2"/>
                  <c:y val="-0.36196879449109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97-4770-8537-B487ACBEE2A1}"/>
                </c:ext>
              </c:extLst>
            </c:dLbl>
            <c:dLbl>
              <c:idx val="1"/>
              <c:layout>
                <c:manualLayout>
                  <c:x val="1.6704943132108463E-2"/>
                  <c:y val="-0.318742094507559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97-4770-8537-B487ACBEE2A1}"/>
                </c:ext>
              </c:extLst>
            </c:dLbl>
            <c:dLbl>
              <c:idx val="2"/>
              <c:layout>
                <c:manualLayout>
                  <c:x val="3.5725284339457569E-2"/>
                  <c:y val="-0.44741190815714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97-4770-8537-B487ACBEE2A1}"/>
                </c:ext>
              </c:extLst>
            </c:dLbl>
            <c:dLbl>
              <c:idx val="3"/>
              <c:layout>
                <c:manualLayout>
                  <c:x val="3.8079177602799663E-2"/>
                  <c:y val="-0.32505409148579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97-4770-8537-B487ACBEE2A1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[Графики11.xls]соц.полит!$A$4:$A$7</c:f>
              <c:strCache>
                <c:ptCount val="4"/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[Графики11.xls]соц.полит!$B$4:$B$7</c:f>
              <c:numCache>
                <c:formatCode>0.0</c:formatCode>
                <c:ptCount val="4"/>
                <c:pt idx="1">
                  <c:v>33960.800000000003</c:v>
                </c:pt>
                <c:pt idx="2">
                  <c:v>34994.1</c:v>
                </c:pt>
                <c:pt idx="3">
                  <c:v>34432.800000000003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697-4770-8537-B487ACBEE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6568192"/>
        <c:axId val="176569728"/>
        <c:axId val="0"/>
      </c:bar3DChart>
      <c:catAx>
        <c:axId val="17656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6569728"/>
        <c:crosses val="autoZero"/>
        <c:auto val="1"/>
        <c:lblAlgn val="ctr"/>
        <c:lblOffset val="100"/>
        <c:noMultiLvlLbl val="0"/>
      </c:catAx>
      <c:valAx>
        <c:axId val="17656972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65681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объема инвестиций в основной капитал за счет всех источников финансирования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20899203469487"/>
          <c:y val="0.22917445379979717"/>
          <c:w val="0.76460825533330079"/>
          <c:h val="0.60765953659037131"/>
        </c:manualLayout>
      </c:layout>
      <c:lineChart>
        <c:grouping val="stacked"/>
        <c:varyColors val="0"/>
        <c:ser>
          <c:idx val="0"/>
          <c:order val="0"/>
          <c:spPr>
            <a:ln w="25400">
              <a:solidFill>
                <a:srgbClr val="993366"/>
              </a:solidFill>
              <a:prstDash val="solid"/>
            </a:ln>
          </c:spPr>
          <c:marker>
            <c:spPr>
              <a:solidFill>
                <a:srgbClr val="800080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1.665574862672041E-2"/>
                  <c:y val="4.2029043061567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6C-4B4A-A103-211C193F9903}"/>
                </c:ext>
              </c:extLst>
            </c:dLbl>
            <c:dLbl>
              <c:idx val="2"/>
              <c:layout>
                <c:manualLayout>
                  <c:x val="-1.578664184600953E-2"/>
                  <c:y val="3.7155503306900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6C-4B4A-A103-211C193F9903}"/>
                </c:ext>
              </c:extLst>
            </c:dLbl>
            <c:dLbl>
              <c:idx val="3"/>
              <c:layout>
                <c:manualLayout>
                  <c:x val="-1.6134003826096421E-2"/>
                  <c:y val="-3.9236117748285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6C-4B4A-A103-211C193F9903}"/>
                </c:ext>
              </c:extLst>
            </c:dLbl>
            <c:dLbl>
              <c:idx val="4"/>
              <c:layout>
                <c:manualLayout>
                  <c:x val="-1.9444444444444344E-2"/>
                  <c:y val="-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6C-4B4A-A103-211C193F9903}"/>
                </c:ext>
              </c:extLst>
            </c:dLbl>
            <c:dLbl>
              <c:idx val="5"/>
              <c:layout>
                <c:manualLayout>
                  <c:x val="-4.1666666666666664E-2"/>
                  <c:y val="-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6C-4B4A-A103-211C193F9903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[Графики11.xls]пок.развит.эконом!$A$42:$A$47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(оценка)</c:v>
                </c:pt>
                <c:pt idx="3">
                  <c:v>2020  (прогноз)</c:v>
                </c:pt>
                <c:pt idx="4">
                  <c:v>2021  (прогноз)</c:v>
                </c:pt>
                <c:pt idx="5">
                  <c:v>2022  (прогноз)</c:v>
                </c:pt>
              </c:strCache>
            </c:strRef>
          </c:cat>
          <c:val>
            <c:numRef>
              <c:f>[Графики11.xls]пок.развит.эконом!$B$42:$B$47</c:f>
              <c:numCache>
                <c:formatCode>General</c:formatCode>
                <c:ptCount val="6"/>
                <c:pt idx="0">
                  <c:v>138</c:v>
                </c:pt>
                <c:pt idx="1">
                  <c:v>159.9</c:v>
                </c:pt>
                <c:pt idx="2" formatCode="0.0">
                  <c:v>138.1</c:v>
                </c:pt>
                <c:pt idx="3">
                  <c:v>215</c:v>
                </c:pt>
                <c:pt idx="4">
                  <c:v>167</c:v>
                </c:pt>
                <c:pt idx="5">
                  <c:v>138.1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46C-4B4A-A103-211C193F9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806528"/>
        <c:axId val="46808064"/>
      </c:lineChart>
      <c:catAx>
        <c:axId val="46806528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minorGridlines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6808064"/>
        <c:crosses val="autoZero"/>
        <c:auto val="0"/>
        <c:lblAlgn val="ctr"/>
        <c:lblOffset val="100"/>
        <c:noMultiLvlLbl val="0"/>
      </c:catAx>
      <c:valAx>
        <c:axId val="4680806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млн.
рублей</a:t>
                </a:r>
              </a:p>
            </c:rich>
          </c:tx>
          <c:layout>
            <c:manualLayout>
              <c:xMode val="edge"/>
              <c:yMode val="edge"/>
              <c:x val="6.4585469369520296E-2"/>
              <c:y val="0.4132087538353480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6806528"/>
        <c:crosses val="autoZero"/>
        <c:crossBetween val="between"/>
      </c:valAx>
      <c:spPr>
        <a:gradFill>
          <a:gsLst>
            <a:gs pos="0">
              <a:srgbClr val="00CCFF">
                <a:alpha val="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c:spPr>
    </c:plotArea>
    <c:plotVisOnly val="1"/>
    <c:dispBlanksAs val="zero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CC99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3.5077427821522317E-2"/>
                  <c:y val="-4.458661417322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48-4D44-A79C-48ADFEA3772C}"/>
                </c:ext>
              </c:extLst>
            </c:dLbl>
            <c:dLbl>
              <c:idx val="1"/>
              <c:layout>
                <c:manualLayout>
                  <c:x val="3.3721566054243202E-2"/>
                  <c:y val="-3.8090551181102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48-4D44-A79C-48ADFEA3772C}"/>
                </c:ext>
              </c:extLst>
            </c:dLbl>
            <c:dLbl>
              <c:idx val="2"/>
              <c:layout>
                <c:manualLayout>
                  <c:x val="2.8198818897637867E-2"/>
                  <c:y val="-6.811789151356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48-4D44-A79C-48ADFEA3772C}"/>
                </c:ext>
              </c:extLst>
            </c:dLbl>
            <c:dLbl>
              <c:idx val="3"/>
              <c:layout>
                <c:manualLayout>
                  <c:x val="2.8926290463692106E-2"/>
                  <c:y val="-5.7701224846894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48-4D44-A79C-48ADFEA3772C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[Графики11.xls]ОМС!$A$3:$A$6</c:f>
              <c:strCache>
                <c:ptCount val="4"/>
                <c:pt idx="0">
                  <c:v>2019 год, план на 01.11.2019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[Графики11.xls]ОМС!$B$3:$B$6</c:f>
              <c:numCache>
                <c:formatCode>General</c:formatCode>
                <c:ptCount val="4"/>
                <c:pt idx="0">
                  <c:v>16942.7</c:v>
                </c:pt>
                <c:pt idx="1">
                  <c:v>21187.9</c:v>
                </c:pt>
                <c:pt idx="2">
                  <c:v>19539.7</c:v>
                </c:pt>
                <c:pt idx="3">
                  <c:v>20066.7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B48-4D44-A79C-48ADFEA37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6634496"/>
        <c:axId val="176640384"/>
        <c:axId val="0"/>
      </c:bar3DChart>
      <c:catAx>
        <c:axId val="17663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6640384"/>
        <c:crosses val="autoZero"/>
        <c:auto val="1"/>
        <c:lblAlgn val="ctr"/>
        <c:lblOffset val="100"/>
        <c:noMultiLvlLbl val="0"/>
      </c:catAx>
      <c:valAx>
        <c:axId val="17664038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6634496"/>
        <c:crosses val="autoZero"/>
        <c:crossBetween val="between"/>
      </c:valAx>
      <c:spPr>
        <a:blipFill dpi="0" rotWithShape="0">
          <a:blip xmlns:r="http://schemas.openxmlformats.org/officeDocument/2006/relationships" r:embed="rId2"/>
          <a:srcRect/>
          <a:tile tx="0" ty="0" sx="100000" sy="100000" flip="none" algn="tl"/>
        </a:blipFill>
        <a:ln w="25400">
          <a:noFill/>
        </a:ln>
      </c:spPr>
    </c:plotArea>
    <c:plotVisOnly val="1"/>
    <c:dispBlanksAs val="gap"/>
    <c:showDLblsOverMax val="0"/>
  </c:chart>
  <c:spPr>
    <a:blipFill dpi="0" rotWithShape="0">
      <a:blip xmlns:r="http://schemas.openxmlformats.org/officeDocument/2006/relationships" r:embed="rId2"/>
      <a:srcRect/>
      <a:tile tx="0" ty="0" sx="100000" sy="100000" flip="none" algn="tl"/>
    </a:blip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C99FF"/>
            </a:solidFill>
            <a:ln w="25400">
              <a:solidFill>
                <a:srgbClr val="002060"/>
              </a:solidFill>
            </a:ln>
          </c:spPr>
          <c:invertIfNegative val="0"/>
          <c:dLbls>
            <c:dLbl>
              <c:idx val="0"/>
              <c:layout>
                <c:manualLayout>
                  <c:x val="2.5000000000000001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1C-4CD1-9A69-2374F3A5CCCF}"/>
                </c:ext>
              </c:extLst>
            </c:dLbl>
            <c:dLbl>
              <c:idx val="1"/>
              <c:layout>
                <c:manualLayout>
                  <c:x val="1.6666666666666718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1C-4CD1-9A69-2374F3A5CCCF}"/>
                </c:ext>
              </c:extLst>
            </c:dLbl>
            <c:dLbl>
              <c:idx val="2"/>
              <c:layout>
                <c:manualLayout>
                  <c:x val="2.7777777777777776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1C-4CD1-9A69-2374F3A5CCCF}"/>
                </c:ext>
              </c:extLst>
            </c:dLbl>
            <c:dLbl>
              <c:idx val="3"/>
              <c:layout>
                <c:manualLayout>
                  <c:x val="2.777777777777777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1C-4CD1-9A69-2374F3A5CCCF}"/>
                </c:ext>
              </c:extLst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[Графики11.xls]ОМС!$A$18:$A$21</c:f>
              <c:strCache>
                <c:ptCount val="4"/>
                <c:pt idx="0">
                  <c:v>2019 год, план на 01.11.2019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[Графики11.xls]ОМС!$B$18:$B$21</c:f>
              <c:numCache>
                <c:formatCode>0.00</c:formatCode>
                <c:ptCount val="4"/>
                <c:pt idx="0">
                  <c:v>1.0777113415177153</c:v>
                </c:pt>
                <c:pt idx="1">
                  <c:v>1.3477450543858533</c:v>
                </c:pt>
                <c:pt idx="2">
                  <c:v>1.242904395394695</c:v>
                </c:pt>
                <c:pt idx="3">
                  <c:v>1.2764264359773552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51C-4CD1-9A69-2374F3A5C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7158400"/>
        <c:axId val="177180672"/>
        <c:axId val="0"/>
      </c:bar3DChart>
      <c:catAx>
        <c:axId val="17715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7180672"/>
        <c:crosses val="autoZero"/>
        <c:auto val="1"/>
        <c:lblAlgn val="ctr"/>
        <c:lblOffset val="100"/>
        <c:noMultiLvlLbl val="0"/>
      </c:catAx>
      <c:valAx>
        <c:axId val="17718067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7158400"/>
        <c:crosses val="autoZero"/>
        <c:crossBetween val="between"/>
      </c:valAx>
      <c:spPr>
        <a:blipFill dpi="0" rotWithShape="0">
          <a:blip xmlns:r="http://schemas.openxmlformats.org/officeDocument/2006/relationships" r:embed="rId2"/>
          <a:srcRect/>
          <a:tile tx="0" ty="0" sx="100000" sy="100000" flip="none" algn="tl"/>
        </a:blipFill>
        <a:ln w="25400">
          <a:noFill/>
        </a:ln>
      </c:spPr>
    </c:plotArea>
    <c:plotVisOnly val="1"/>
    <c:dispBlanksAs val="gap"/>
    <c:showDLblsOverMax val="0"/>
  </c:chart>
  <c:spPr>
    <a:blipFill dpi="0" rotWithShape="0">
      <a:blip xmlns:r="http://schemas.openxmlformats.org/officeDocument/2006/relationships" r:embed="rId2"/>
      <a:srcRect/>
      <a:tile tx="0" ty="0" sx="100000" sy="100000" flip="none" algn="tl"/>
    </a:blip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[Графики11.xls]ОМС!$A$39:$A$42</c:f>
              <c:strCache>
                <c:ptCount val="4"/>
                <c:pt idx="0">
                  <c:v>2019 год</c:v>
                </c:pt>
                <c:pt idx="1">
                  <c:v>2010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[Графики11.xls]ОМС!$B$39:$B$42</c:f>
              <c:numCache>
                <c:formatCode>0.0</c:formatCode>
                <c:ptCount val="4"/>
                <c:pt idx="0">
                  <c:v>4.187098378165711</c:v>
                </c:pt>
                <c:pt idx="1">
                  <c:v>4.431727790063789</c:v>
                </c:pt>
                <c:pt idx="2">
                  <c:v>4.8679071269164824</c:v>
                </c:pt>
                <c:pt idx="3">
                  <c:v>6.5477266483113095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E6-4093-939A-345835F59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078272"/>
        <c:axId val="177079808"/>
      </c:barChart>
      <c:catAx>
        <c:axId val="1770782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7079808"/>
        <c:crosses val="autoZero"/>
        <c:auto val="1"/>
        <c:lblAlgn val="ctr"/>
        <c:lblOffset val="100"/>
        <c:noMultiLvlLbl val="0"/>
      </c:catAx>
      <c:valAx>
        <c:axId val="177079808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7078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 dpi="0" rotWithShape="0">
      <a:blip xmlns:r="http://schemas.openxmlformats.org/officeDocument/2006/relationships" r:embed="rId2"/>
      <a:srcRect/>
      <a:tile tx="0" ty="0" sx="100000" sy="100000" flip="none" algn="tl"/>
    </a:blip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[Графики11.xls]ОМС!$A$57:$A$60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[Графики11.xls]ОМС!$B$57:$B$60</c:f>
              <c:numCache>
                <c:formatCode>0.0</c:formatCode>
                <c:ptCount val="4"/>
                <c:pt idx="0">
                  <c:v>4.2668851312928417</c:v>
                </c:pt>
                <c:pt idx="1">
                  <c:v>4.4248419669463495</c:v>
                </c:pt>
                <c:pt idx="2">
                  <c:v>4.7969211915174421</c:v>
                </c:pt>
                <c:pt idx="3">
                  <c:v>6.5477266483113095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FC-4EFC-B0B1-179F2F8DF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120768"/>
        <c:axId val="177122304"/>
      </c:barChart>
      <c:catAx>
        <c:axId val="177120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7122304"/>
        <c:crosses val="autoZero"/>
        <c:auto val="1"/>
        <c:lblAlgn val="ctr"/>
        <c:lblOffset val="100"/>
        <c:noMultiLvlLbl val="0"/>
      </c:catAx>
      <c:valAx>
        <c:axId val="177122304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71207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 dpi="0" rotWithShape="0">
      <a:blip xmlns:r="http://schemas.openxmlformats.org/officeDocument/2006/relationships" r:embed="rId2"/>
      <a:srcRect/>
      <a:tile tx="0" ty="0" sx="100000" sy="100000" flip="none" algn="tl"/>
    </a:blip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400" dirty="0"/>
              <a:t>Межбюджетные трансферты бюджетам </a:t>
            </a:r>
            <a:r>
              <a:rPr lang="ru-RU" sz="1400" dirty="0" smtClean="0"/>
              <a:t>муниципальных</a:t>
            </a:r>
            <a:r>
              <a:rPr lang="ru-RU" sz="1400" baseline="0" dirty="0" smtClean="0"/>
              <a:t> образований</a:t>
            </a:r>
            <a:r>
              <a:rPr lang="ru-RU" sz="1400" dirty="0" smtClean="0"/>
              <a:t> </a:t>
            </a:r>
            <a:r>
              <a:rPr lang="ru-RU" sz="1400" dirty="0"/>
              <a:t>Муромского района за счет средств бюджета района в 2019-2022 годах, тыс. рублей</a:t>
            </a:r>
          </a:p>
        </c:rich>
      </c:tx>
      <c:layout>
        <c:manualLayout>
          <c:xMode val="edge"/>
          <c:yMode val="edge"/>
          <c:x val="0.12736810337732174"/>
          <c:y val="9.2591367255563644E-3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c:spPr>
    </c:floor>
    <c:sideWall>
      <c:thickness val="0"/>
      <c:spPr>
        <a:gradFill rotWithShape="0">
          <a:gsLst>
            <a:gs pos="0">
              <a:srgbClr val="CC99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C99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759630416937899E-2"/>
          <c:y val="0.21312518226888305"/>
          <c:w val="0.91451689199331887"/>
          <c:h val="0.637687372411781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[Графики11.xls]МБТ!$B$3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CC99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BD-4A88-8DD9-B723B5DEBDBF}"/>
              </c:ext>
            </c:extLst>
          </c:dPt>
          <c:dPt>
            <c:idx val="1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BD-4A88-8DD9-B723B5DEBDBF}"/>
              </c:ext>
            </c:extLst>
          </c:dPt>
          <c:dPt>
            <c:idx val="2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BBD-4A88-8DD9-B723B5DEBDBF}"/>
              </c:ext>
            </c:extLst>
          </c:dPt>
          <c:dPt>
            <c:idx val="3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BBD-4A88-8DD9-B723B5DEBDBF}"/>
              </c:ext>
            </c:extLst>
          </c:dPt>
          <c:dLbls>
            <c:dLbl>
              <c:idx val="0"/>
              <c:layout>
                <c:manualLayout>
                  <c:x val="1.3937282229965157E-2"/>
                  <c:y val="-3.7348272642390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BD-4A88-8DD9-B723B5DEBDBF}"/>
                </c:ext>
              </c:extLst>
            </c:dLbl>
            <c:dLbl>
              <c:idx val="1"/>
              <c:layout>
                <c:manualLayout>
                  <c:x val="1.6260162601626018E-2"/>
                  <c:y val="7.4696545284780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BD-4A88-8DD9-B723B5DEBDBF}"/>
                </c:ext>
              </c:extLst>
            </c:dLbl>
            <c:dLbl>
              <c:idx val="2"/>
              <c:layout>
                <c:manualLayout>
                  <c:x val="2.0905923344947737E-2"/>
                  <c:y val="-2.940808870164260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BD-4A88-8DD9-B723B5DEBDBF}"/>
                </c:ext>
              </c:extLst>
            </c:dLbl>
            <c:dLbl>
              <c:idx val="3"/>
              <c:layout>
                <c:manualLayout>
                  <c:x val="1.8583042973286962E-2"/>
                  <c:y val="-6.84710421943932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BD-4A88-8DD9-B723B5DEBD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[Графики11.xls]МБТ!$A$4:$A$7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[Графики11.xls]МБТ!$B$4:$B$7</c:f>
              <c:numCache>
                <c:formatCode>0.0</c:formatCode>
                <c:ptCount val="4"/>
                <c:pt idx="0">
                  <c:v>32438</c:v>
                </c:pt>
                <c:pt idx="1">
                  <c:v>34363</c:v>
                </c:pt>
                <c:pt idx="2">
                  <c:v>33662</c:v>
                </c:pt>
                <c:pt idx="3">
                  <c:v>33321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BBD-4A88-8DD9-B723B5DEBDBF}"/>
            </c:ext>
          </c:extLst>
        </c:ser>
        <c:ser>
          <c:idx val="1"/>
          <c:order val="1"/>
          <c:tx>
            <c:strRef>
              <c:f>[Графики11.xls]МБТ!$C$3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99CC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9372822299651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BBD-4A88-8DD9-B723B5DEBDBF}"/>
                </c:ext>
              </c:extLst>
            </c:dLbl>
            <c:dLbl>
              <c:idx val="1"/>
              <c:layout>
                <c:manualLayout>
                  <c:x val="1.39372822299651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BBD-4A88-8DD9-B723B5DEBDBF}"/>
                </c:ext>
              </c:extLst>
            </c:dLbl>
            <c:dLbl>
              <c:idx val="2"/>
              <c:layout>
                <c:manualLayout>
                  <c:x val="1.7094933445819274E-2"/>
                  <c:y val="-2.3255817502261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BBD-4A88-8DD9-B723B5DEBDBF}"/>
                </c:ext>
              </c:extLst>
            </c:dLbl>
            <c:dLbl>
              <c:idx val="3"/>
              <c:layout>
                <c:manualLayout>
                  <c:x val="2.0905980502437305E-2"/>
                  <c:y val="-2.7131787085971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BBD-4A88-8DD9-B723B5DEBD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[Графики11.xls]МБТ!$A$4:$A$7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[Графики11.xls]МБТ!$C$4:$C$7</c:f>
              <c:numCache>
                <c:formatCode>0.0</c:formatCode>
                <c:ptCount val="4"/>
                <c:pt idx="0">
                  <c:v>5848.2</c:v>
                </c:pt>
                <c:pt idx="1">
                  <c:v>1500</c:v>
                </c:pt>
                <c:pt idx="2">
                  <c:v>296</c:v>
                </c:pt>
                <c:pt idx="3">
                  <c:v>296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ABBD-4A88-8DD9-B723B5DEB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76983040"/>
        <c:axId val="177009408"/>
        <c:axId val="0"/>
      </c:bar3DChart>
      <c:catAx>
        <c:axId val="17698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7009408"/>
        <c:crosses val="autoZero"/>
        <c:auto val="1"/>
        <c:lblAlgn val="ctr"/>
        <c:lblOffset val="100"/>
        <c:noMultiLvlLbl val="0"/>
      </c:catAx>
      <c:valAx>
        <c:axId val="17700940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69830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9268310973323458"/>
          <c:y val="0.9215712741789629"/>
          <c:w val="0.41637667242814164"/>
          <c:h val="5.042016806722693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Уточненный план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
 и неналоговые доходы</c:v>
                </c:pt>
                <c:pt idx="1">
                  <c:v>Безвозмездные 
поступления</c:v>
                </c:pt>
                <c:pt idx="2">
                  <c:v>Доходы, 
всего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80957</c:v>
                </c:pt>
                <c:pt idx="1">
                  <c:v>456166.2</c:v>
                </c:pt>
                <c:pt idx="2">
                  <c:v>537123.19999999925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Ранее утвержденный план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
 и неналоговые доходы</c:v>
                </c:pt>
                <c:pt idx="1">
                  <c:v>Безвозмездные 
поступления</c:v>
                </c:pt>
                <c:pt idx="2">
                  <c:v>Доходы, 
всего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77722</c:v>
                </c:pt>
                <c:pt idx="1">
                  <c:v>439012.3</c:v>
                </c:pt>
                <c:pt idx="2">
                  <c:v>516734.3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4109440"/>
        <c:axId val="175641344"/>
      </c:barChart>
      <c:catAx>
        <c:axId val="174109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5641344"/>
        <c:crosses val="autoZero"/>
        <c:auto val="1"/>
        <c:lblAlgn val="ctr"/>
        <c:lblOffset val="100"/>
        <c:noMultiLvlLbl val="0"/>
      </c:catAx>
      <c:valAx>
        <c:axId val="175641344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74109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47634931861126"/>
          <c:y val="0.10060122063887569"/>
          <c:w val="0.19775029040428974"/>
          <c:h val="0.64768750524930763"/>
        </c:manualLayout>
      </c:layout>
      <c:overlay val="0"/>
      <c:txPr>
        <a:bodyPr/>
        <a:lstStyle/>
        <a:p>
          <a:pPr>
            <a:defRPr sz="9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Уточненный план</c:v>
                </c:pt>
                <c:pt idx="1">
                  <c:v>Ранее утвержденный план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132960.1</c:v>
                </c:pt>
                <c:pt idx="1">
                  <c:v>132960.1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Уточненный план</c:v>
                </c:pt>
                <c:pt idx="1">
                  <c:v>Ранее утвержденный план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157209.79999999999</c:v>
                </c:pt>
                <c:pt idx="1">
                  <c:v>152981.70000000001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Уточненный план</c:v>
                </c:pt>
                <c:pt idx="1">
                  <c:v>Ранее утвержденный план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157466.4</c:v>
                </c:pt>
                <c:pt idx="1">
                  <c:v>146265.20000000001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338517364459538E-2"/>
                  <c:y val="-2.513083203501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546202693902084E-2"/>
                  <c:y val="-2.0942360029180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Уточненный план</c:v>
                </c:pt>
                <c:pt idx="1">
                  <c:v>Ранее утвержденный план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9033.5</c:v>
                </c:pt>
                <c:pt idx="1">
                  <c:v>7161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Возврат остатков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Уточненный план</c:v>
                </c:pt>
                <c:pt idx="1">
                  <c:v>Ранее утвержденный план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-503.7</c:v>
                </c:pt>
                <c:pt idx="1">
                  <c:v>-355.7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1659136"/>
        <c:axId val="181660672"/>
      </c:barChart>
      <c:catAx>
        <c:axId val="181659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1660672"/>
        <c:crosses val="autoZero"/>
        <c:auto val="1"/>
        <c:lblAlgn val="ctr"/>
        <c:lblOffset val="100"/>
        <c:noMultiLvlLbl val="0"/>
      </c:catAx>
      <c:valAx>
        <c:axId val="181660672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81659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647937051113477"/>
          <c:y val="2.5333989417347279E-2"/>
          <c:w val="0.24676674146552127"/>
          <c:h val="0.89488188508943545"/>
        </c:manualLayout>
      </c:layout>
      <c:overlay val="0"/>
      <c:txPr>
        <a:bodyPr/>
        <a:lstStyle/>
        <a:p>
          <a:pPr>
            <a:defRPr sz="9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численности трудовых ресурсов муниципального образования Муромский район</a:t>
            </a:r>
          </a:p>
        </c:rich>
      </c:tx>
      <c:layout>
        <c:manualLayout>
          <c:xMode val="edge"/>
          <c:yMode val="edge"/>
          <c:x val="0.22328922495274103"/>
          <c:y val="1.891948641554941E-2"/>
        </c:manualLayout>
      </c:layout>
      <c:overlay val="0"/>
      <c:spPr>
        <a:noFill/>
        <a:ln w="25400">
          <a:noFill/>
        </a:ln>
      </c:spPr>
    </c:title>
    <c:autoTitleDeleted val="0"/>
    <c:view3D>
      <c:rotX val="24"/>
      <c:rotY val="29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325218147274862"/>
          <c:y val="0.11621999302856885"/>
          <c:w val="0.73348344808345234"/>
          <c:h val="0.75407855941792346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CC99FF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5.8244413504491832E-3"/>
                  <c:y val="9.3635837705904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84-4C6E-8DE5-22C195588FE4}"/>
                </c:ext>
              </c:extLst>
            </c:dLbl>
            <c:dLbl>
              <c:idx val="1"/>
              <c:layout>
                <c:manualLayout>
                  <c:x val="8.5654278739962786E-3"/>
                  <c:y val="0.10174420931254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84-4C6E-8DE5-22C195588FE4}"/>
                </c:ext>
              </c:extLst>
            </c:dLbl>
            <c:dLbl>
              <c:idx val="2"/>
              <c:layout>
                <c:manualLayout>
                  <c:x val="7.5255718816492623E-3"/>
                  <c:y val="9.6338628241452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84-4C6E-8DE5-22C195588FE4}"/>
                </c:ext>
              </c:extLst>
            </c:dLbl>
            <c:dLbl>
              <c:idx val="3"/>
              <c:layout>
                <c:manualLayout>
                  <c:x val="1.4047400921090469E-2"/>
                  <c:y val="9.3635837705904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84-4C6E-8DE5-22C195588FE4}"/>
                </c:ext>
              </c:extLst>
            </c:dLbl>
            <c:dLbl>
              <c:idx val="4"/>
              <c:layout>
                <c:manualLayout>
                  <c:x val="2.0569229960531676E-2"/>
                  <c:y val="9.3635837705904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84-4C6E-8DE5-22C195588FE4}"/>
                </c:ext>
              </c:extLst>
            </c:dLbl>
            <c:dLbl>
              <c:idx val="5"/>
              <c:layout>
                <c:manualLayout>
                  <c:x val="2.3310018155984547E-2"/>
                  <c:y val="9.3635837705904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84-4C6E-8DE5-22C195588FE4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[Графики11.xls]пок.развит.эконом!$A$20:$A$25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(оценка)</c:v>
                </c:pt>
                <c:pt idx="3">
                  <c:v>2020  (прогноз)</c:v>
                </c:pt>
                <c:pt idx="4">
                  <c:v>2021  (прогноз)</c:v>
                </c:pt>
                <c:pt idx="5">
                  <c:v>2022  (прогноз)</c:v>
                </c:pt>
              </c:strCache>
            </c:strRef>
          </c:cat>
          <c:val>
            <c:numRef>
              <c:f>[Графики11.xls]пок.развит.эконом!$B$20:$B$25</c:f>
              <c:numCache>
                <c:formatCode>General</c:formatCode>
                <c:ptCount val="6"/>
                <c:pt idx="0">
                  <c:v>7945</c:v>
                </c:pt>
                <c:pt idx="1">
                  <c:v>7945</c:v>
                </c:pt>
                <c:pt idx="2">
                  <c:v>7840</c:v>
                </c:pt>
                <c:pt idx="3">
                  <c:v>7840</c:v>
                </c:pt>
                <c:pt idx="4">
                  <c:v>7840</c:v>
                </c:pt>
                <c:pt idx="5">
                  <c:v>7840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884-4C6E-8DE5-22C195588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108416"/>
        <c:axId val="44110208"/>
        <c:axId val="0"/>
      </c:bar3DChart>
      <c:catAx>
        <c:axId val="4410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4110208"/>
        <c:crosses val="autoZero"/>
        <c:auto val="1"/>
        <c:lblAlgn val="ctr"/>
        <c:lblOffset val="100"/>
        <c:noMultiLvlLbl val="0"/>
      </c:catAx>
      <c:valAx>
        <c:axId val="4411020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1000" b="1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человек</a:t>
                </a:r>
                <a:endParaRPr lang="ru-RU" sz="800" b="1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 sz="800" b="1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c:rich>
          </c:tx>
          <c:layout>
            <c:manualLayout>
              <c:xMode val="edge"/>
              <c:yMode val="edge"/>
              <c:x val="7.1836029948052341E-2"/>
              <c:y val="0.454068808966446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4108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solidFill>
        <a:srgbClr val="99CCFF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объема платных услуг населению в муниципальном образовании Муромский район</a:t>
            </a:r>
          </a:p>
        </c:rich>
      </c:tx>
      <c:layout>
        <c:manualLayout>
          <c:xMode val="edge"/>
          <c:yMode val="edge"/>
          <c:x val="0.19663888888888892"/>
          <c:y val="1.388888888888888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333930918073696"/>
          <c:y val="0.22570211359070935"/>
          <c:w val="0.78335886649951247"/>
          <c:h val="0.61113187679945913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800080"/>
              </a:solidFill>
              <a:prstDash val="solid"/>
            </a:ln>
          </c:spPr>
          <c:marker>
            <c:spPr>
              <a:solidFill>
                <a:srgbClr val="993366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6.1111111111111109E-2"/>
                  <c:y val="-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E3-4BC2-A270-515321065F52}"/>
                </c:ext>
              </c:extLst>
            </c:dLbl>
            <c:dLbl>
              <c:idx val="1"/>
              <c:layout>
                <c:manualLayout>
                  <c:x val="-6.1111111111111061E-2"/>
                  <c:y val="-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E3-4BC2-A270-515321065F52}"/>
                </c:ext>
              </c:extLst>
            </c:dLbl>
            <c:dLbl>
              <c:idx val="2"/>
              <c:layout>
                <c:manualLayout>
                  <c:x val="-6.1111111111111109E-2"/>
                  <c:y val="-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E3-4BC2-A270-515321065F52}"/>
                </c:ext>
              </c:extLst>
            </c:dLbl>
            <c:dLbl>
              <c:idx val="3"/>
              <c:layout>
                <c:manualLayout>
                  <c:x val="-5.8333333333333334E-2"/>
                  <c:y val="-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E3-4BC2-A270-515321065F52}"/>
                </c:ext>
              </c:extLst>
            </c:dLbl>
            <c:dLbl>
              <c:idx val="4"/>
              <c:layout>
                <c:manualLayout>
                  <c:x val="-3.8888888888888994E-2"/>
                  <c:y val="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E3-4BC2-A270-515321065F52}"/>
                </c:ext>
              </c:extLst>
            </c:dLbl>
            <c:dLbl>
              <c:idx val="5"/>
              <c:layout>
                <c:manualLayout>
                  <c:x val="-3.3333333333333229E-2"/>
                  <c:y val="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E3-4BC2-A270-515321065F52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[Графики11.xls]пок.развит.эконом!$A$75:$A$80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(оценка)</c:v>
                </c:pt>
                <c:pt idx="3">
                  <c:v>2020  (прогноз)</c:v>
                </c:pt>
                <c:pt idx="4">
                  <c:v>2021  (прогноз)</c:v>
                </c:pt>
                <c:pt idx="5">
                  <c:v>2022  (прогноз)</c:v>
                </c:pt>
              </c:strCache>
            </c:strRef>
          </c:cat>
          <c:val>
            <c:numRef>
              <c:f>[Графики11.xls]пок.развит.эконом!$B$75:$B$80</c:f>
              <c:numCache>
                <c:formatCode>0.0</c:formatCode>
                <c:ptCount val="6"/>
                <c:pt idx="0">
                  <c:v>8.6</c:v>
                </c:pt>
                <c:pt idx="1">
                  <c:v>8.6</c:v>
                </c:pt>
                <c:pt idx="2">
                  <c:v>8.6999999999999993</c:v>
                </c:pt>
                <c:pt idx="3">
                  <c:v>8.8000000000000007</c:v>
                </c:pt>
                <c:pt idx="4">
                  <c:v>8.9</c:v>
                </c:pt>
                <c:pt idx="5">
                  <c:v>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6CE3-4BC2-A270-515321065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44150144"/>
        <c:axId val="44148608"/>
      </c:lineChart>
      <c:catAx>
        <c:axId val="4415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4148608"/>
        <c:crosses val="autoZero"/>
        <c:auto val="1"/>
        <c:lblAlgn val="ctr"/>
        <c:lblOffset val="100"/>
        <c:noMultiLvlLbl val="0"/>
      </c:catAx>
      <c:valAx>
        <c:axId val="4414860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млн.
рублей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0.36107830271216096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4150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189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индекса потребительских цен на товары и услуги в муниципальном образовании Муромский район</a:t>
            </a:r>
          </a:p>
        </c:rich>
      </c:tx>
      <c:layout>
        <c:manualLayout>
          <c:xMode val="edge"/>
          <c:yMode val="edge"/>
          <c:x val="9.7006999125109364E-2"/>
          <c:y val="2.777770170033093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1251018610352892E-2"/>
          <c:y val="0.35070636111787146"/>
          <c:w val="0.93336375582920639"/>
          <c:h val="0.48612762927229702"/>
        </c:manualLayout>
      </c:layout>
      <c:lineChart>
        <c:grouping val="stacked"/>
        <c:varyColors val="0"/>
        <c:ser>
          <c:idx val="0"/>
          <c:order val="0"/>
          <c:spPr>
            <a:ln w="38100">
              <a:solidFill>
                <a:srgbClr val="800080"/>
              </a:solidFill>
              <a:prstDash val="solid"/>
            </a:ln>
          </c:spPr>
          <c:marker>
            <c:symbol val="diamond"/>
            <c:size val="13"/>
            <c:spPr>
              <a:solidFill>
                <a:srgbClr val="993366"/>
              </a:solidFill>
              <a:ln>
                <a:solidFill>
                  <a:srgbClr val="666699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CD5-4B0D-BDE7-0E57D4E3C69F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CD5-4B0D-BDE7-0E57D4E3C69F}"/>
              </c:ext>
            </c:extLst>
          </c:dPt>
          <c:dLbls>
            <c:dLbl>
              <c:idx val="0"/>
              <c:layout>
                <c:manualLayout>
                  <c:x val="-3.0555555555555555E-2"/>
                  <c:y val="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D5-4B0D-BDE7-0E57D4E3C69F}"/>
                </c:ext>
              </c:extLst>
            </c:dLbl>
            <c:dLbl>
              <c:idx val="1"/>
              <c:layout>
                <c:manualLayout>
                  <c:x val="0"/>
                  <c:y val="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D5-4B0D-BDE7-0E57D4E3C69F}"/>
                </c:ext>
              </c:extLst>
            </c:dLbl>
            <c:dLbl>
              <c:idx val="2"/>
              <c:layout>
                <c:manualLayout>
                  <c:x val="-2.7777777777777779E-3"/>
                  <c:y val="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D5-4B0D-BDE7-0E57D4E3C69F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[Графики11.xls]пок.развит.эконом!$A$94:$A$96</c:f>
              <c:strCache>
                <c:ptCount val="3"/>
                <c:pt idx="0">
                  <c:v>сентябрь 2019 года к августу 2019 года</c:v>
                </c:pt>
                <c:pt idx="1">
                  <c:v>сентябрь 2019 года к декабрю 2018 года</c:v>
                </c:pt>
                <c:pt idx="2">
                  <c:v>сентябрь 2019 года к сентябрю 2018 года</c:v>
                </c:pt>
              </c:strCache>
            </c:strRef>
          </c:cat>
          <c:val>
            <c:numRef>
              <c:f>[Графики11.xls]пок.развит.эконом!$B$94:$B$96</c:f>
              <c:numCache>
                <c:formatCode>0.0%</c:formatCode>
                <c:ptCount val="3"/>
                <c:pt idx="0">
                  <c:v>0.99399999999999999</c:v>
                </c:pt>
                <c:pt idx="1">
                  <c:v>1.0149999999999999</c:v>
                </c:pt>
                <c:pt idx="2">
                  <c:v>1.0409999999999999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CD5-4B0D-BDE7-0E57D4E3C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47977216"/>
        <c:axId val="47978752"/>
      </c:lineChart>
      <c:catAx>
        <c:axId val="47977216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minorGridlines>
          <c:spPr>
            <a:ln w="3175">
              <a:solidFill>
                <a:srgbClr val="FFFFFF"/>
              </a:solidFill>
              <a:prstDash val="solid"/>
            </a:ln>
          </c:spPr>
        </c:min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7978752"/>
        <c:crosses val="autoZero"/>
        <c:auto val="1"/>
        <c:lblAlgn val="ctr"/>
        <c:lblOffset val="100"/>
        <c:noMultiLvlLbl val="0"/>
      </c:catAx>
      <c:valAx>
        <c:axId val="47978752"/>
        <c:scaling>
          <c:orientation val="minMax"/>
        </c:scaling>
        <c:delete val="1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479772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27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уровня зарегистрированной безработицы   по Муромскому району</a:t>
            </a:r>
          </a:p>
        </c:rich>
      </c:tx>
      <c:layout>
        <c:manualLayout>
          <c:xMode val="edge"/>
          <c:yMode val="edge"/>
          <c:x val="0.10237489063867017"/>
          <c:y val="2.314805731250806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7919858312439059E-2"/>
          <c:y val="0.22570211359070935"/>
          <c:w val="0.86669491612712024"/>
          <c:h val="0.65974463972668884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800080"/>
              </a:solidFill>
              <a:prstDash val="solid"/>
            </a:ln>
          </c:spPr>
          <c:marker>
            <c:symbol val="diamond"/>
            <c:size val="13"/>
            <c:spPr>
              <a:solidFill>
                <a:srgbClr val="CC99FF"/>
              </a:solidFill>
              <a:ln>
                <a:solidFill>
                  <a:srgbClr val="80008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0.10277777777777777"/>
                  <c:y val="-4.62962962962962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CA-4DE6-8922-C527A80DE968}"/>
                </c:ext>
              </c:extLst>
            </c:dLbl>
            <c:dLbl>
              <c:idx val="1"/>
              <c:layout>
                <c:manualLayout>
                  <c:x val="0"/>
                  <c:y val="-3.24074074074074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CA-4DE6-8922-C527A80DE968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[Графики11.xls]пок.развит.эконом!$A$109:$A$111</c:f>
              <c:strCache>
                <c:ptCount val="3"/>
                <c:pt idx="0">
                  <c:v>за 9 месяцев 2017 года</c:v>
                </c:pt>
                <c:pt idx="1">
                  <c:v>за 9 месяцев 2018 года</c:v>
                </c:pt>
                <c:pt idx="2">
                  <c:v>за 9 месяцев 2019 года</c:v>
                </c:pt>
              </c:strCache>
            </c:strRef>
          </c:cat>
          <c:val>
            <c:numRef>
              <c:f>[Графики11.xls]пок.развит.эконом!$B$109:$B$111</c:f>
              <c:numCache>
                <c:formatCode>0.0%</c:formatCode>
                <c:ptCount val="3"/>
                <c:pt idx="0">
                  <c:v>1.7000000000000001E-2</c:v>
                </c:pt>
                <c:pt idx="1">
                  <c:v>1.7999999999999999E-2</c:v>
                </c:pt>
                <c:pt idx="2">
                  <c:v>1.4999999999999999E-2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BCA-4DE6-8922-C527A80DE9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000384"/>
        <c:axId val="48022656"/>
      </c:lineChart>
      <c:catAx>
        <c:axId val="48000384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minorGridlines>
          <c:spPr>
            <a:ln w="3175">
              <a:solidFill>
                <a:srgbClr val="FFFFFF"/>
              </a:solidFill>
              <a:prstDash val="solid"/>
            </a:ln>
          </c:spPr>
        </c:min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8022656"/>
        <c:crosses val="autoZero"/>
        <c:auto val="1"/>
        <c:lblAlgn val="ctr"/>
        <c:lblOffset val="100"/>
        <c:noMultiLvlLbl val="0"/>
      </c:catAx>
      <c:valAx>
        <c:axId val="48022656"/>
        <c:scaling>
          <c:orientation val="minMax"/>
          <c:max val="2.0000000000000004E-2"/>
          <c:min val="0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8000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81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оборота розничной торговли в муниципальном образовании Муромский район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3125753771661139"/>
          <c:y val="0.19063141148991128"/>
          <c:w val="0.75627465037053998"/>
          <c:h val="0.6468967570231415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2.7759169913177464E-3"/>
                  <c:y val="-0.277165218300708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CA-49BC-8B5B-8367CC47A2BB}"/>
                </c:ext>
              </c:extLst>
            </c:dLbl>
            <c:dLbl>
              <c:idx val="1"/>
              <c:layout>
                <c:manualLayout>
                  <c:x val="0"/>
                  <c:y val="-0.332232358982064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CA-49BC-8B5B-8367CC47A2BB}"/>
                </c:ext>
              </c:extLst>
            </c:dLbl>
            <c:dLbl>
              <c:idx val="2"/>
              <c:layout>
                <c:manualLayout>
                  <c:x val="-5.5164286413674445E-4"/>
                  <c:y val="-0.331971567061583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CA-49BC-8B5B-8367CC47A2BB}"/>
                </c:ext>
              </c:extLst>
            </c:dLbl>
            <c:dLbl>
              <c:idx val="3"/>
              <c:layout>
                <c:manualLayout>
                  <c:x val="-1.593294960204781E-3"/>
                  <c:y val="-0.33020857396462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CA-49BC-8B5B-8367CC47A2BB}"/>
                </c:ext>
              </c:extLst>
            </c:dLbl>
            <c:dLbl>
              <c:idx val="4"/>
              <c:layout>
                <c:manualLayout>
                  <c:x val="3.6154026380943055E-3"/>
                  <c:y val="-0.330601416616416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CA-49BC-8B5B-8367CC47A2BB}"/>
                </c:ext>
              </c:extLst>
            </c:dLbl>
            <c:dLbl>
              <c:idx val="5"/>
              <c:layout>
                <c:manualLayout>
                  <c:x val="-2.7778846288343986E-3"/>
                  <c:y val="-0.323221137648490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CA-49BC-8B5B-8367CC47A2BB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[Графики11.xls]пок.развит.эконом!$A$59:$A$64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 (оценка)</c:v>
                </c:pt>
                <c:pt idx="3">
                  <c:v>2020  (прогноз)</c:v>
                </c:pt>
                <c:pt idx="4">
                  <c:v>2021  (прогноз)</c:v>
                </c:pt>
                <c:pt idx="5">
                  <c:v>2022  (прогноз)</c:v>
                </c:pt>
              </c:strCache>
            </c:strRef>
          </c:cat>
          <c:val>
            <c:numRef>
              <c:f>[Графики11.xls]пок.развит.эконом!$B$59:$B$64</c:f>
              <c:numCache>
                <c:formatCode>0.0</c:formatCode>
                <c:ptCount val="6"/>
                <c:pt idx="0">
                  <c:v>473</c:v>
                </c:pt>
                <c:pt idx="1">
                  <c:v>1057</c:v>
                </c:pt>
                <c:pt idx="2">
                  <c:v>1057</c:v>
                </c:pt>
                <c:pt idx="3">
                  <c:v>1057</c:v>
                </c:pt>
                <c:pt idx="4">
                  <c:v>1057</c:v>
                </c:pt>
                <c:pt idx="5">
                  <c:v>1057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DCA-49BC-8B5B-8367CC47A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65475072"/>
        <c:axId val="165476608"/>
      </c:barChart>
      <c:catAx>
        <c:axId val="16547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5476608"/>
        <c:crosses val="autoZero"/>
        <c:auto val="1"/>
        <c:lblAlgn val="ctr"/>
        <c:lblOffset val="100"/>
        <c:noMultiLvlLbl val="0"/>
      </c:catAx>
      <c:valAx>
        <c:axId val="16547660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млн.
рублей</a:t>
                </a:r>
              </a:p>
            </c:rich>
          </c:tx>
          <c:layout>
            <c:manualLayout>
              <c:xMode val="edge"/>
              <c:yMode val="edge"/>
              <c:x val="5.4168416447944012E-2"/>
              <c:y val="0.45001509186351707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54750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135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200"/>
              <a:t>Динамика программной структуры расходов бюджета района</a:t>
            </a:r>
          </a:p>
        </c:rich>
      </c:tx>
      <c:layout>
        <c:manualLayout>
          <c:xMode val="edge"/>
          <c:yMode val="edge"/>
          <c:x val="0.17904399367297633"/>
          <c:y val="1.739159075703772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2208091161280361"/>
          <c:y val="0.14344748224294929"/>
          <c:w val="0.71277044828599456"/>
          <c:h val="0.67811829214417507"/>
        </c:manualLayout>
      </c:layout>
      <c:barChart>
        <c:barDir val="bar"/>
        <c:grouping val="stacked"/>
        <c:varyColors val="0"/>
        <c:ser>
          <c:idx val="0"/>
          <c:order val="0"/>
          <c:tx>
            <c:v>расходы в рамках муниципальных программ Муромского района</c:v>
          </c:tx>
          <c:spPr>
            <a:solidFill>
              <a:srgbClr val="C0C0C0"/>
            </a:solidFill>
            <a:ln w="3175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285920,80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93,3%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6F-49C6-A1EA-B86DE87DC96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384392,0;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95,8%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6F-49C6-A1EA-B86DE87DC96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465932,2</a:t>
                    </a:r>
                    <a:endParaRPr lang="ru-RU" sz="10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97,5%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6F-49C6-A1EA-B86DE87DC966}"/>
                </c:ext>
              </c:extLst>
            </c:dLbl>
            <c:dLbl>
              <c:idx val="3"/>
              <c:layout>
                <c:manualLayout>
                  <c:x val="9.2767218456919867E-17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388407,0 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96,0%</a:t>
                    </a:r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6F-49C6-A1EA-B86DE87DC9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[Графики11.xls]динам.прогр.стр.!$A$3:$A$6</c:f>
              <c:strCache>
                <c:ptCount val="4"/>
                <c:pt idx="0">
                  <c:v>2022 год</c:v>
                </c:pt>
                <c:pt idx="1">
                  <c:v>2021 год</c:v>
                </c:pt>
                <c:pt idx="2">
                  <c:v>2020 год</c:v>
                </c:pt>
                <c:pt idx="3">
                  <c:v>2019год (план на 01.11.2019)</c:v>
                </c:pt>
              </c:strCache>
            </c:strRef>
          </c:cat>
          <c:val>
            <c:numRef>
              <c:f>[Графики11.xls]динам.прогр.стр.!$B$3:$B$6</c:f>
              <c:numCache>
                <c:formatCode>#,##0.00</c:formatCode>
                <c:ptCount val="4"/>
                <c:pt idx="0">
                  <c:v>285920.8</c:v>
                </c:pt>
                <c:pt idx="1">
                  <c:v>384392</c:v>
                </c:pt>
                <c:pt idx="2">
                  <c:v>465954.7</c:v>
                </c:pt>
                <c:pt idx="3">
                  <c:v>388407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66F-49C6-A1EA-B86DE87DC966}"/>
            </c:ext>
          </c:extLst>
        </c:ser>
        <c:ser>
          <c:idx val="1"/>
          <c:order val="1"/>
          <c:tx>
            <c:v>непрограммные расходы</c:v>
          </c:tx>
          <c:spPr>
            <a:solidFill>
              <a:srgbClr val="CC99FF"/>
            </a:solidFill>
            <a:ln w="3175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9.8671726755218306E-2"/>
                  <c:y val="-1.8264925473272894E-2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20547,4;</a:t>
                    </a:r>
                  </a:p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6,7%</a:t>
                    </a:r>
                    <a:endParaRPr lang="ru-RU" sz="1000" b="1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numFmt formatCode="#,##0.0" sourceLinked="0"/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6F-49C6-A1EA-B86DE87DC966}"/>
                </c:ext>
              </c:extLst>
            </c:dLbl>
            <c:dLbl>
              <c:idx val="1"/>
              <c:layout>
                <c:manualLayout>
                  <c:x val="7.3371283997469866E-2"/>
                  <c:y val="-1.8264840182648401E-2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17007,4;</a:t>
                    </a:r>
                  </a:p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4,2%</a:t>
                    </a:r>
                    <a:endParaRPr lang="ru-RU" sz="1000" b="1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numFmt formatCode="#,##0.0" sourceLinked="0"/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6F-49C6-A1EA-B86DE87DC966}"/>
                </c:ext>
              </c:extLst>
            </c:dLbl>
            <c:dLbl>
              <c:idx val="2"/>
              <c:layout>
                <c:manualLayout>
                  <c:x val="7.5901328273244778E-2"/>
                  <c:y val="-1.8264840182648401E-2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12141,0;</a:t>
                    </a:r>
                  </a:p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2,5%</a:t>
                    </a:r>
                    <a:endParaRPr lang="ru-RU" sz="1000" b="1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numFmt formatCode="#,##0.0" sourceLinked="0"/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6F-49C6-A1EA-B86DE87DC966}"/>
                </c:ext>
              </c:extLst>
            </c:dLbl>
            <c:dLbl>
              <c:idx val="3"/>
              <c:layout>
                <c:manualLayout>
                  <c:x val="7.6391798273792624E-2"/>
                  <c:y val="-2.7079958563461775E-2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16233,6;</a:t>
                    </a:r>
                  </a:p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8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4,0%</a:t>
                    </a:r>
                    <a:endParaRPr lang="ru-RU" sz="1000" b="1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numFmt formatCode="#,##0.0" sourceLinked="0"/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6F-49C6-A1EA-B86DE87DC96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[Графики11.xls]динам.прогр.стр.!$A$3:$A$6</c:f>
              <c:strCache>
                <c:ptCount val="4"/>
                <c:pt idx="0">
                  <c:v>2022 год</c:v>
                </c:pt>
                <c:pt idx="1">
                  <c:v>2021 год</c:v>
                </c:pt>
                <c:pt idx="2">
                  <c:v>2020 год</c:v>
                </c:pt>
                <c:pt idx="3">
                  <c:v>2019год (план на 01.11.2019)</c:v>
                </c:pt>
              </c:strCache>
            </c:strRef>
          </c:cat>
          <c:val>
            <c:numRef>
              <c:f>[Графики11.xls]динам.прогр.стр.!$C$3:$C$6</c:f>
              <c:numCache>
                <c:formatCode>#,##0.00</c:formatCode>
                <c:ptCount val="4"/>
                <c:pt idx="0">
                  <c:v>20547.400000000001</c:v>
                </c:pt>
                <c:pt idx="1">
                  <c:v>17007.400000000001</c:v>
                </c:pt>
                <c:pt idx="2">
                  <c:v>12141</c:v>
                </c:pt>
                <c:pt idx="3">
                  <c:v>16233.6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66F-49C6-A1EA-B86DE87DC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70984576"/>
        <c:axId val="172979712"/>
      </c:barChart>
      <c:catAx>
        <c:axId val="170984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2979712"/>
        <c:crosses val="autoZero"/>
        <c:auto val="1"/>
        <c:lblAlgn val="ctr"/>
        <c:lblOffset val="100"/>
        <c:noMultiLvlLbl val="0"/>
      </c:catAx>
      <c:valAx>
        <c:axId val="172979712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.0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7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09845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8.2781456953642391E-3"/>
          <c:y val="0.8882369409706139"/>
          <c:w val="0.9784776902887139"/>
          <c:h val="0.1019609901703463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7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180705374110191"/>
          <c:y val="0.32888305157587366"/>
          <c:w val="0.47190768773473285"/>
          <c:h val="0.59728163294815095"/>
        </c:manualLayout>
      </c:layout>
      <c:pieChart>
        <c:varyColors val="1"/>
        <c:ser>
          <c:idx val="0"/>
          <c:order val="0"/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explosion val="25"/>
          <c:dPt>
            <c:idx val="0"/>
            <c:bubble3D val="0"/>
            <c:spPr>
              <a:solidFill>
                <a:srgbClr val="0080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39-44E9-8C22-95BDD93CF13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39-44E9-8C22-95BDD93CF133}"/>
              </c:ext>
            </c:extLst>
          </c:dPt>
          <c:dPt>
            <c:idx val="2"/>
            <c:bubble3D val="0"/>
            <c:spPr>
              <a:solidFill>
                <a:srgbClr val="8000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39-44E9-8C22-95BDD93CF133}"/>
              </c:ext>
            </c:extLst>
          </c:dPt>
          <c:dPt>
            <c:idx val="3"/>
            <c:bubble3D val="0"/>
            <c:spPr>
              <a:solidFill>
                <a:srgbClr val="CC66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39-44E9-8C22-95BDD93CF133}"/>
              </c:ext>
            </c:extLst>
          </c:dPt>
          <c:dPt>
            <c:idx val="4"/>
            <c:bubble3D val="0"/>
            <c:spPr>
              <a:solidFill>
                <a:srgbClr val="993366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C39-44E9-8C22-95BDD93CF133}"/>
              </c:ext>
            </c:extLst>
          </c:dPt>
          <c:dPt>
            <c:idx val="5"/>
            <c:bubble3D val="0"/>
            <c:spPr>
              <a:solidFill>
                <a:srgbClr val="FE00FE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C39-44E9-8C22-95BDD93CF133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C39-44E9-8C22-95BDD93CF133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C39-44E9-8C22-95BDD93CF133}"/>
              </c:ext>
            </c:extLst>
          </c:dPt>
          <c:dPt>
            <c:idx val="8"/>
            <c:bubble3D val="0"/>
            <c:spPr>
              <a:solidFill>
                <a:srgbClr val="00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C39-44E9-8C22-95BDD93CF133}"/>
              </c:ext>
            </c:extLst>
          </c:dPt>
          <c:dPt>
            <c:idx val="9"/>
            <c:bubble3D val="0"/>
            <c:spPr>
              <a:solidFill>
                <a:srgbClr val="00CCF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C39-44E9-8C22-95BDD93CF133}"/>
              </c:ext>
            </c:extLst>
          </c:dPt>
          <c:dPt>
            <c:idx val="1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CC99FF" mc:Ignorable="a14" a14:legacySpreadsheetColorIndex="46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4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C39-44E9-8C22-95BDD93CF133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EC39-44E9-8C22-95BDD93CF133}"/>
              </c:ext>
            </c:extLst>
          </c:dPt>
          <c:dLbls>
            <c:dLbl>
              <c:idx val="0"/>
              <c:layout>
                <c:manualLayout>
                  <c:x val="6.0068957289429729E-2"/>
                  <c:y val="-5.595163321347837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вопросы; </a:t>
                    </a:r>
                    <a:r>
                      <a:rPr lang="ru-RU" dirty="0" smtClean="0"/>
                      <a:t>32,2 </a:t>
                    </a:r>
                  </a:p>
                  <a:p>
                    <a:r>
                      <a:rPr lang="ru-RU" dirty="0" smtClean="0"/>
                      <a:t>6,7%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39-44E9-8C22-95BDD93CF133}"/>
                </c:ext>
              </c:extLst>
            </c:dLbl>
            <c:dLbl>
              <c:idx val="1"/>
              <c:layout>
                <c:manualLayout>
                  <c:x val="0.16224600334049152"/>
                  <c:y val="-5.582961572527890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деятельность; </a:t>
                    </a:r>
                    <a:r>
                      <a:rPr lang="ru-RU" dirty="0" smtClean="0"/>
                      <a:t>3,1</a:t>
                    </a:r>
                  </a:p>
                  <a:p>
                    <a:r>
                      <a:rPr lang="ru-RU" dirty="0" smtClean="0"/>
                      <a:t>0,7%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39-44E9-8C22-95BDD93CF133}"/>
                </c:ext>
              </c:extLst>
            </c:dLbl>
            <c:dLbl>
              <c:idx val="2"/>
              <c:layout>
                <c:manualLayout>
                  <c:x val="5.5182534001431638E-2"/>
                  <c:y val="4.809400270052948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экономика; </a:t>
                    </a:r>
                    <a:r>
                      <a:rPr lang="ru-RU" dirty="0" smtClean="0"/>
                      <a:t>22,4 </a:t>
                    </a:r>
                  </a:p>
                  <a:p>
                    <a:r>
                      <a:rPr lang="ru-RU" dirty="0" smtClean="0"/>
                      <a:t>4,7%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39-44E9-8C22-95BDD93CF133}"/>
                </c:ext>
              </c:extLst>
            </c:dLbl>
            <c:dLbl>
              <c:idx val="3"/>
              <c:layout>
                <c:manualLayout>
                  <c:x val="4.5852223017577347E-2"/>
                  <c:y val="0.1253427351431817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хозяйство; </a:t>
                    </a:r>
                    <a:r>
                      <a:rPr lang="ru-RU" dirty="0" smtClean="0"/>
                      <a:t>139,3</a:t>
                    </a:r>
                  </a:p>
                  <a:p>
                    <a:r>
                      <a:rPr lang="ru-RU" dirty="0" smtClean="0"/>
                      <a:t>29,1%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39-44E9-8C22-95BDD93CF133}"/>
                </c:ext>
              </c:extLst>
            </c:dLbl>
            <c:dLbl>
              <c:idx val="4"/>
              <c:layout>
                <c:manualLayout>
                  <c:x val="-4.1969526536455658E-2"/>
                  <c:y val="0.1424181323129001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Охрана окружающей среды; </a:t>
                    </a:r>
                    <a:r>
                      <a:rPr lang="ru-RU" dirty="0" smtClean="0"/>
                      <a:t>0,1</a:t>
                    </a:r>
                  </a:p>
                  <a:p>
                    <a:r>
                      <a:rPr lang="ru-RU" dirty="0" smtClean="0"/>
                      <a:t>0,02%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39-44E9-8C22-95BDD93CF133}"/>
                </c:ext>
              </c:extLst>
            </c:dLbl>
            <c:dLbl>
              <c:idx val="5"/>
              <c:layout>
                <c:manualLayout>
                  <c:x val="5.2971198343341021E-3"/>
                  <c:y val="0.1379312883994114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Образование; </a:t>
                    </a:r>
                    <a:r>
                      <a:rPr lang="ru-RU" dirty="0" smtClean="0"/>
                      <a:t>180,1</a:t>
                    </a:r>
                  </a:p>
                  <a:p>
                    <a:r>
                      <a:rPr lang="ru-RU" dirty="0" smtClean="0"/>
                      <a:t>37,7%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C39-44E9-8C22-95BDD93CF133}"/>
                </c:ext>
              </c:extLst>
            </c:dLbl>
            <c:dLbl>
              <c:idx val="6"/>
              <c:layout>
                <c:manualLayout>
                  <c:x val="-8.7993489450182358E-2"/>
                  <c:y val="3.706939436308779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кинематография; </a:t>
                    </a:r>
                    <a:r>
                      <a:rPr lang="ru-RU" dirty="0" smtClean="0"/>
                      <a:t>19,7</a:t>
                    </a:r>
                  </a:p>
                  <a:p>
                    <a:r>
                      <a:rPr lang="ru-RU" dirty="0" smtClean="0"/>
                      <a:t>4,1%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C39-44E9-8C22-95BDD93CF133}"/>
                </c:ext>
              </c:extLst>
            </c:dLbl>
            <c:dLbl>
              <c:idx val="7"/>
              <c:layout>
                <c:manualLayout>
                  <c:x val="-3.8964686232402769E-2"/>
                  <c:y val="3.2295653445796055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политика; </a:t>
                    </a:r>
                    <a:r>
                      <a:rPr lang="ru-RU" dirty="0" smtClean="0"/>
                      <a:t>8,6</a:t>
                    </a:r>
                  </a:p>
                  <a:p>
                    <a:r>
                      <a:rPr lang="ru-RU" dirty="0" smtClean="0"/>
                      <a:t>7,1%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C39-44E9-8C22-95BDD93CF133}"/>
                </c:ext>
              </c:extLst>
            </c:dLbl>
            <c:dLbl>
              <c:idx val="8"/>
              <c:layout>
                <c:manualLayout>
                  <c:x val="-0.22687162968265331"/>
                  <c:y val="-2.6754661447665862E-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Физическая </a:t>
                    </a:r>
                    <a:r>
                      <a:rPr lang="ru-RU" dirty="0"/>
                      <a:t>культура и спорт; </a:t>
                    </a:r>
                    <a:r>
                      <a:rPr lang="ru-RU" dirty="0" smtClean="0"/>
                      <a:t>10,6</a:t>
                    </a:r>
                  </a:p>
                  <a:p>
                    <a:r>
                      <a:rPr lang="ru-RU" dirty="0" smtClean="0"/>
                      <a:t>2,6%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C39-44E9-8C22-95BDD93CF133}"/>
                </c:ext>
              </c:extLst>
            </c:dLbl>
            <c:dLbl>
              <c:idx val="9"/>
              <c:layout>
                <c:manualLayout>
                  <c:x val="-0.19079957050823193"/>
                  <c:y val="-0.151223886031587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Средства массовой информации; </a:t>
                    </a:r>
                    <a:r>
                      <a:rPr lang="ru-RU" dirty="0" smtClean="0"/>
                      <a:t>0,7</a:t>
                    </a:r>
                  </a:p>
                  <a:p>
                    <a:r>
                      <a:rPr lang="ru-RU" dirty="0" smtClean="0"/>
                      <a:t>0,1%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C39-44E9-8C22-95BDD93CF133}"/>
                </c:ext>
              </c:extLst>
            </c:dLbl>
            <c:dLbl>
              <c:idx val="10"/>
              <c:layout>
                <c:manualLayout>
                  <c:x val="1.9565736101169172E-4"/>
                  <c:y val="-0.1546578065025108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Обслуживание государственного и муниципального долга; </a:t>
                    </a:r>
                    <a:r>
                      <a:rPr lang="ru-RU" dirty="0" smtClean="0"/>
                      <a:t>0,100</a:t>
                    </a:r>
                  </a:p>
                  <a:p>
                    <a:r>
                      <a:rPr lang="ru-RU" dirty="0" smtClean="0"/>
                      <a:t>0,02%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C39-44E9-8C22-95BDD93CF133}"/>
                </c:ext>
              </c:extLst>
            </c:dLbl>
            <c:dLbl>
              <c:idx val="11"/>
              <c:layout>
                <c:manualLayout>
                  <c:x val="0.10584061083273681"/>
                  <c:y val="-0.1309887275651237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трансферты  ; </a:t>
                    </a:r>
                    <a:r>
                      <a:rPr lang="ru-RU" dirty="0" smtClean="0"/>
                      <a:t>35,9</a:t>
                    </a:r>
                  </a:p>
                  <a:p>
                    <a:r>
                      <a:rPr lang="ru-RU" dirty="0" smtClean="0"/>
                      <a:t> 7,5%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C39-44E9-8C22-95BDD93CF133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'[Графики11.xls]структ.б-та%'!$A$2:$A$13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и муниципального долга</c:v>
                </c:pt>
                <c:pt idx="11">
                  <c:v>Межбюджетные трансферты общего характера бюджетам субъектов Российской Федерации и муниципальных образований </c:v>
                </c:pt>
              </c:strCache>
            </c:strRef>
          </c:cat>
          <c:val>
            <c:numRef>
              <c:f>'[Графики11.xls]структ.б-та%'!$B$2:$B$13</c:f>
              <c:numCache>
                <c:formatCode>#,##0.0</c:formatCode>
                <c:ptCount val="12"/>
                <c:pt idx="0">
                  <c:v>32.200000000000003</c:v>
                </c:pt>
                <c:pt idx="1">
                  <c:v>3.1</c:v>
                </c:pt>
                <c:pt idx="2">
                  <c:v>22.4</c:v>
                </c:pt>
                <c:pt idx="3">
                  <c:v>139.30000000000001</c:v>
                </c:pt>
                <c:pt idx="4">
                  <c:v>0.1</c:v>
                </c:pt>
                <c:pt idx="5">
                  <c:v>180.1</c:v>
                </c:pt>
                <c:pt idx="6">
                  <c:v>19.7</c:v>
                </c:pt>
                <c:pt idx="7">
                  <c:v>34</c:v>
                </c:pt>
                <c:pt idx="8">
                  <c:v>10.6</c:v>
                </c:pt>
                <c:pt idx="9">
                  <c:v>0.7</c:v>
                </c:pt>
                <c:pt idx="10" formatCode="#,##0.000">
                  <c:v>0.1</c:v>
                </c:pt>
                <c:pt idx="11">
                  <c:v>35.9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EC39-44E9-8C22-95BDD93CF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81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E4A6-1578-4D87-9397-F87F128F19E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A3A06-99F5-4698-A35D-41C4A59029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2020 году – 65652,0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A3007-E7BE-4043-9078-575E19BBA23B}" type="parTrans" cxnId="{CDCC04EE-F568-4104-8DDE-3C43F90F1474}">
      <dgm:prSet/>
      <dgm:spPr/>
      <dgm:t>
        <a:bodyPr/>
        <a:lstStyle/>
        <a:p>
          <a:endParaRPr lang="ru-RU"/>
        </a:p>
      </dgm:t>
    </dgm:pt>
    <dgm:pt modelId="{DB17D731-89A0-4B9B-B24A-AEC8AAD62569}" type="sibTrans" cxnId="{CDCC04EE-F568-4104-8DDE-3C43F90F1474}">
      <dgm:prSet/>
      <dgm:spPr/>
      <dgm:t>
        <a:bodyPr/>
        <a:lstStyle/>
        <a:p>
          <a:endParaRPr lang="ru-RU"/>
        </a:p>
      </dgm:t>
    </dgm:pt>
    <dgm:pt modelId="{6BD8481D-0B12-4D8F-9326-F564E1AD031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6669,0 тыс. рублей (10,2%)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6833B-6E3B-41CE-A1FF-94F1AA5A4C6B}" type="parTrans" cxnId="{05038ACC-C5AB-4C35-8D9D-B9638F66F347}">
      <dgm:prSet/>
      <dgm:spPr/>
      <dgm:t>
        <a:bodyPr/>
        <a:lstStyle/>
        <a:p>
          <a:endParaRPr lang="ru-RU"/>
        </a:p>
      </dgm:t>
    </dgm:pt>
    <dgm:pt modelId="{2EA4DEC6-EFBB-45EA-AB34-9682D6CE58BE}" type="sibTrans" cxnId="{05038ACC-C5AB-4C35-8D9D-B9638F66F347}">
      <dgm:prSet/>
      <dgm:spPr/>
      <dgm:t>
        <a:bodyPr/>
        <a:lstStyle/>
        <a:p>
          <a:endParaRPr lang="ru-RU"/>
        </a:p>
      </dgm:t>
    </dgm:pt>
    <dgm:pt modelId="{B330A8F0-A0D4-47B8-BAC3-BF90F4B552F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39490,0 тыс. рублей (60,1%)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49999-B1B3-4BF5-B9D5-A85F67F9296A}" type="parTrans" cxnId="{3611F66E-AE2E-4E12-A545-5D6F260BCC71}">
      <dgm:prSet/>
      <dgm:spPr/>
      <dgm:t>
        <a:bodyPr/>
        <a:lstStyle/>
        <a:p>
          <a:endParaRPr lang="ru-RU"/>
        </a:p>
      </dgm:t>
    </dgm:pt>
    <dgm:pt modelId="{067020DF-58FA-47D8-B810-2EDE6775BDBE}" type="sibTrans" cxnId="{3611F66E-AE2E-4E12-A545-5D6F260BCC71}">
      <dgm:prSet/>
      <dgm:spPr/>
      <dgm:t>
        <a:bodyPr/>
        <a:lstStyle/>
        <a:p>
          <a:endParaRPr lang="ru-RU"/>
        </a:p>
      </dgm:t>
    </dgm:pt>
    <dgm:pt modelId="{ED04B9B7-2A48-478D-B77E-DAA7D67E524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19493,0 тыс. рублей (29,7%)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F3E14-143B-4905-95DD-0D1F6F97B932}" type="parTrans" cxnId="{EEB9609E-8854-46B9-B769-A88B1DD4CF3E}">
      <dgm:prSet/>
      <dgm:spPr/>
      <dgm:t>
        <a:bodyPr/>
        <a:lstStyle/>
        <a:p>
          <a:endParaRPr lang="ru-RU"/>
        </a:p>
      </dgm:t>
    </dgm:pt>
    <dgm:pt modelId="{B94F1017-F737-49FB-B34C-4F011CA4DBAF}" type="sibTrans" cxnId="{EEB9609E-8854-46B9-B769-A88B1DD4CF3E}">
      <dgm:prSet/>
      <dgm:spPr/>
      <dgm:t>
        <a:bodyPr/>
        <a:lstStyle/>
        <a:p>
          <a:endParaRPr lang="ru-RU"/>
        </a:p>
      </dgm:t>
    </dgm:pt>
    <dgm:pt modelId="{392DA099-0D3A-4549-8F3C-14C52757E3E2}" type="pres">
      <dgm:prSet presAssocID="{8B1DE4A6-1578-4D87-9397-F87F128F19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3257F-DDD1-4BAE-B67A-46CB85F1CEE5}" type="pres">
      <dgm:prSet presAssocID="{900A3A06-99F5-4698-A35D-41C4A59029CA}" presName="centerShape" presStyleLbl="node0" presStyleIdx="0" presStyleCnt="1" custScaleX="111876"/>
      <dgm:spPr/>
      <dgm:t>
        <a:bodyPr/>
        <a:lstStyle/>
        <a:p>
          <a:endParaRPr lang="ru-RU"/>
        </a:p>
      </dgm:t>
    </dgm:pt>
    <dgm:pt modelId="{4A886390-79A6-4D5D-86B2-9FB6955A50DD}" type="pres">
      <dgm:prSet presAssocID="{DCE6833B-6E3B-41CE-A1FF-94F1AA5A4C6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0AEFD55-D784-4C39-A118-830FDA3B3F5C}" type="pres">
      <dgm:prSet presAssocID="{6BD8481D-0B12-4D8F-9326-F564E1AD031F}" presName="node" presStyleLbl="node1" presStyleIdx="0" presStyleCnt="3" custScaleX="107772" custScaleY="92246" custRadScaleRad="114552" custRadScaleInc="3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01D1-3E32-4EAB-B4C6-477AE23F3E98}" type="pres">
      <dgm:prSet presAssocID="{2D849999-B1B3-4BF5-B9D5-A85F67F9296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78729D6-FB6B-4269-A0E7-47336E3F4DFB}" type="pres">
      <dgm:prSet presAssocID="{B330A8F0-A0D4-47B8-BAC3-BF90F4B552F5}" presName="node" presStyleLbl="node1" presStyleIdx="1" presStyleCnt="3" custScaleX="130565" custScaleY="10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E0B1-C266-4DA8-87D7-4BF1ECA80A65}" type="pres">
      <dgm:prSet presAssocID="{408F3E14-143B-4905-95DD-0D1F6F97B93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4A7B949-4471-469F-85E6-F1A08BB187C0}" type="pres">
      <dgm:prSet presAssocID="{ED04B9B7-2A48-478D-B77E-DAA7D67E5245}" presName="node" presStyleLbl="node1" presStyleIdx="2" presStyleCnt="3" custScaleX="133280" custScaleY="99909" custRadScaleRad="114085" custRadScaleInc="8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328861-AB1B-4A79-9783-EFE997EC7811}" type="presOf" srcId="{DCE6833B-6E3B-41CE-A1FF-94F1AA5A4C6B}" destId="{4A886390-79A6-4D5D-86B2-9FB6955A50DD}" srcOrd="0" destOrd="0" presId="urn:microsoft.com/office/officeart/2005/8/layout/radial4"/>
    <dgm:cxn modelId="{E8F95CDF-5FE8-43A6-8A9B-D01C4669124B}" type="presOf" srcId="{ED04B9B7-2A48-478D-B77E-DAA7D67E5245}" destId="{C4A7B949-4471-469F-85E6-F1A08BB187C0}" srcOrd="0" destOrd="0" presId="urn:microsoft.com/office/officeart/2005/8/layout/radial4"/>
    <dgm:cxn modelId="{78DA3A47-564E-4F52-98D5-42132034E478}" type="presOf" srcId="{408F3E14-143B-4905-95DD-0D1F6F97B932}" destId="{018CE0B1-C266-4DA8-87D7-4BF1ECA80A65}" srcOrd="0" destOrd="0" presId="urn:microsoft.com/office/officeart/2005/8/layout/radial4"/>
    <dgm:cxn modelId="{D366987A-C922-4F88-9C16-D1D2054A61B2}" type="presOf" srcId="{B330A8F0-A0D4-47B8-BAC3-BF90F4B552F5}" destId="{978729D6-FB6B-4269-A0E7-47336E3F4DFB}" srcOrd="0" destOrd="0" presId="urn:microsoft.com/office/officeart/2005/8/layout/radial4"/>
    <dgm:cxn modelId="{4D834844-76EB-4A8E-A376-94EFD6F1EE06}" type="presOf" srcId="{2D849999-B1B3-4BF5-B9D5-A85F67F9296A}" destId="{671401D1-3E32-4EAB-B4C6-477AE23F3E98}" srcOrd="0" destOrd="0" presId="urn:microsoft.com/office/officeart/2005/8/layout/radial4"/>
    <dgm:cxn modelId="{05038ACC-C5AB-4C35-8D9D-B9638F66F347}" srcId="{900A3A06-99F5-4698-A35D-41C4A59029CA}" destId="{6BD8481D-0B12-4D8F-9326-F564E1AD031F}" srcOrd="0" destOrd="0" parTransId="{DCE6833B-6E3B-41CE-A1FF-94F1AA5A4C6B}" sibTransId="{2EA4DEC6-EFBB-45EA-AB34-9682D6CE58BE}"/>
    <dgm:cxn modelId="{3611F66E-AE2E-4E12-A545-5D6F260BCC71}" srcId="{900A3A06-99F5-4698-A35D-41C4A59029CA}" destId="{B330A8F0-A0D4-47B8-BAC3-BF90F4B552F5}" srcOrd="1" destOrd="0" parTransId="{2D849999-B1B3-4BF5-B9D5-A85F67F9296A}" sibTransId="{067020DF-58FA-47D8-B810-2EDE6775BDBE}"/>
    <dgm:cxn modelId="{15FF18C8-BC39-4D4F-A84D-31DC9E89ED28}" type="presOf" srcId="{8B1DE4A6-1578-4D87-9397-F87F128F19EE}" destId="{392DA099-0D3A-4549-8F3C-14C52757E3E2}" srcOrd="0" destOrd="0" presId="urn:microsoft.com/office/officeart/2005/8/layout/radial4"/>
    <dgm:cxn modelId="{E5E1AE07-32B1-43B4-A424-DC69B52C1DA6}" type="presOf" srcId="{900A3A06-99F5-4698-A35D-41C4A59029CA}" destId="{C803257F-DDD1-4BAE-B67A-46CB85F1CEE5}" srcOrd="0" destOrd="0" presId="urn:microsoft.com/office/officeart/2005/8/layout/radial4"/>
    <dgm:cxn modelId="{EEB9609E-8854-46B9-B769-A88B1DD4CF3E}" srcId="{900A3A06-99F5-4698-A35D-41C4A59029CA}" destId="{ED04B9B7-2A48-478D-B77E-DAA7D67E5245}" srcOrd="2" destOrd="0" parTransId="{408F3E14-143B-4905-95DD-0D1F6F97B932}" sibTransId="{B94F1017-F737-49FB-B34C-4F011CA4DBAF}"/>
    <dgm:cxn modelId="{CDCC04EE-F568-4104-8DDE-3C43F90F1474}" srcId="{8B1DE4A6-1578-4D87-9397-F87F128F19EE}" destId="{900A3A06-99F5-4698-A35D-41C4A59029CA}" srcOrd="0" destOrd="0" parTransId="{F11A3007-E7BE-4043-9078-575E19BBA23B}" sibTransId="{DB17D731-89A0-4B9B-B24A-AEC8AAD62569}"/>
    <dgm:cxn modelId="{AC6627B8-B050-4A9D-A84C-A0F82DE1C802}" type="presOf" srcId="{6BD8481D-0B12-4D8F-9326-F564E1AD031F}" destId="{80AEFD55-D784-4C39-A118-830FDA3B3F5C}" srcOrd="0" destOrd="0" presId="urn:microsoft.com/office/officeart/2005/8/layout/radial4"/>
    <dgm:cxn modelId="{05F35FAC-0403-44E5-BB2A-FBE51C894351}" type="presParOf" srcId="{392DA099-0D3A-4549-8F3C-14C52757E3E2}" destId="{C803257F-DDD1-4BAE-B67A-46CB85F1CEE5}" srcOrd="0" destOrd="0" presId="urn:microsoft.com/office/officeart/2005/8/layout/radial4"/>
    <dgm:cxn modelId="{27CA51EE-AF3A-483B-B7EF-3C122D1D0FBF}" type="presParOf" srcId="{392DA099-0D3A-4549-8F3C-14C52757E3E2}" destId="{4A886390-79A6-4D5D-86B2-9FB6955A50DD}" srcOrd="1" destOrd="0" presId="urn:microsoft.com/office/officeart/2005/8/layout/radial4"/>
    <dgm:cxn modelId="{44B14A0D-B3F9-4732-BFA2-A9863716FF27}" type="presParOf" srcId="{392DA099-0D3A-4549-8F3C-14C52757E3E2}" destId="{80AEFD55-D784-4C39-A118-830FDA3B3F5C}" srcOrd="2" destOrd="0" presId="urn:microsoft.com/office/officeart/2005/8/layout/radial4"/>
    <dgm:cxn modelId="{DA53D30E-6A6F-40F5-AE77-EC4DDAA775BF}" type="presParOf" srcId="{392DA099-0D3A-4549-8F3C-14C52757E3E2}" destId="{671401D1-3E32-4EAB-B4C6-477AE23F3E98}" srcOrd="3" destOrd="0" presId="urn:microsoft.com/office/officeart/2005/8/layout/radial4"/>
    <dgm:cxn modelId="{5F5139E8-4504-4702-880B-3C4F0885D3B2}" type="presParOf" srcId="{392DA099-0D3A-4549-8F3C-14C52757E3E2}" destId="{978729D6-FB6B-4269-A0E7-47336E3F4DFB}" srcOrd="4" destOrd="0" presId="urn:microsoft.com/office/officeart/2005/8/layout/radial4"/>
    <dgm:cxn modelId="{5CC245B4-C388-44DE-8629-9A9C76016D2B}" type="presParOf" srcId="{392DA099-0D3A-4549-8F3C-14C52757E3E2}" destId="{018CE0B1-C266-4DA8-87D7-4BF1ECA80A65}" srcOrd="5" destOrd="0" presId="urn:microsoft.com/office/officeart/2005/8/layout/radial4"/>
    <dgm:cxn modelId="{84D234D1-7D1B-44D4-9E38-1A151E7564F3}" type="presParOf" srcId="{392DA099-0D3A-4549-8F3C-14C52757E3E2}" destId="{C4A7B949-4471-469F-85E6-F1A08BB187C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1DA00C-68D7-4682-8367-52C9ECAA8907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30AADF12-D610-4D09-A5CE-0C29ACFE6E28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Акцизы на нефтепродукты – 11007,0 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0192E2-A3C7-4337-9A1A-223BC37B500A}" type="parTrans" cxnId="{417C9F54-6E8C-4F8C-BE6C-030295C9DC12}">
      <dgm:prSet/>
      <dgm:spPr/>
      <dgm:t>
        <a:bodyPr/>
        <a:lstStyle/>
        <a:p>
          <a:endParaRPr lang="ru-RU"/>
        </a:p>
      </dgm:t>
    </dgm:pt>
    <dgm:pt modelId="{8E000DFD-2A10-4C05-A018-C0A7D0804777}" type="sibTrans" cxnId="{417C9F54-6E8C-4F8C-BE6C-030295C9DC12}">
      <dgm:prSet/>
      <dgm:spPr/>
      <dgm:t>
        <a:bodyPr/>
        <a:lstStyle/>
        <a:p>
          <a:endParaRPr lang="ru-RU"/>
        </a:p>
      </dgm:t>
    </dgm:pt>
    <dgm:pt modelId="{BC64F5C6-3EE4-48EA-9F10-4087CEB3DB5B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Патентная система налогообложения – 604,0 тыс. рублей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57059A-C343-47FD-8845-0EE6EBFD715B}" type="parTrans" cxnId="{83308671-6495-4347-868A-C8B044B0C872}">
      <dgm:prSet/>
      <dgm:spPr/>
      <dgm:t>
        <a:bodyPr/>
        <a:lstStyle/>
        <a:p>
          <a:endParaRPr lang="ru-RU"/>
        </a:p>
      </dgm:t>
    </dgm:pt>
    <dgm:pt modelId="{1E91FCA6-599D-4237-BE48-824C3F986DA2}" type="sibTrans" cxnId="{83308671-6495-4347-868A-C8B044B0C872}">
      <dgm:prSet/>
      <dgm:spPr/>
      <dgm:t>
        <a:bodyPr/>
        <a:lstStyle/>
        <a:p>
          <a:endParaRPr lang="ru-RU"/>
        </a:p>
      </dgm:t>
    </dgm:pt>
    <dgm:pt modelId="{BAAE3110-6011-4871-9C7B-2B3D4BBBC0EB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сельскохозяйственный налог – 308,0 тыс. рублей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0D0226-A80C-4058-BBB8-5CE84A942A97}" type="parTrans" cxnId="{025E4941-65A7-45A3-BC69-66A0E39DB2D9}">
      <dgm:prSet/>
      <dgm:spPr/>
      <dgm:t>
        <a:bodyPr/>
        <a:lstStyle/>
        <a:p>
          <a:endParaRPr lang="ru-RU"/>
        </a:p>
      </dgm:t>
    </dgm:pt>
    <dgm:pt modelId="{CA883601-656D-4AB8-B540-FDADB5574DFB}" type="sibTrans" cxnId="{025E4941-65A7-45A3-BC69-66A0E39DB2D9}">
      <dgm:prSet/>
      <dgm:spPr/>
      <dgm:t>
        <a:bodyPr/>
        <a:lstStyle/>
        <a:p>
          <a:endParaRPr lang="ru-RU"/>
        </a:p>
      </dgm:t>
    </dgm:pt>
    <dgm:pt modelId="{9DB84DB4-5E3B-4668-B90E-47934FB6C07B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Упрощенная система налогообложения – 3726,0 тыс. рублей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54728E-83EB-40EC-A642-A5B39B399047}" type="parTrans" cxnId="{9A8F9500-139E-4630-AE67-B0CF7DF66DCD}">
      <dgm:prSet/>
      <dgm:spPr/>
      <dgm:t>
        <a:bodyPr/>
        <a:lstStyle/>
        <a:p>
          <a:endParaRPr lang="ru-RU"/>
        </a:p>
      </dgm:t>
    </dgm:pt>
    <dgm:pt modelId="{36474269-9BA1-4DB3-B1FE-EBE5CA3C1B31}" type="sibTrans" cxnId="{9A8F9500-139E-4630-AE67-B0CF7DF66DCD}">
      <dgm:prSet/>
      <dgm:spPr/>
      <dgm:t>
        <a:bodyPr/>
        <a:lstStyle/>
        <a:p>
          <a:endParaRPr lang="ru-RU"/>
        </a:p>
      </dgm:t>
    </dgm:pt>
    <dgm:pt modelId="{F05B53F7-BC14-4D4A-B1DF-BB10CA04771B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налог на вмененный доход – 3848,0 тыс. рублей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13CB1A-DCF1-4715-B437-119E6F472735}" type="parTrans" cxnId="{E4FA6A52-7633-40B9-AE41-D5866D4E198A}">
      <dgm:prSet/>
      <dgm:spPr/>
      <dgm:t>
        <a:bodyPr/>
        <a:lstStyle/>
        <a:p>
          <a:endParaRPr lang="ru-RU"/>
        </a:p>
      </dgm:t>
    </dgm:pt>
    <dgm:pt modelId="{62ECE026-E0BF-4365-85B8-FA1C497BD30B}" type="sibTrans" cxnId="{E4FA6A52-7633-40B9-AE41-D5866D4E198A}">
      <dgm:prSet/>
      <dgm:spPr/>
      <dgm:t>
        <a:bodyPr/>
        <a:lstStyle/>
        <a:p>
          <a:endParaRPr lang="ru-RU"/>
        </a:p>
      </dgm:t>
    </dgm:pt>
    <dgm:pt modelId="{516DC32E-F602-4E0C-9752-F66148792D8C}" type="pres">
      <dgm:prSet presAssocID="{B81DA00C-68D7-4682-8367-52C9ECAA8907}" presName="Name0" presStyleCnt="0">
        <dgm:presLayoutVars>
          <dgm:dir/>
          <dgm:animLvl val="lvl"/>
          <dgm:resizeHandles val="exact"/>
        </dgm:presLayoutVars>
      </dgm:prSet>
      <dgm:spPr/>
    </dgm:pt>
    <dgm:pt modelId="{294E04CC-679F-4647-9606-FD2D27815052}" type="pres">
      <dgm:prSet presAssocID="{30AADF12-D610-4D09-A5CE-0C29ACFE6E28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4F6D7A9-8A5C-4A1C-9952-CA1374C89592}" type="pres">
      <dgm:prSet presAssocID="{30AADF12-D610-4D09-A5CE-0C29ACFE6E28}" presName="level" presStyleLbl="node1" presStyleIdx="0" presStyleCnt="5" custScaleX="971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22A89-0082-4E41-98AB-09FC2D57D3EC}" type="pres">
      <dgm:prSet presAssocID="{30AADF12-D610-4D09-A5CE-0C29ACFE6E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98293-95B5-4A8B-A13D-DFD8EB153B40}" type="pres">
      <dgm:prSet presAssocID="{F05B53F7-BC14-4D4A-B1DF-BB10CA04771B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F0A9620-3A60-4D0D-ABCA-AE7C636A4CE5}" type="pres">
      <dgm:prSet presAssocID="{F05B53F7-BC14-4D4A-B1DF-BB10CA04771B}" presName="level" presStyleLbl="node1" presStyleIdx="1" presStyleCnt="5" custScaleX="1137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9A9D6-4AFC-4347-9DDA-40EA14362815}" type="pres">
      <dgm:prSet presAssocID="{F05B53F7-BC14-4D4A-B1DF-BB10CA04771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4B147-2B2F-436E-8F70-2A0CA2CAD8EB}" type="pres">
      <dgm:prSet presAssocID="{9DB84DB4-5E3B-4668-B90E-47934FB6C07B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DA55101-926B-40EB-97BA-F0536A037E50}" type="pres">
      <dgm:prSet presAssocID="{9DB84DB4-5E3B-4668-B90E-47934FB6C07B}" presName="level" presStyleLbl="node1" presStyleIdx="2" presStyleCnt="5" custScaleX="1517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DB54D-F7A3-4E92-BA04-5194639044B8}" type="pres">
      <dgm:prSet presAssocID="{9DB84DB4-5E3B-4668-B90E-47934FB6C07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F485C-DE63-4126-819B-1D3B3E928141}" type="pres">
      <dgm:prSet presAssocID="{BC64F5C6-3EE4-48EA-9F10-4087CEB3DB5B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284CFF5-4C18-4639-AF82-4524F24E5D67}" type="pres">
      <dgm:prSet presAssocID="{BC64F5C6-3EE4-48EA-9F10-4087CEB3DB5B}" presName="level" presStyleLbl="node1" presStyleIdx="3" presStyleCnt="5" custScaleX="2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F1C4C-8243-47B0-8A0A-EF390BFA19F4}" type="pres">
      <dgm:prSet presAssocID="{BC64F5C6-3EE4-48EA-9F10-4087CEB3DB5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4C479-9E5E-4D9A-9242-16F1272E75BF}" type="pres">
      <dgm:prSet presAssocID="{BAAE3110-6011-4871-9C7B-2B3D4BBBC0EB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D9417EB-28D3-4B7F-BB5D-875E833D55F3}" type="pres">
      <dgm:prSet presAssocID="{BAAE3110-6011-4871-9C7B-2B3D4BBBC0EB}" presName="level" presStyleLbl="node1" presStyleIdx="4" presStyleCnt="5" custScaleX="3428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902FA-B216-418F-BD7D-A753C2EA1D29}" type="pres">
      <dgm:prSet presAssocID="{BAAE3110-6011-4871-9C7B-2B3D4BBBC0E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7C9F54-6E8C-4F8C-BE6C-030295C9DC12}" srcId="{B81DA00C-68D7-4682-8367-52C9ECAA8907}" destId="{30AADF12-D610-4D09-A5CE-0C29ACFE6E28}" srcOrd="0" destOrd="0" parTransId="{B80192E2-A3C7-4337-9A1A-223BC37B500A}" sibTransId="{8E000DFD-2A10-4C05-A018-C0A7D0804777}"/>
    <dgm:cxn modelId="{EE3FC775-7005-4A62-96AC-11402EA37ABA}" type="presOf" srcId="{B81DA00C-68D7-4682-8367-52C9ECAA8907}" destId="{516DC32E-F602-4E0C-9752-F66148792D8C}" srcOrd="0" destOrd="0" presId="urn:microsoft.com/office/officeart/2005/8/layout/pyramid3"/>
    <dgm:cxn modelId="{54DACC28-5FB0-44E5-9DF5-24248FD45F9C}" type="presOf" srcId="{9DB84DB4-5E3B-4668-B90E-47934FB6C07B}" destId="{264DB54D-F7A3-4E92-BA04-5194639044B8}" srcOrd="1" destOrd="0" presId="urn:microsoft.com/office/officeart/2005/8/layout/pyramid3"/>
    <dgm:cxn modelId="{4482551C-3598-4B46-8C63-7093A871AC8D}" type="presOf" srcId="{30AADF12-D610-4D09-A5CE-0C29ACFE6E28}" destId="{F2A22A89-0082-4E41-98AB-09FC2D57D3EC}" srcOrd="1" destOrd="0" presId="urn:microsoft.com/office/officeart/2005/8/layout/pyramid3"/>
    <dgm:cxn modelId="{C1434809-786E-4922-B4FF-0A67C44A3663}" type="presOf" srcId="{F05B53F7-BC14-4D4A-B1DF-BB10CA04771B}" destId="{E4D9A9D6-4AFC-4347-9DDA-40EA14362815}" srcOrd="1" destOrd="0" presId="urn:microsoft.com/office/officeart/2005/8/layout/pyramid3"/>
    <dgm:cxn modelId="{F0CDEBCC-26D8-4969-B1B9-FE2188EB9755}" type="presOf" srcId="{BAAE3110-6011-4871-9C7B-2B3D4BBBC0EB}" destId="{7F0902FA-B216-418F-BD7D-A753C2EA1D29}" srcOrd="1" destOrd="0" presId="urn:microsoft.com/office/officeart/2005/8/layout/pyramid3"/>
    <dgm:cxn modelId="{025E4941-65A7-45A3-BC69-66A0E39DB2D9}" srcId="{B81DA00C-68D7-4682-8367-52C9ECAA8907}" destId="{BAAE3110-6011-4871-9C7B-2B3D4BBBC0EB}" srcOrd="4" destOrd="0" parTransId="{FF0D0226-A80C-4058-BBB8-5CE84A942A97}" sibTransId="{CA883601-656D-4AB8-B540-FDADB5574DFB}"/>
    <dgm:cxn modelId="{83308671-6495-4347-868A-C8B044B0C872}" srcId="{B81DA00C-68D7-4682-8367-52C9ECAA8907}" destId="{BC64F5C6-3EE4-48EA-9F10-4087CEB3DB5B}" srcOrd="3" destOrd="0" parTransId="{F657059A-C343-47FD-8845-0EE6EBFD715B}" sibTransId="{1E91FCA6-599D-4237-BE48-824C3F986DA2}"/>
    <dgm:cxn modelId="{EFAE804D-F65D-4E19-A876-AC3726A27217}" type="presOf" srcId="{BAAE3110-6011-4871-9C7B-2B3D4BBBC0EB}" destId="{2D9417EB-28D3-4B7F-BB5D-875E833D55F3}" srcOrd="0" destOrd="0" presId="urn:microsoft.com/office/officeart/2005/8/layout/pyramid3"/>
    <dgm:cxn modelId="{F7DD2B80-5106-4062-B799-6FDBD289DC4D}" type="presOf" srcId="{BC64F5C6-3EE4-48EA-9F10-4087CEB3DB5B}" destId="{0284CFF5-4C18-4639-AF82-4524F24E5D67}" srcOrd="0" destOrd="0" presId="urn:microsoft.com/office/officeart/2005/8/layout/pyramid3"/>
    <dgm:cxn modelId="{9A8F9500-139E-4630-AE67-B0CF7DF66DCD}" srcId="{B81DA00C-68D7-4682-8367-52C9ECAA8907}" destId="{9DB84DB4-5E3B-4668-B90E-47934FB6C07B}" srcOrd="2" destOrd="0" parTransId="{0A54728E-83EB-40EC-A642-A5B39B399047}" sibTransId="{36474269-9BA1-4DB3-B1FE-EBE5CA3C1B31}"/>
    <dgm:cxn modelId="{E4FA6A52-7633-40B9-AE41-D5866D4E198A}" srcId="{B81DA00C-68D7-4682-8367-52C9ECAA8907}" destId="{F05B53F7-BC14-4D4A-B1DF-BB10CA04771B}" srcOrd="1" destOrd="0" parTransId="{ED13CB1A-DCF1-4715-B437-119E6F472735}" sibTransId="{62ECE026-E0BF-4365-85B8-FA1C497BD30B}"/>
    <dgm:cxn modelId="{BC71828F-E76D-4EB2-9D38-12968BC57857}" type="presOf" srcId="{BC64F5C6-3EE4-48EA-9F10-4087CEB3DB5B}" destId="{E6DF1C4C-8243-47B0-8A0A-EF390BFA19F4}" srcOrd="1" destOrd="0" presId="urn:microsoft.com/office/officeart/2005/8/layout/pyramid3"/>
    <dgm:cxn modelId="{5FEFE57E-2EDA-4808-A70D-7CD8ED5706D4}" type="presOf" srcId="{30AADF12-D610-4D09-A5CE-0C29ACFE6E28}" destId="{E4F6D7A9-8A5C-4A1C-9952-CA1374C89592}" srcOrd="0" destOrd="0" presId="urn:microsoft.com/office/officeart/2005/8/layout/pyramid3"/>
    <dgm:cxn modelId="{6D12F930-43E2-4C86-B3DC-03A4288B6D2B}" type="presOf" srcId="{9DB84DB4-5E3B-4668-B90E-47934FB6C07B}" destId="{CDA55101-926B-40EB-97BA-F0536A037E50}" srcOrd="0" destOrd="0" presId="urn:microsoft.com/office/officeart/2005/8/layout/pyramid3"/>
    <dgm:cxn modelId="{DFBF61DF-76CE-4A32-8020-7599EA741CA3}" type="presOf" srcId="{F05B53F7-BC14-4D4A-B1DF-BB10CA04771B}" destId="{4F0A9620-3A60-4D0D-ABCA-AE7C636A4CE5}" srcOrd="0" destOrd="0" presId="urn:microsoft.com/office/officeart/2005/8/layout/pyramid3"/>
    <dgm:cxn modelId="{7AB011DF-B29A-41A3-B47B-CCACE7FEB001}" type="presParOf" srcId="{516DC32E-F602-4E0C-9752-F66148792D8C}" destId="{294E04CC-679F-4647-9606-FD2D27815052}" srcOrd="0" destOrd="0" presId="urn:microsoft.com/office/officeart/2005/8/layout/pyramid3"/>
    <dgm:cxn modelId="{38A86A8F-B87F-4033-8FCE-DAC885AC8BB7}" type="presParOf" srcId="{294E04CC-679F-4647-9606-FD2D27815052}" destId="{E4F6D7A9-8A5C-4A1C-9952-CA1374C89592}" srcOrd="0" destOrd="0" presId="urn:microsoft.com/office/officeart/2005/8/layout/pyramid3"/>
    <dgm:cxn modelId="{B2A75ACC-8449-4E4E-BA0A-D2CFBEC27E78}" type="presParOf" srcId="{294E04CC-679F-4647-9606-FD2D27815052}" destId="{F2A22A89-0082-4E41-98AB-09FC2D57D3EC}" srcOrd="1" destOrd="0" presId="urn:microsoft.com/office/officeart/2005/8/layout/pyramid3"/>
    <dgm:cxn modelId="{BEF39FC4-7D99-4909-9A4B-FD15758805CD}" type="presParOf" srcId="{516DC32E-F602-4E0C-9752-F66148792D8C}" destId="{55798293-95B5-4A8B-A13D-DFD8EB153B40}" srcOrd="1" destOrd="0" presId="urn:microsoft.com/office/officeart/2005/8/layout/pyramid3"/>
    <dgm:cxn modelId="{1AC033A0-EA3C-4AF0-A0CB-6C7AA11CBB45}" type="presParOf" srcId="{55798293-95B5-4A8B-A13D-DFD8EB153B40}" destId="{4F0A9620-3A60-4D0D-ABCA-AE7C636A4CE5}" srcOrd="0" destOrd="0" presId="urn:microsoft.com/office/officeart/2005/8/layout/pyramid3"/>
    <dgm:cxn modelId="{269CB777-EBEC-42BC-822D-C304BE90DCCF}" type="presParOf" srcId="{55798293-95B5-4A8B-A13D-DFD8EB153B40}" destId="{E4D9A9D6-4AFC-4347-9DDA-40EA14362815}" srcOrd="1" destOrd="0" presId="urn:microsoft.com/office/officeart/2005/8/layout/pyramid3"/>
    <dgm:cxn modelId="{EA4BF5FF-C4A2-4203-AB4F-6C8959B5DF6F}" type="presParOf" srcId="{516DC32E-F602-4E0C-9752-F66148792D8C}" destId="{8DD4B147-2B2F-436E-8F70-2A0CA2CAD8EB}" srcOrd="2" destOrd="0" presId="urn:microsoft.com/office/officeart/2005/8/layout/pyramid3"/>
    <dgm:cxn modelId="{B7EE5193-9C32-4756-BA1E-F9497904DBA9}" type="presParOf" srcId="{8DD4B147-2B2F-436E-8F70-2A0CA2CAD8EB}" destId="{CDA55101-926B-40EB-97BA-F0536A037E50}" srcOrd="0" destOrd="0" presId="urn:microsoft.com/office/officeart/2005/8/layout/pyramid3"/>
    <dgm:cxn modelId="{65942B9A-17C4-4572-9229-7330A53012D7}" type="presParOf" srcId="{8DD4B147-2B2F-436E-8F70-2A0CA2CAD8EB}" destId="{264DB54D-F7A3-4E92-BA04-5194639044B8}" srcOrd="1" destOrd="0" presId="urn:microsoft.com/office/officeart/2005/8/layout/pyramid3"/>
    <dgm:cxn modelId="{AAF97B99-9A0E-4EE4-9E85-12D0B820970A}" type="presParOf" srcId="{516DC32E-F602-4E0C-9752-F66148792D8C}" destId="{C64F485C-DE63-4126-819B-1D3B3E928141}" srcOrd="3" destOrd="0" presId="urn:microsoft.com/office/officeart/2005/8/layout/pyramid3"/>
    <dgm:cxn modelId="{734750A6-8E34-4101-A15B-F6CCC7F86518}" type="presParOf" srcId="{C64F485C-DE63-4126-819B-1D3B3E928141}" destId="{0284CFF5-4C18-4639-AF82-4524F24E5D67}" srcOrd="0" destOrd="0" presId="urn:microsoft.com/office/officeart/2005/8/layout/pyramid3"/>
    <dgm:cxn modelId="{624A40BD-525D-4ED8-B926-C289E2313CD8}" type="presParOf" srcId="{C64F485C-DE63-4126-819B-1D3B3E928141}" destId="{E6DF1C4C-8243-47B0-8A0A-EF390BFA19F4}" srcOrd="1" destOrd="0" presId="urn:microsoft.com/office/officeart/2005/8/layout/pyramid3"/>
    <dgm:cxn modelId="{376DB2BD-E570-410E-A33F-6CD128A76FB9}" type="presParOf" srcId="{516DC32E-F602-4E0C-9752-F66148792D8C}" destId="{0454C479-9E5E-4D9A-9242-16F1272E75BF}" srcOrd="4" destOrd="0" presId="urn:microsoft.com/office/officeart/2005/8/layout/pyramid3"/>
    <dgm:cxn modelId="{3CBC9E27-AC53-4256-8803-1059E8A995E9}" type="presParOf" srcId="{0454C479-9E5E-4D9A-9242-16F1272E75BF}" destId="{2D9417EB-28D3-4B7F-BB5D-875E833D55F3}" srcOrd="0" destOrd="0" presId="urn:microsoft.com/office/officeart/2005/8/layout/pyramid3"/>
    <dgm:cxn modelId="{A33E0EE2-ED55-4289-9118-5E4F6EF3F502}" type="presParOf" srcId="{0454C479-9E5E-4D9A-9242-16F1272E75BF}" destId="{7F0902FA-B216-418F-BD7D-A753C2EA1D29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DAD7AF-1E32-46A6-93A5-743D57D2CD5C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3247042E-8638-4ABB-BAE6-566F649726D5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земельных участков и имущества – 2650,0 тыс. рублей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74513B-ABC3-4533-9BB2-2F0E8E53BBD3}" type="parTrans" cxnId="{C58311EC-1481-4C73-863E-9EB0BDD9A367}">
      <dgm:prSet/>
      <dgm:spPr/>
      <dgm:t>
        <a:bodyPr/>
        <a:lstStyle/>
        <a:p>
          <a:endParaRPr lang="ru-RU"/>
        </a:p>
      </dgm:t>
    </dgm:pt>
    <dgm:pt modelId="{F176D1A8-18C9-4DF1-96C4-B20DD16FCBED}" type="sibTrans" cxnId="{C58311EC-1481-4C73-863E-9EB0BDD9A367}">
      <dgm:prSet/>
      <dgm:spPr/>
      <dgm:t>
        <a:bodyPr/>
        <a:lstStyle/>
        <a:p>
          <a:endParaRPr lang="ru-RU"/>
        </a:p>
      </dgm:t>
    </dgm:pt>
    <dgm:pt modelId="{1B3B4C01-15FC-43A7-B615-6C50BBF23B39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компенсации затрат – 148,0 тыс. рублей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BBF032-C2E6-4B07-A62F-F16C35EB4E70}" type="parTrans" cxnId="{858B63B5-169D-4E00-B10D-6889A0133CD3}">
      <dgm:prSet/>
      <dgm:spPr/>
      <dgm:t>
        <a:bodyPr/>
        <a:lstStyle/>
        <a:p>
          <a:endParaRPr lang="ru-RU"/>
        </a:p>
      </dgm:t>
    </dgm:pt>
    <dgm:pt modelId="{7669A846-9463-4D32-83B7-DAC3AEB96300}" type="sibTrans" cxnId="{858B63B5-169D-4E00-B10D-6889A0133CD3}">
      <dgm:prSet/>
      <dgm:spPr/>
      <dgm:t>
        <a:bodyPr/>
        <a:lstStyle/>
        <a:p>
          <a:endParaRPr lang="ru-RU"/>
        </a:p>
      </dgm:t>
    </dgm:pt>
    <dgm:pt modelId="{0FAEBD49-7335-4137-9471-934A6E13B4DE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перечисления части прибыли (МУП) 15,0 тыс. рублей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EC38C6-BFE5-40A3-8BE5-66A0840B1C0B}" type="parTrans" cxnId="{7B846D21-225E-4417-B58F-E9EFAC273E04}">
      <dgm:prSet/>
      <dgm:spPr/>
      <dgm:t>
        <a:bodyPr/>
        <a:lstStyle/>
        <a:p>
          <a:endParaRPr lang="ru-RU"/>
        </a:p>
      </dgm:t>
    </dgm:pt>
    <dgm:pt modelId="{96C65163-68F5-4F9A-B69D-8F0423E6D0AF}" type="sibTrans" cxnId="{7B846D21-225E-4417-B58F-E9EFAC273E04}">
      <dgm:prSet/>
      <dgm:spPr/>
      <dgm:t>
        <a:bodyPr/>
        <a:lstStyle/>
        <a:p>
          <a:endParaRPr lang="ru-RU"/>
        </a:p>
      </dgm:t>
    </dgm:pt>
    <dgm:pt modelId="{D1C0373F-467B-448C-878F-196D3B742C6E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Плата за негативное воздействие на окружающую среду – 170,0 тыс. рублей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70B796-6A8D-4A69-B47F-A5FB43769C50}" type="parTrans" cxnId="{015174BD-4F48-49E8-923F-5D5E89728981}">
      <dgm:prSet/>
      <dgm:spPr/>
      <dgm:t>
        <a:bodyPr/>
        <a:lstStyle/>
        <a:p>
          <a:endParaRPr lang="ru-RU"/>
        </a:p>
      </dgm:t>
    </dgm:pt>
    <dgm:pt modelId="{76D96AEA-DB9B-4BD0-98F9-E5E0F4938F65}" type="sibTrans" cxnId="{015174BD-4F48-49E8-923F-5D5E89728981}">
      <dgm:prSet/>
      <dgm:spPr/>
      <dgm:t>
        <a:bodyPr/>
        <a:lstStyle/>
        <a:p>
          <a:endParaRPr lang="ru-RU"/>
        </a:p>
      </dgm:t>
    </dgm:pt>
    <dgm:pt modelId="{3D0B6418-E84D-4C09-90B6-F4BE09FD9DB8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Штрафы, санкции, возмещение ущерба – 173,0 тыс. рублей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117D14-AF2A-475F-AD30-212AB94A9037}" type="parTrans" cxnId="{3AE4BB7E-0502-49F7-BF99-85F6D1CA39A5}">
      <dgm:prSet/>
      <dgm:spPr/>
      <dgm:t>
        <a:bodyPr/>
        <a:lstStyle/>
        <a:p>
          <a:endParaRPr lang="ru-RU"/>
        </a:p>
      </dgm:t>
    </dgm:pt>
    <dgm:pt modelId="{EF170659-4625-48BD-8AF7-BCDC4930F7CA}" type="sibTrans" cxnId="{3AE4BB7E-0502-49F7-BF99-85F6D1CA39A5}">
      <dgm:prSet/>
      <dgm:spPr/>
      <dgm:t>
        <a:bodyPr/>
        <a:lstStyle/>
        <a:p>
          <a:endParaRPr lang="ru-RU"/>
        </a:p>
      </dgm:t>
    </dgm:pt>
    <dgm:pt modelId="{3DE175BD-3BC4-462B-8DF1-C5D52314F533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сдачи в аренду имущества – 1383,0 тыс. рублей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52D1CC-F812-4172-8B78-0F988D3B5E29}" type="parTrans" cxnId="{D8E7DAA0-8D58-40E2-B3D5-116FD8D45957}">
      <dgm:prSet/>
      <dgm:spPr/>
      <dgm:t>
        <a:bodyPr/>
        <a:lstStyle/>
        <a:p>
          <a:endParaRPr lang="ru-RU"/>
        </a:p>
      </dgm:t>
    </dgm:pt>
    <dgm:pt modelId="{3F5B5BD5-8BCA-4E1B-9919-5B1C3EA397DC}" type="sibTrans" cxnId="{D8E7DAA0-8D58-40E2-B3D5-116FD8D45957}">
      <dgm:prSet/>
      <dgm:spPr/>
      <dgm:t>
        <a:bodyPr/>
        <a:lstStyle/>
        <a:p>
          <a:endParaRPr lang="ru-RU"/>
        </a:p>
      </dgm:t>
    </dgm:pt>
    <dgm:pt modelId="{777B4ADD-7692-4113-9307-D4277498C593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в виде арендной платы за земельные участки – 2130,0 тыс. рублей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326D6C-EAB5-4153-BE2A-22A43276E21B}" type="parTrans" cxnId="{2C318DD3-FCC8-4837-9AC3-B8DF786F5E4B}">
      <dgm:prSet/>
      <dgm:spPr/>
      <dgm:t>
        <a:bodyPr/>
        <a:lstStyle/>
        <a:p>
          <a:endParaRPr lang="ru-RU"/>
        </a:p>
      </dgm:t>
    </dgm:pt>
    <dgm:pt modelId="{33FA0D21-B6CE-4D73-9D13-4723C4C416B0}" type="sibTrans" cxnId="{2C318DD3-FCC8-4837-9AC3-B8DF786F5E4B}">
      <dgm:prSet/>
      <dgm:spPr/>
      <dgm:t>
        <a:bodyPr/>
        <a:lstStyle/>
        <a:p>
          <a:endParaRPr lang="ru-RU"/>
        </a:p>
      </dgm:t>
    </dgm:pt>
    <dgm:pt modelId="{2A0E20E4-6873-41EB-A78A-22D294FE8C05}" type="pres">
      <dgm:prSet presAssocID="{E5DAD7AF-1E32-46A6-93A5-743D57D2CD5C}" presName="Name0" presStyleCnt="0">
        <dgm:presLayoutVars>
          <dgm:dir/>
          <dgm:animLvl val="lvl"/>
          <dgm:resizeHandles val="exact"/>
        </dgm:presLayoutVars>
      </dgm:prSet>
      <dgm:spPr/>
    </dgm:pt>
    <dgm:pt modelId="{7BA6299F-F102-4ACD-BFCA-EAA8A017E383}" type="pres">
      <dgm:prSet presAssocID="{3247042E-8638-4ABB-BAE6-566F649726D5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F63B000E-92A7-4F1F-AFED-DFD694785353}" type="pres">
      <dgm:prSet presAssocID="{3247042E-8638-4ABB-BAE6-566F649726D5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E4237-C9A1-47D3-A4D0-97F21DB2D88A}" type="pres">
      <dgm:prSet presAssocID="{3247042E-8638-4ABB-BAE6-566F649726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D1DC1-597B-4C65-BC5E-F5F87C2A6E4B}" type="pres">
      <dgm:prSet presAssocID="{777B4ADD-7692-4113-9307-D4277498C593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6E9EA2A-C093-4F01-ABFF-4C27AA4715D3}" type="pres">
      <dgm:prSet presAssocID="{777B4ADD-7692-4113-9307-D4277498C593}" presName="level" presStyleLbl="node1" presStyleIdx="1" presStyleCnt="7" custScaleX="1108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AEC43-8D1D-49D9-A4B7-C7FB86935CDC}" type="pres">
      <dgm:prSet presAssocID="{777B4ADD-7692-4113-9307-D4277498C5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FFF00-92E2-4CCC-8FF9-D3CBA35E8EC6}" type="pres">
      <dgm:prSet presAssocID="{3DE175BD-3BC4-462B-8DF1-C5D52314F533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36E769C-B805-4EC7-8CE2-0A7DB220F30F}" type="pres">
      <dgm:prSet presAssocID="{3DE175BD-3BC4-462B-8DF1-C5D52314F533}" presName="level" presStyleLbl="node1" presStyleIdx="2" presStyleCnt="7" custScaleX="1324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22155-8352-4B40-A7CD-E0E8CF71CC73}" type="pres">
      <dgm:prSet presAssocID="{3DE175BD-3BC4-462B-8DF1-C5D52314F5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22268-3171-4FD7-A87C-0A8B961A68E6}" type="pres">
      <dgm:prSet presAssocID="{3D0B6418-E84D-4C09-90B6-F4BE09FD9DB8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67FC9EA-29D4-42E2-9E77-EFDB4727EE56}" type="pres">
      <dgm:prSet presAssocID="{3D0B6418-E84D-4C09-90B6-F4BE09FD9DB8}" presName="level" presStyleLbl="node1" presStyleIdx="3" presStyleCnt="7" custScaleX="1487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A075A-158A-44C4-A35E-B24F41B4923D}" type="pres">
      <dgm:prSet presAssocID="{3D0B6418-E84D-4C09-90B6-F4BE09FD9D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373DE-BCC2-44E1-BDC6-36967F648BA8}" type="pres">
      <dgm:prSet presAssocID="{D1C0373F-467B-448C-878F-196D3B742C6E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ECC758A-4B9A-4A25-B4E3-804F962AC051}" type="pres">
      <dgm:prSet presAssocID="{D1C0373F-467B-448C-878F-196D3B742C6E}" presName="level" presStyleLbl="node1" presStyleIdx="4" presStyleCnt="7" custScaleX="1866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6A42D-93CD-480A-8A1B-9010222F5A5B}" type="pres">
      <dgm:prSet presAssocID="{D1C0373F-467B-448C-878F-196D3B742C6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F10C5-A53B-46D8-8235-AE48C2287EFD}" type="pres">
      <dgm:prSet presAssocID="{1B3B4C01-15FC-43A7-B615-6C50BBF23B39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F7D2233-06B6-4FFB-9F6D-5663791471F6}" type="pres">
      <dgm:prSet presAssocID="{1B3B4C01-15FC-43A7-B615-6C50BBF23B39}" presName="level" presStyleLbl="node1" presStyleIdx="5" presStyleCnt="7" custScaleX="227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725BB-1CB7-4515-BDE3-EFC779F9A533}" type="pres">
      <dgm:prSet presAssocID="{1B3B4C01-15FC-43A7-B615-6C50BBF23B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1DC4D-E4ED-4718-B917-4F1770AE4E7A}" type="pres">
      <dgm:prSet presAssocID="{0FAEBD49-7335-4137-9471-934A6E13B4DE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C1A5643-A5AC-492F-9507-5AAF52690F61}" type="pres">
      <dgm:prSet presAssocID="{0FAEBD49-7335-4137-9471-934A6E13B4DE}" presName="level" presStyleLbl="node1" presStyleIdx="6" presStyleCnt="7" custScaleX="4200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29350-B050-4B76-8873-32FFA6A2CA5F}" type="pres">
      <dgm:prSet presAssocID="{0FAEBD49-7335-4137-9471-934A6E13B4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B05367-DFDA-441C-922D-5519B8C6AEB9}" type="presOf" srcId="{777B4ADD-7692-4113-9307-D4277498C593}" destId="{26E9EA2A-C093-4F01-ABFF-4C27AA4715D3}" srcOrd="0" destOrd="0" presId="urn:microsoft.com/office/officeart/2005/8/layout/pyramid3"/>
    <dgm:cxn modelId="{7B846D21-225E-4417-B58F-E9EFAC273E04}" srcId="{E5DAD7AF-1E32-46A6-93A5-743D57D2CD5C}" destId="{0FAEBD49-7335-4137-9471-934A6E13B4DE}" srcOrd="6" destOrd="0" parTransId="{53EC38C6-BFE5-40A3-8BE5-66A0840B1C0B}" sibTransId="{96C65163-68F5-4F9A-B69D-8F0423E6D0AF}"/>
    <dgm:cxn modelId="{DE906B56-8B11-41B9-BC8C-A48CEC30E570}" type="presOf" srcId="{3D0B6418-E84D-4C09-90B6-F4BE09FD9DB8}" destId="{567FC9EA-29D4-42E2-9E77-EFDB4727EE56}" srcOrd="0" destOrd="0" presId="urn:microsoft.com/office/officeart/2005/8/layout/pyramid3"/>
    <dgm:cxn modelId="{30EB6C8A-948E-42B6-92FA-C0B5D0951709}" type="presOf" srcId="{3D0B6418-E84D-4C09-90B6-F4BE09FD9DB8}" destId="{110A075A-158A-44C4-A35E-B24F41B4923D}" srcOrd="1" destOrd="0" presId="urn:microsoft.com/office/officeart/2005/8/layout/pyramid3"/>
    <dgm:cxn modelId="{852796E3-EC14-479B-AC20-D2117B2B3A3A}" type="presOf" srcId="{777B4ADD-7692-4113-9307-D4277498C593}" destId="{6C7AEC43-8D1D-49D9-A4B7-C7FB86935CDC}" srcOrd="1" destOrd="0" presId="urn:microsoft.com/office/officeart/2005/8/layout/pyramid3"/>
    <dgm:cxn modelId="{C58311EC-1481-4C73-863E-9EB0BDD9A367}" srcId="{E5DAD7AF-1E32-46A6-93A5-743D57D2CD5C}" destId="{3247042E-8638-4ABB-BAE6-566F649726D5}" srcOrd="0" destOrd="0" parTransId="{CD74513B-ABC3-4533-9BB2-2F0E8E53BBD3}" sibTransId="{F176D1A8-18C9-4DF1-96C4-B20DD16FCBED}"/>
    <dgm:cxn modelId="{8B90B939-D449-40AA-B596-C89986EE5230}" type="presOf" srcId="{3247042E-8638-4ABB-BAE6-566F649726D5}" destId="{F63B000E-92A7-4F1F-AFED-DFD694785353}" srcOrd="0" destOrd="0" presId="urn:microsoft.com/office/officeart/2005/8/layout/pyramid3"/>
    <dgm:cxn modelId="{D5EA99B7-9F09-49F8-9188-ADCADF3B48D0}" type="presOf" srcId="{0FAEBD49-7335-4137-9471-934A6E13B4DE}" destId="{3C1A5643-A5AC-492F-9507-5AAF52690F61}" srcOrd="0" destOrd="0" presId="urn:microsoft.com/office/officeart/2005/8/layout/pyramid3"/>
    <dgm:cxn modelId="{015174BD-4F48-49E8-923F-5D5E89728981}" srcId="{E5DAD7AF-1E32-46A6-93A5-743D57D2CD5C}" destId="{D1C0373F-467B-448C-878F-196D3B742C6E}" srcOrd="4" destOrd="0" parTransId="{DB70B796-6A8D-4A69-B47F-A5FB43769C50}" sibTransId="{76D96AEA-DB9B-4BD0-98F9-E5E0F4938F65}"/>
    <dgm:cxn modelId="{455F4442-2002-46FB-B49C-4B8B9CBC6D21}" type="presOf" srcId="{1B3B4C01-15FC-43A7-B615-6C50BBF23B39}" destId="{5CB725BB-1CB7-4515-BDE3-EFC779F9A533}" srcOrd="1" destOrd="0" presId="urn:microsoft.com/office/officeart/2005/8/layout/pyramid3"/>
    <dgm:cxn modelId="{92801418-E516-4F02-BFEA-0F8FCB0D8B79}" type="presOf" srcId="{0FAEBD49-7335-4137-9471-934A6E13B4DE}" destId="{5B229350-B050-4B76-8873-32FFA6A2CA5F}" srcOrd="1" destOrd="0" presId="urn:microsoft.com/office/officeart/2005/8/layout/pyramid3"/>
    <dgm:cxn modelId="{D85B448F-8385-4824-B171-B9C09BDB4271}" type="presOf" srcId="{D1C0373F-467B-448C-878F-196D3B742C6E}" destId="{ECD6A42D-93CD-480A-8A1B-9010222F5A5B}" srcOrd="1" destOrd="0" presId="urn:microsoft.com/office/officeart/2005/8/layout/pyramid3"/>
    <dgm:cxn modelId="{0355262C-4E6B-446D-A4D2-5E0D186885CC}" type="presOf" srcId="{3DE175BD-3BC4-462B-8DF1-C5D52314F533}" destId="{836E769C-B805-4EC7-8CE2-0A7DB220F30F}" srcOrd="0" destOrd="0" presId="urn:microsoft.com/office/officeart/2005/8/layout/pyramid3"/>
    <dgm:cxn modelId="{3AE4BB7E-0502-49F7-BF99-85F6D1CA39A5}" srcId="{E5DAD7AF-1E32-46A6-93A5-743D57D2CD5C}" destId="{3D0B6418-E84D-4C09-90B6-F4BE09FD9DB8}" srcOrd="3" destOrd="0" parTransId="{EE117D14-AF2A-475F-AD30-212AB94A9037}" sibTransId="{EF170659-4625-48BD-8AF7-BCDC4930F7CA}"/>
    <dgm:cxn modelId="{962D8CD4-A829-40EC-AD3E-E24B83942DF2}" type="presOf" srcId="{1B3B4C01-15FC-43A7-B615-6C50BBF23B39}" destId="{0F7D2233-06B6-4FFB-9F6D-5663791471F6}" srcOrd="0" destOrd="0" presId="urn:microsoft.com/office/officeart/2005/8/layout/pyramid3"/>
    <dgm:cxn modelId="{2C318DD3-FCC8-4837-9AC3-B8DF786F5E4B}" srcId="{E5DAD7AF-1E32-46A6-93A5-743D57D2CD5C}" destId="{777B4ADD-7692-4113-9307-D4277498C593}" srcOrd="1" destOrd="0" parTransId="{D9326D6C-EAB5-4153-BE2A-22A43276E21B}" sibTransId="{33FA0D21-B6CE-4D73-9D13-4723C4C416B0}"/>
    <dgm:cxn modelId="{858B63B5-169D-4E00-B10D-6889A0133CD3}" srcId="{E5DAD7AF-1E32-46A6-93A5-743D57D2CD5C}" destId="{1B3B4C01-15FC-43A7-B615-6C50BBF23B39}" srcOrd="5" destOrd="0" parTransId="{7FBBF032-C2E6-4B07-A62F-F16C35EB4E70}" sibTransId="{7669A846-9463-4D32-83B7-DAC3AEB96300}"/>
    <dgm:cxn modelId="{D4CFC587-38BC-4D14-A441-09253E6BF9FB}" type="presOf" srcId="{3DE175BD-3BC4-462B-8DF1-C5D52314F533}" destId="{75A22155-8352-4B40-A7CD-E0E8CF71CC73}" srcOrd="1" destOrd="0" presId="urn:microsoft.com/office/officeart/2005/8/layout/pyramid3"/>
    <dgm:cxn modelId="{BBEDD0E2-E895-410D-8802-802EFD1782FC}" type="presOf" srcId="{3247042E-8638-4ABB-BAE6-566F649726D5}" destId="{B6FE4237-C9A1-47D3-A4D0-97F21DB2D88A}" srcOrd="1" destOrd="0" presId="urn:microsoft.com/office/officeart/2005/8/layout/pyramid3"/>
    <dgm:cxn modelId="{D8E7DAA0-8D58-40E2-B3D5-116FD8D45957}" srcId="{E5DAD7AF-1E32-46A6-93A5-743D57D2CD5C}" destId="{3DE175BD-3BC4-462B-8DF1-C5D52314F533}" srcOrd="2" destOrd="0" parTransId="{0052D1CC-F812-4172-8B78-0F988D3B5E29}" sibTransId="{3F5B5BD5-8BCA-4E1B-9919-5B1C3EA397DC}"/>
    <dgm:cxn modelId="{B38BD68A-2C3B-4738-B9A6-37002375E86C}" type="presOf" srcId="{D1C0373F-467B-448C-878F-196D3B742C6E}" destId="{DECC758A-4B9A-4A25-B4E3-804F962AC051}" srcOrd="0" destOrd="0" presId="urn:microsoft.com/office/officeart/2005/8/layout/pyramid3"/>
    <dgm:cxn modelId="{ACCB9684-F042-4CCE-8AB9-C529F6BC8337}" type="presOf" srcId="{E5DAD7AF-1E32-46A6-93A5-743D57D2CD5C}" destId="{2A0E20E4-6873-41EB-A78A-22D294FE8C05}" srcOrd="0" destOrd="0" presId="urn:microsoft.com/office/officeart/2005/8/layout/pyramid3"/>
    <dgm:cxn modelId="{B3B20F77-F588-4525-BFB9-A960EA1D8CEE}" type="presParOf" srcId="{2A0E20E4-6873-41EB-A78A-22D294FE8C05}" destId="{7BA6299F-F102-4ACD-BFCA-EAA8A017E383}" srcOrd="0" destOrd="0" presId="urn:microsoft.com/office/officeart/2005/8/layout/pyramid3"/>
    <dgm:cxn modelId="{6E0E6EA3-2662-493C-A796-531A494463E9}" type="presParOf" srcId="{7BA6299F-F102-4ACD-BFCA-EAA8A017E383}" destId="{F63B000E-92A7-4F1F-AFED-DFD694785353}" srcOrd="0" destOrd="0" presId="urn:microsoft.com/office/officeart/2005/8/layout/pyramid3"/>
    <dgm:cxn modelId="{591C2D52-C724-4A38-B8BB-B6C8CD20F891}" type="presParOf" srcId="{7BA6299F-F102-4ACD-BFCA-EAA8A017E383}" destId="{B6FE4237-C9A1-47D3-A4D0-97F21DB2D88A}" srcOrd="1" destOrd="0" presId="urn:microsoft.com/office/officeart/2005/8/layout/pyramid3"/>
    <dgm:cxn modelId="{7561DD88-1D7F-4EA9-A218-2B3D804548C4}" type="presParOf" srcId="{2A0E20E4-6873-41EB-A78A-22D294FE8C05}" destId="{7C7D1DC1-597B-4C65-BC5E-F5F87C2A6E4B}" srcOrd="1" destOrd="0" presId="urn:microsoft.com/office/officeart/2005/8/layout/pyramid3"/>
    <dgm:cxn modelId="{8E1F9963-5880-4158-8F05-47350D656B01}" type="presParOf" srcId="{7C7D1DC1-597B-4C65-BC5E-F5F87C2A6E4B}" destId="{26E9EA2A-C093-4F01-ABFF-4C27AA4715D3}" srcOrd="0" destOrd="0" presId="urn:microsoft.com/office/officeart/2005/8/layout/pyramid3"/>
    <dgm:cxn modelId="{10C78013-ECD1-4D61-AB91-AFE8F64A63D1}" type="presParOf" srcId="{7C7D1DC1-597B-4C65-BC5E-F5F87C2A6E4B}" destId="{6C7AEC43-8D1D-49D9-A4B7-C7FB86935CDC}" srcOrd="1" destOrd="0" presId="urn:microsoft.com/office/officeart/2005/8/layout/pyramid3"/>
    <dgm:cxn modelId="{54862CA7-968C-4F40-9713-7E85F1610CB0}" type="presParOf" srcId="{2A0E20E4-6873-41EB-A78A-22D294FE8C05}" destId="{1A9FFF00-92E2-4CCC-8FF9-D3CBA35E8EC6}" srcOrd="2" destOrd="0" presId="urn:microsoft.com/office/officeart/2005/8/layout/pyramid3"/>
    <dgm:cxn modelId="{14FDE675-A4EA-4D30-A739-F84F7C6D1D50}" type="presParOf" srcId="{1A9FFF00-92E2-4CCC-8FF9-D3CBA35E8EC6}" destId="{836E769C-B805-4EC7-8CE2-0A7DB220F30F}" srcOrd="0" destOrd="0" presId="urn:microsoft.com/office/officeart/2005/8/layout/pyramid3"/>
    <dgm:cxn modelId="{B072585D-2115-4335-B6AA-8B9EAE73D874}" type="presParOf" srcId="{1A9FFF00-92E2-4CCC-8FF9-D3CBA35E8EC6}" destId="{75A22155-8352-4B40-A7CD-E0E8CF71CC73}" srcOrd="1" destOrd="0" presId="urn:microsoft.com/office/officeart/2005/8/layout/pyramid3"/>
    <dgm:cxn modelId="{26CD1A26-628D-4949-BA07-AFE1E518A611}" type="presParOf" srcId="{2A0E20E4-6873-41EB-A78A-22D294FE8C05}" destId="{2C622268-3171-4FD7-A87C-0A8B961A68E6}" srcOrd="3" destOrd="0" presId="urn:microsoft.com/office/officeart/2005/8/layout/pyramid3"/>
    <dgm:cxn modelId="{D355DB0E-C649-4E59-9452-4D67562D0EF8}" type="presParOf" srcId="{2C622268-3171-4FD7-A87C-0A8B961A68E6}" destId="{567FC9EA-29D4-42E2-9E77-EFDB4727EE56}" srcOrd="0" destOrd="0" presId="urn:microsoft.com/office/officeart/2005/8/layout/pyramid3"/>
    <dgm:cxn modelId="{6C8043F8-4D5B-413A-A57D-28FD2C91CB4A}" type="presParOf" srcId="{2C622268-3171-4FD7-A87C-0A8B961A68E6}" destId="{110A075A-158A-44C4-A35E-B24F41B4923D}" srcOrd="1" destOrd="0" presId="urn:microsoft.com/office/officeart/2005/8/layout/pyramid3"/>
    <dgm:cxn modelId="{BF577FD7-42F2-4146-A22F-B0A721E93A5F}" type="presParOf" srcId="{2A0E20E4-6873-41EB-A78A-22D294FE8C05}" destId="{F40373DE-BCC2-44E1-BDC6-36967F648BA8}" srcOrd="4" destOrd="0" presId="urn:microsoft.com/office/officeart/2005/8/layout/pyramid3"/>
    <dgm:cxn modelId="{0334366A-C51C-48EC-8D9E-6166061C71F2}" type="presParOf" srcId="{F40373DE-BCC2-44E1-BDC6-36967F648BA8}" destId="{DECC758A-4B9A-4A25-B4E3-804F962AC051}" srcOrd="0" destOrd="0" presId="urn:microsoft.com/office/officeart/2005/8/layout/pyramid3"/>
    <dgm:cxn modelId="{C81D9C8E-BA21-4B93-8591-4CEAC962792C}" type="presParOf" srcId="{F40373DE-BCC2-44E1-BDC6-36967F648BA8}" destId="{ECD6A42D-93CD-480A-8A1B-9010222F5A5B}" srcOrd="1" destOrd="0" presId="urn:microsoft.com/office/officeart/2005/8/layout/pyramid3"/>
    <dgm:cxn modelId="{C719F504-E5A7-44DC-8852-E323D83DFAE5}" type="presParOf" srcId="{2A0E20E4-6873-41EB-A78A-22D294FE8C05}" destId="{43CF10C5-A53B-46D8-8235-AE48C2287EFD}" srcOrd="5" destOrd="0" presId="urn:microsoft.com/office/officeart/2005/8/layout/pyramid3"/>
    <dgm:cxn modelId="{66B5A1FD-D84F-4906-AEF7-E66242BFAB72}" type="presParOf" srcId="{43CF10C5-A53B-46D8-8235-AE48C2287EFD}" destId="{0F7D2233-06B6-4FFB-9F6D-5663791471F6}" srcOrd="0" destOrd="0" presId="urn:microsoft.com/office/officeart/2005/8/layout/pyramid3"/>
    <dgm:cxn modelId="{FAFADEB4-F525-411D-9784-7256D486232B}" type="presParOf" srcId="{43CF10C5-A53B-46D8-8235-AE48C2287EFD}" destId="{5CB725BB-1CB7-4515-BDE3-EFC779F9A533}" srcOrd="1" destOrd="0" presId="urn:microsoft.com/office/officeart/2005/8/layout/pyramid3"/>
    <dgm:cxn modelId="{053E704E-2094-4FF6-8803-FCBE7E13981B}" type="presParOf" srcId="{2A0E20E4-6873-41EB-A78A-22D294FE8C05}" destId="{C2C1DC4D-E4ED-4718-B917-4F1770AE4E7A}" srcOrd="6" destOrd="0" presId="urn:microsoft.com/office/officeart/2005/8/layout/pyramid3"/>
    <dgm:cxn modelId="{9CF4F146-A810-4C7F-BE43-4EBB0E967686}" type="presParOf" srcId="{C2C1DC4D-E4ED-4718-B917-4F1770AE4E7A}" destId="{3C1A5643-A5AC-492F-9507-5AAF52690F61}" srcOrd="0" destOrd="0" presId="urn:microsoft.com/office/officeart/2005/8/layout/pyramid3"/>
    <dgm:cxn modelId="{C56ABC20-E60B-4500-AD01-ED999116B350}" type="presParOf" srcId="{C2C1DC4D-E4ED-4718-B917-4F1770AE4E7A}" destId="{5B229350-B050-4B76-8873-32FFA6A2CA5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3257F-DDD1-4BAE-B67A-46CB85F1CEE5}">
      <dsp:nvSpPr>
        <dsp:cNvPr id="0" name=""/>
        <dsp:cNvSpPr/>
      </dsp:nvSpPr>
      <dsp:spPr>
        <a:xfrm>
          <a:off x="2154317" y="2212707"/>
          <a:ext cx="1956476" cy="17487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2020 году – 65652,0 тыс. рублей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0836" y="2468811"/>
        <a:ext cx="1383438" cy="1236582"/>
      </dsp:txXfrm>
    </dsp:sp>
    <dsp:sp modelId="{4A886390-79A6-4D5D-86B2-9FB6955A50DD}">
      <dsp:nvSpPr>
        <dsp:cNvPr id="0" name=""/>
        <dsp:cNvSpPr/>
      </dsp:nvSpPr>
      <dsp:spPr>
        <a:xfrm rot="13036224">
          <a:off x="748062" y="1684075"/>
          <a:ext cx="1736515" cy="49840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AEFD55-D784-4C39-A118-830FDA3B3F5C}">
      <dsp:nvSpPr>
        <dsp:cNvPr id="0" name=""/>
        <dsp:cNvSpPr/>
      </dsp:nvSpPr>
      <dsp:spPr>
        <a:xfrm>
          <a:off x="30137" y="794468"/>
          <a:ext cx="1790470" cy="122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6669,0 тыс. рублей (10,2%)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46" y="830377"/>
        <a:ext cx="1718652" cy="1154205"/>
      </dsp:txXfrm>
    </dsp:sp>
    <dsp:sp modelId="{671401D1-3E32-4EAB-B4C6-477AE23F3E98}">
      <dsp:nvSpPr>
        <dsp:cNvPr id="0" name=""/>
        <dsp:cNvSpPr/>
      </dsp:nvSpPr>
      <dsp:spPr>
        <a:xfrm rot="16200000">
          <a:off x="2401667" y="1147540"/>
          <a:ext cx="1461775" cy="49840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8729D6-FB6B-4269-A0E7-47336E3F4DFB}">
      <dsp:nvSpPr>
        <dsp:cNvPr id="0" name=""/>
        <dsp:cNvSpPr/>
      </dsp:nvSpPr>
      <dsp:spPr>
        <a:xfrm>
          <a:off x="2047984" y="902"/>
          <a:ext cx="2169142" cy="1329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39490,0 тыс. рублей (60,1%)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6936" y="39854"/>
        <a:ext cx="2091238" cy="1252000"/>
      </dsp:txXfrm>
    </dsp:sp>
    <dsp:sp modelId="{018CE0B1-C266-4DA8-87D7-4BF1ECA80A65}">
      <dsp:nvSpPr>
        <dsp:cNvPr id="0" name=""/>
        <dsp:cNvSpPr/>
      </dsp:nvSpPr>
      <dsp:spPr>
        <a:xfrm rot="19690270">
          <a:off x="3895007" y="1869671"/>
          <a:ext cx="1594773" cy="49840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A7B949-4471-469F-85E6-F1A08BB187C0}">
      <dsp:nvSpPr>
        <dsp:cNvPr id="0" name=""/>
        <dsp:cNvSpPr/>
      </dsp:nvSpPr>
      <dsp:spPr>
        <a:xfrm>
          <a:off x="4262752" y="1034409"/>
          <a:ext cx="2214247" cy="13278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19493,0 тыс. рублей (29,7%)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1644" y="1073301"/>
        <a:ext cx="2136463" cy="1250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6D7A9-8A5C-4A1C-9952-CA1374C89592}">
      <dsp:nvSpPr>
        <dsp:cNvPr id="0" name=""/>
        <dsp:cNvSpPr/>
      </dsp:nvSpPr>
      <dsp:spPr>
        <a:xfrm rot="10800000">
          <a:off x="38098" y="0"/>
          <a:ext cx="2590803" cy="609600"/>
        </a:xfrm>
        <a:prstGeom prst="trapezoid">
          <a:avLst>
            <a:gd name="adj" fmla="val 43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Акцизы на нефтепродукты – 11007,0 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491488" y="0"/>
        <a:ext cx="1684022" cy="609600"/>
      </dsp:txXfrm>
    </dsp:sp>
    <dsp:sp modelId="{4F0A9620-3A60-4D0D-ABCA-AE7C636A4CE5}">
      <dsp:nvSpPr>
        <dsp:cNvPr id="0" name=""/>
        <dsp:cNvSpPr/>
      </dsp:nvSpPr>
      <dsp:spPr>
        <a:xfrm rot="10800000">
          <a:off x="119737" y="609600"/>
          <a:ext cx="2427524" cy="609600"/>
        </a:xfrm>
        <a:prstGeom prst="trapezoid">
          <a:avLst>
            <a:gd name="adj" fmla="val 43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налог на вмененный доход – 3848,0 тыс. рублей</a:t>
          </a:r>
          <a:endParaRPr lang="ru-RU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544554" y="609600"/>
        <a:ext cx="1577891" cy="609600"/>
      </dsp:txXfrm>
    </dsp:sp>
    <dsp:sp modelId="{CDA55101-926B-40EB-97BA-F0536A037E50}">
      <dsp:nvSpPr>
        <dsp:cNvPr id="0" name=""/>
        <dsp:cNvSpPr/>
      </dsp:nvSpPr>
      <dsp:spPr>
        <a:xfrm rot="10800000">
          <a:off x="119740" y="1219200"/>
          <a:ext cx="2427519" cy="609600"/>
        </a:xfrm>
        <a:prstGeom prst="trapezoid">
          <a:avLst>
            <a:gd name="adj" fmla="val 43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Упрощенная система налогообложения – 3726,0 тыс. рублей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544556" y="1219200"/>
        <a:ext cx="1577887" cy="609600"/>
      </dsp:txXfrm>
    </dsp:sp>
    <dsp:sp modelId="{0284CFF5-4C18-4639-AF82-4524F24E5D67}">
      <dsp:nvSpPr>
        <dsp:cNvPr id="0" name=""/>
        <dsp:cNvSpPr/>
      </dsp:nvSpPr>
      <dsp:spPr>
        <a:xfrm rot="10800000">
          <a:off x="266700" y="1828800"/>
          <a:ext cx="2133599" cy="609600"/>
        </a:xfrm>
        <a:prstGeom prst="trapezoid">
          <a:avLst>
            <a:gd name="adj" fmla="val 43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Патентная система налогообложения – 604,0 тыс. рублей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640079" y="1828800"/>
        <a:ext cx="1386840" cy="609600"/>
      </dsp:txXfrm>
    </dsp:sp>
    <dsp:sp modelId="{2D9417EB-28D3-4B7F-BB5D-875E833D55F3}">
      <dsp:nvSpPr>
        <dsp:cNvPr id="0" name=""/>
        <dsp:cNvSpPr/>
      </dsp:nvSpPr>
      <dsp:spPr>
        <a:xfrm rot="10800000">
          <a:off x="419097" y="2438400"/>
          <a:ext cx="1828804" cy="609600"/>
        </a:xfrm>
        <a:prstGeom prst="trapezoid">
          <a:avLst>
            <a:gd name="adj" fmla="val 43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Единый сельскохозяйственный налог – 308,0 тыс. рублей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419097" y="2438400"/>
        <a:ext cx="1828804" cy="609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000E-92A7-4F1F-AFED-DFD694785353}">
      <dsp:nvSpPr>
        <dsp:cNvPr id="0" name=""/>
        <dsp:cNvSpPr/>
      </dsp:nvSpPr>
      <dsp:spPr>
        <a:xfrm rot="10800000">
          <a:off x="0" y="0"/>
          <a:ext cx="3048000" cy="446314"/>
        </a:xfrm>
        <a:prstGeom prst="trapezoid">
          <a:avLst>
            <a:gd name="adj" fmla="val 487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земельных участков и имущества – 2650,0 тыс. рублей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533399" y="0"/>
        <a:ext cx="1981200" cy="446314"/>
      </dsp:txXfrm>
    </dsp:sp>
    <dsp:sp modelId="{26E9EA2A-C093-4F01-ABFF-4C27AA4715D3}">
      <dsp:nvSpPr>
        <dsp:cNvPr id="0" name=""/>
        <dsp:cNvSpPr/>
      </dsp:nvSpPr>
      <dsp:spPr>
        <a:xfrm rot="10800000">
          <a:off x="76204" y="446314"/>
          <a:ext cx="2895591" cy="446314"/>
        </a:xfrm>
        <a:prstGeom prst="trapezoid">
          <a:avLst>
            <a:gd name="adj" fmla="val 487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в виде арендной платы за земельные участки – 2130,0 тыс. рублей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582932" y="446314"/>
        <a:ext cx="1882134" cy="446314"/>
      </dsp:txXfrm>
    </dsp:sp>
    <dsp:sp modelId="{836E769C-B805-4EC7-8CE2-0A7DB220F30F}">
      <dsp:nvSpPr>
        <dsp:cNvPr id="0" name=""/>
        <dsp:cNvSpPr/>
      </dsp:nvSpPr>
      <dsp:spPr>
        <a:xfrm rot="10800000">
          <a:off x="82372" y="892628"/>
          <a:ext cx="2883255" cy="446314"/>
        </a:xfrm>
        <a:prstGeom prst="trapezoid">
          <a:avLst>
            <a:gd name="adj" fmla="val 487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сдачи в аренду имущества – 1383,0 тыс. рублей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586941" y="892628"/>
        <a:ext cx="1874116" cy="446314"/>
      </dsp:txXfrm>
    </dsp:sp>
    <dsp:sp modelId="{567FC9EA-29D4-42E2-9E77-EFDB4727EE56}">
      <dsp:nvSpPr>
        <dsp:cNvPr id="0" name=""/>
        <dsp:cNvSpPr/>
      </dsp:nvSpPr>
      <dsp:spPr>
        <a:xfrm rot="10800000">
          <a:off x="228599" y="1338942"/>
          <a:ext cx="2590800" cy="446314"/>
        </a:xfrm>
        <a:prstGeom prst="trapezoid">
          <a:avLst>
            <a:gd name="adj" fmla="val 487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Штрафы, санкции, возмещение ущерба – 173,0 тыс. рублей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681989" y="1338942"/>
        <a:ext cx="1684020" cy="446314"/>
      </dsp:txXfrm>
    </dsp:sp>
    <dsp:sp modelId="{DECC758A-4B9A-4A25-B4E3-804F962AC051}">
      <dsp:nvSpPr>
        <dsp:cNvPr id="0" name=""/>
        <dsp:cNvSpPr/>
      </dsp:nvSpPr>
      <dsp:spPr>
        <a:xfrm rot="10800000">
          <a:off x="304797" y="1785257"/>
          <a:ext cx="2438404" cy="446314"/>
        </a:xfrm>
        <a:prstGeom prst="trapezoid">
          <a:avLst>
            <a:gd name="adj" fmla="val 487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Плата за негативное воздействие на окружающую среду – 170,0 тыс. рублей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731518" y="1785257"/>
        <a:ext cx="1584962" cy="446314"/>
      </dsp:txXfrm>
    </dsp:sp>
    <dsp:sp modelId="{0F7D2233-06B6-4FFB-9F6D-5663791471F6}">
      <dsp:nvSpPr>
        <dsp:cNvPr id="0" name=""/>
        <dsp:cNvSpPr/>
      </dsp:nvSpPr>
      <dsp:spPr>
        <a:xfrm rot="10800000">
          <a:off x="533400" y="2231571"/>
          <a:ext cx="1981200" cy="446314"/>
        </a:xfrm>
        <a:prstGeom prst="trapezoid">
          <a:avLst>
            <a:gd name="adj" fmla="val 487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компенсации затрат – 148,0 тыс. рублей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880110" y="2231571"/>
        <a:ext cx="1287780" cy="446314"/>
      </dsp:txXfrm>
    </dsp:sp>
    <dsp:sp modelId="{3C1A5643-A5AC-492F-9507-5AAF52690F61}">
      <dsp:nvSpPr>
        <dsp:cNvPr id="0" name=""/>
        <dsp:cNvSpPr/>
      </dsp:nvSpPr>
      <dsp:spPr>
        <a:xfrm rot="10800000">
          <a:off x="609597" y="2677885"/>
          <a:ext cx="1828804" cy="446314"/>
        </a:xfrm>
        <a:prstGeom prst="trapezoid">
          <a:avLst>
            <a:gd name="adj" fmla="val 487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перечисления части прибыли (МУП) 15,0 тыс. рублей</a:t>
          </a:r>
          <a:endParaRPr lang="ru-RU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609597" y="2677885"/>
        <a:ext cx="1828804" cy="446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0.18922</cdr:x>
      <cdr:y>0.10033</cdr:y>
    </cdr:from>
    <cdr:to>
      <cdr:x>0.3042</cdr:x>
      <cdr:y>0.29764</cdr:y>
    </cdr:to>
    <cdr:sp macro="" textlink="">
      <cdr:nvSpPr>
        <cdr:cNvPr id="2058" name="Rectangle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28699" y="489787"/>
          <a:ext cx="629455" cy="8151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FF00" mc:Ignorable="a14" a14:legacySpreadsheetColorIndex="11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975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 algn="ctr" rtl="0">
            <a:defRPr sz="1000"/>
          </a:pPr>
          <a:endParaRPr lang="ru-RU" sz="975" b="1" i="0" u="none" strike="noStrike" baseline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0.13292</cdr:x>
      <cdr:y>0.08244</cdr:y>
    </cdr:from>
    <cdr:to>
      <cdr:x>0.35254</cdr:x>
      <cdr:y>0.16319</cdr:y>
    </cdr:to>
    <cdr:sp macro="" textlink="">
      <cdr:nvSpPr>
        <cdr:cNvPr id="2062" name="Rectangle 1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9125" y="355599"/>
          <a:ext cx="1022930" cy="34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</a:t>
          </a:r>
        </a:p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13,6%</a:t>
          </a:r>
        </a:p>
      </cdr:txBody>
    </cdr:sp>
  </cdr:relSizeAnchor>
  <cdr:relSizeAnchor xmlns:cdr="http://schemas.openxmlformats.org/drawingml/2006/chartDrawing">
    <cdr:from>
      <cdr:x>0.39468</cdr:x>
      <cdr:y>0.29444</cdr:y>
    </cdr:from>
    <cdr:to>
      <cdr:x>0.56353</cdr:x>
      <cdr:y>0.38461</cdr:y>
    </cdr:to>
    <cdr:sp macro="" textlink="">
      <cdr:nvSpPr>
        <cdr:cNvPr id="15" name="Rectangle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38324" y="1269999"/>
          <a:ext cx="786455" cy="3889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FF00" mc:Ignorable="a14" a14:legacySpreadsheetColorIndex="11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9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 18507,0 тыс. рублей</a:t>
          </a:r>
        </a:p>
      </cdr:txBody>
    </cdr:sp>
  </cdr:relSizeAnchor>
  <cdr:relSizeAnchor xmlns:cdr="http://schemas.openxmlformats.org/drawingml/2006/chartDrawing">
    <cdr:from>
      <cdr:x>0.21179</cdr:x>
      <cdr:y>0.1335</cdr:y>
    </cdr:from>
    <cdr:to>
      <cdr:x>0.278</cdr:x>
      <cdr:y>0.20755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525" y="619125"/>
          <a:ext cx="36195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0.19964</cdr:x>
      <cdr:y>0.08043</cdr:y>
    </cdr:from>
    <cdr:to>
      <cdr:x>0.28718</cdr:x>
      <cdr:y>0.20144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85850" y="390525"/>
          <a:ext cx="47625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0.15425</cdr:x>
      <cdr:y>0.07862</cdr:y>
    </cdr:from>
    <cdr:to>
      <cdr:x>0.27006</cdr:x>
      <cdr:y>0.20755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38200" y="381000"/>
          <a:ext cx="628650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0.20311</cdr:x>
      <cdr:y>0.11713</cdr:y>
    </cdr:from>
    <cdr:to>
      <cdr:x>0.37052</cdr:x>
      <cdr:y>0.3402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04900" y="5619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0.14359</cdr:x>
      <cdr:y>0.07659</cdr:y>
    </cdr:from>
    <cdr:to>
      <cdr:x>0.31174</cdr:x>
      <cdr:y>0.29332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81050" y="3714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0.29658</cdr:x>
      <cdr:y>0.43701</cdr:y>
    </cdr:from>
    <cdr:to>
      <cdr:x>0.42948</cdr:x>
      <cdr:y>0.59293</cdr:y>
    </cdr:to>
    <cdr:sp macro="" textlink="">
      <cdr:nvSpPr>
        <cdr:cNvPr id="7" name="Стрелка вправо 6"/>
        <cdr:cNvSpPr/>
      </cdr:nvSpPr>
      <cdr:spPr>
        <a:xfrm xmlns:a="http://schemas.openxmlformats.org/drawingml/2006/main" rot="1779076">
          <a:off x="1381371" y="1884917"/>
          <a:ext cx="619011" cy="672525"/>
        </a:xfrm>
        <a:prstGeom xmlns:a="http://schemas.openxmlformats.org/drawingml/2006/main" prst="rightArrow">
          <a:avLst/>
        </a:prstGeom>
        <a:ln xmlns:a="http://schemas.openxmlformats.org/drawingml/2006/main">
          <a:solidFill>
            <a:srgbClr val="92D05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overflow" horzOverflow="overflow" wrap="square">
          <a:spAutoFit/>
        </a:bodyPr>
        <a:lstStyle xmlns:a="http://schemas.openxmlformats.org/drawingml/2006/main"/>
        <a:p xmlns:a="http://schemas.openxmlformats.org/drawingml/2006/main">
          <a:r>
            <a:rPr lang="ru-RU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на,</a:t>
          </a:r>
          <a:r>
            <a:rPr lang="ru-RU" sz="8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15,2</a:t>
          </a:r>
          <a:r>
            <a:rPr lang="ru-RU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0.58896</cdr:x>
      <cdr:y>0.27862</cdr:y>
    </cdr:from>
    <cdr:to>
      <cdr:x>0.76892</cdr:x>
      <cdr:y>0.40347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743200" y="1201737"/>
          <a:ext cx="838200" cy="538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тог 18830,0</a:t>
          </a:r>
          <a:endParaRPr lang="ru-RU" sz="9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тыс.руб.</a:t>
          </a:r>
        </a:p>
      </cdr:txBody>
    </cdr:sp>
  </cdr:relSizeAnchor>
  <cdr:relSizeAnchor xmlns:cdr="http://schemas.openxmlformats.org/drawingml/2006/chartDrawing">
    <cdr:from>
      <cdr:x>0.76892</cdr:x>
      <cdr:y>0.29628</cdr:y>
    </cdr:from>
    <cdr:to>
      <cdr:x>1</cdr:x>
      <cdr:y>0.42156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581418" y="1277936"/>
          <a:ext cx="1076307" cy="540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итог 19026,0 тыс.руб</a:t>
          </a:r>
          <a:r>
            <a:rPr lang="ru-RU" sz="900" b="1" dirty="0"/>
            <a:t>.</a:t>
          </a:r>
        </a:p>
      </cdr:txBody>
    </cdr:sp>
  </cdr:relSizeAnchor>
  <cdr:relSizeAnchor xmlns:cdr="http://schemas.openxmlformats.org/drawingml/2006/chartDrawing">
    <cdr:from>
      <cdr:x>0.1636</cdr:x>
      <cdr:y>0.24328</cdr:y>
    </cdr:from>
    <cdr:to>
      <cdr:x>0.36762</cdr:x>
      <cdr:y>0.35336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62000" y="1049337"/>
          <a:ext cx="950269" cy="474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итог 21409,0 тыс.руб</a:t>
          </a:r>
          <a:r>
            <a:rPr lang="ru-RU" sz="900" b="1" dirty="0"/>
            <a:t>.</a:t>
          </a:r>
        </a:p>
      </cdr:txBody>
    </cdr:sp>
  </cdr:relSizeAnchor>
  <cdr:relSizeAnchor xmlns:cdr="http://schemas.openxmlformats.org/drawingml/2006/chartDrawing">
    <cdr:from>
      <cdr:x>0.73608</cdr:x>
      <cdr:y>0.46414</cdr:y>
    </cdr:from>
    <cdr:to>
      <cdr:x>0.80157</cdr:x>
      <cdr:y>0.5293</cdr:y>
    </cdr:to>
    <cdr:sp macro="" textlink="">
      <cdr:nvSpPr>
        <cdr:cNvPr id="12" name="Равно 11"/>
        <cdr:cNvSpPr/>
      </cdr:nvSpPr>
      <cdr:spPr>
        <a:xfrm xmlns:a="http://schemas.openxmlformats.org/drawingml/2006/main">
          <a:off x="3954295" y="2502268"/>
          <a:ext cx="351794" cy="351255"/>
        </a:xfrm>
        <a:prstGeom xmlns:a="http://schemas.openxmlformats.org/drawingml/2006/main" prst="mathEqual">
          <a:avLst/>
        </a:prstGeom>
        <a:ln xmlns:a="http://schemas.openxmlformats.org/drawingml/2006/main">
          <a:solidFill>
            <a:srgbClr val="92D05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0.44565</cdr:x>
      <cdr:y>0.19456</cdr:y>
    </cdr:from>
    <cdr:to>
      <cdr:x>0.65374</cdr:x>
      <cdr:y>0.27499</cdr:y>
    </cdr:to>
    <cdr:sp macro="" textlink="">
      <cdr:nvSpPr>
        <cdr:cNvPr id="16" name="Выгнутая вверх стрелка 15"/>
        <cdr:cNvSpPr/>
      </cdr:nvSpPr>
      <cdr:spPr>
        <a:xfrm xmlns:a="http://schemas.openxmlformats.org/drawingml/2006/main" rot="21410843">
          <a:off x="2075731" y="839188"/>
          <a:ext cx="969226" cy="346914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FFFF00"/>
        </a:solidFill>
        <a:ln xmlns:a="http://schemas.openxmlformats.org/drawingml/2006/main" w="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0.44376</cdr:x>
      <cdr:y>0.10011</cdr:y>
    </cdr:from>
    <cdr:to>
      <cdr:x>0.63524</cdr:x>
      <cdr:y>0.19772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066925" y="431799"/>
          <a:ext cx="891861" cy="421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latin typeface="Times New Roman" pitchFamily="18" charset="0"/>
              <a:cs typeface="Times New Roman" pitchFamily="18" charset="0"/>
            </a:rPr>
            <a:t>увеличение на 1,7% </a:t>
          </a:r>
        </a:p>
      </cdr:txBody>
    </cdr:sp>
  </cdr:relSizeAnchor>
  <cdr:relSizeAnchor xmlns:cdr="http://schemas.openxmlformats.org/drawingml/2006/chartDrawing">
    <cdr:from>
      <cdr:x>0.7614</cdr:x>
      <cdr:y>0.17873</cdr:y>
    </cdr:from>
    <cdr:to>
      <cdr:x>0.96948</cdr:x>
      <cdr:y>0.25916</cdr:y>
    </cdr:to>
    <cdr:sp macro="" textlink="">
      <cdr:nvSpPr>
        <cdr:cNvPr id="19" name="Выгнутая вверх стрелка 18"/>
        <cdr:cNvSpPr/>
      </cdr:nvSpPr>
      <cdr:spPr>
        <a:xfrm xmlns:a="http://schemas.openxmlformats.org/drawingml/2006/main" rot="21410843">
          <a:off x="3546390" y="770924"/>
          <a:ext cx="969179" cy="346913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FFFF00"/>
        </a:solidFill>
        <a:ln xmlns:a="http://schemas.openxmlformats.org/drawingml/2006/main" w="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0.52837</cdr:x>
      <cdr:y>0.46113</cdr:y>
    </cdr:from>
    <cdr:to>
      <cdr:x>0.61348</cdr:x>
      <cdr:y>0.51943</cdr:y>
    </cdr:to>
    <cdr:sp macro="" textlink="">
      <cdr:nvSpPr>
        <cdr:cNvPr id="22" name="Равно 21"/>
        <cdr:cNvSpPr/>
      </cdr:nvSpPr>
      <cdr:spPr>
        <a:xfrm xmlns:a="http://schemas.openxmlformats.org/drawingml/2006/main">
          <a:off x="2838450" y="2486027"/>
          <a:ext cx="457200" cy="314325"/>
        </a:xfrm>
        <a:prstGeom xmlns:a="http://schemas.openxmlformats.org/drawingml/2006/main" prst="mathEqual">
          <a:avLst/>
        </a:prstGeom>
        <a:ln xmlns:a="http://schemas.openxmlformats.org/drawingml/2006/main">
          <a:solidFill>
            <a:srgbClr val="92D05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0.77486</cdr:x>
      <cdr:y>0.07246</cdr:y>
    </cdr:from>
    <cdr:to>
      <cdr:x>0.97561</cdr:x>
      <cdr:y>0.16977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3933825" y="333375"/>
          <a:ext cx="1019175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latin typeface="Times New Roman" pitchFamily="18" charset="0"/>
              <a:cs typeface="Times New Roman" pitchFamily="18" charset="0"/>
            </a:rPr>
            <a:t>увеличение на 1,04% </a:t>
          </a:r>
        </a:p>
      </cdr:txBody>
    </cdr:sp>
  </cdr:relSizeAnchor>
  <cdr:relSizeAnchor xmlns:cdr="http://schemas.openxmlformats.org/drawingml/2006/chartDrawing">
    <cdr:from>
      <cdr:x>0.00946</cdr:x>
      <cdr:y>0.00942</cdr:y>
    </cdr:from>
    <cdr:to>
      <cdr:x>0.20094</cdr:x>
      <cdr:y>0.10703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50800" y="50800"/>
          <a:ext cx="1028686" cy="526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900" b="1"/>
        </a:p>
      </cdr:txBody>
    </cdr:sp>
  </cdr:relSizeAnchor>
  <cdr:relSizeAnchor xmlns:cdr="http://schemas.openxmlformats.org/drawingml/2006/chartDrawing">
    <cdr:from>
      <cdr:x>0.16365</cdr:x>
      <cdr:y>0.15909</cdr:y>
    </cdr:from>
    <cdr:to>
      <cdr:x>0.37622</cdr:x>
      <cdr:y>0.24782</cdr:y>
    </cdr:to>
    <cdr:sp macro="" textlink="">
      <cdr:nvSpPr>
        <cdr:cNvPr id="23" name="Выгнутая вверх стрелка 22"/>
        <cdr:cNvSpPr/>
      </cdr:nvSpPr>
      <cdr:spPr>
        <a:xfrm xmlns:a="http://schemas.openxmlformats.org/drawingml/2006/main" rot="21410843">
          <a:off x="762250" y="686187"/>
          <a:ext cx="990100" cy="382727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FFFF00"/>
        </a:solidFill>
        <a:ln xmlns:a="http://schemas.openxmlformats.org/drawingml/2006/main" w="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0.47965</cdr:x>
      <cdr:y>0.1766</cdr:y>
    </cdr:from>
    <cdr:to>
      <cdr:x>0.62568</cdr:x>
      <cdr:y>0.24713</cdr:y>
    </cdr:to>
    <cdr:sp macro="" textlink="">
      <cdr:nvSpPr>
        <cdr:cNvPr id="3073" name="AutoShap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9001900" flipH="1">
          <a:off x="2394006" y="884212"/>
          <a:ext cx="728813" cy="353145"/>
        </a:xfrm>
        <a:prstGeom xmlns:a="http://schemas.openxmlformats.org/drawingml/2006/main" prst="rightArrow">
          <a:avLst>
            <a:gd name="adj1" fmla="val 62606"/>
            <a:gd name="adj2" fmla="val 61998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FFFF" mc:Ignorable="a14" a14:legacySpreadsheetColorIndex="15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27432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6,1%</a:t>
          </a:r>
        </a:p>
      </cdr:txBody>
    </cdr:sp>
  </cdr:relSizeAnchor>
  <cdr:relSizeAnchor xmlns:cdr="http://schemas.openxmlformats.org/drawingml/2006/chartDrawing">
    <cdr:from>
      <cdr:x>0.84733</cdr:x>
      <cdr:y>0.12306</cdr:y>
    </cdr:from>
    <cdr:to>
      <cdr:x>0.95355</cdr:x>
      <cdr:y>0.19871</cdr:y>
    </cdr:to>
    <cdr:sp macro="" textlink="">
      <cdr:nvSpPr>
        <cdr:cNvPr id="3077" name="Rectangl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9100" y="616157"/>
          <a:ext cx="530155" cy="3787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FF00" mc:Ignorable="a14" a14:legacySpreadsheetColorIndex="11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lnSpc>
              <a:spcPts val="7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</a:t>
          </a:r>
        </a:p>
        <a:p xmlns:a="http://schemas.openxmlformats.org/drawingml/2006/main">
          <a:pPr algn="ctr" rtl="0">
            <a:lnSpc>
              <a:spcPts val="8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19026,0 тыс.руб.</a:t>
          </a:r>
        </a:p>
      </cdr:txBody>
    </cdr:sp>
  </cdr:relSizeAnchor>
  <cdr:relSizeAnchor xmlns:cdr="http://schemas.openxmlformats.org/drawingml/2006/chartDrawing">
    <cdr:from>
      <cdr:x>0.61832</cdr:x>
      <cdr:y>0.11322</cdr:y>
    </cdr:from>
    <cdr:to>
      <cdr:x>0.74045</cdr:x>
      <cdr:y>0.20291</cdr:y>
    </cdr:to>
    <cdr:sp macro="" textlink="">
      <cdr:nvSpPr>
        <cdr:cNvPr id="3078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86100" y="566879"/>
          <a:ext cx="609563" cy="4490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FF00" mc:Ignorable="a14" a14:legacySpreadsheetColorIndex="11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</a:t>
          </a:r>
        </a:p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19635,9 </a:t>
          </a:r>
        </a:p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cdr:txBody>
    </cdr:sp>
  </cdr:relSizeAnchor>
  <cdr:relSizeAnchor xmlns:cdr="http://schemas.openxmlformats.org/drawingml/2006/chartDrawing">
    <cdr:from>
      <cdr:x>0.37405</cdr:x>
      <cdr:y>0.09953</cdr:y>
    </cdr:from>
    <cdr:to>
      <cdr:x>0.52672</cdr:x>
      <cdr:y>0.17501</cdr:y>
    </cdr:to>
    <cdr:sp macro="" textlink="">
      <cdr:nvSpPr>
        <cdr:cNvPr id="3079" name="Rectangl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66900" y="498322"/>
          <a:ext cx="762000" cy="3779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FF00" mc:Ignorable="a14" a14:legacySpreadsheetColorIndex="11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 18507,0 тыс. рублей</a:t>
          </a:r>
        </a:p>
      </cdr:txBody>
    </cdr:sp>
  </cdr:relSizeAnchor>
  <cdr:relSizeAnchor xmlns:cdr="http://schemas.openxmlformats.org/drawingml/2006/chartDrawing">
    <cdr:from>
      <cdr:x>0.14504</cdr:x>
      <cdr:y>0.06909</cdr:y>
    </cdr:from>
    <cdr:to>
      <cdr:x>0.28244</cdr:x>
      <cdr:y>0.16896</cdr:y>
    </cdr:to>
    <cdr:sp macro="" textlink="">
      <cdr:nvSpPr>
        <cdr:cNvPr id="3080" name="Rectangle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3900" y="345921"/>
          <a:ext cx="685800" cy="5000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FF00" mc:Ignorable="a14" a14:legacySpreadsheetColorIndex="11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975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 22476,5 тыс. рублей</a:t>
          </a:r>
        </a:p>
      </cdr:txBody>
    </cdr:sp>
  </cdr:relSizeAnchor>
  <cdr:relSizeAnchor xmlns:cdr="http://schemas.openxmlformats.org/drawingml/2006/chartDrawing">
    <cdr:from>
      <cdr:x>0.43807</cdr:x>
      <cdr:y>0.22142</cdr:y>
    </cdr:from>
    <cdr:to>
      <cdr:x>0.66452</cdr:x>
      <cdr:y>0.24178</cdr:y>
    </cdr:to>
    <cdr:sp macro="" textlink="">
      <cdr:nvSpPr>
        <cdr:cNvPr id="3088" name="Rectangle 1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95358" y="1479676"/>
          <a:ext cx="1713876" cy="1353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27432" bIns="27432" anchor="ctr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0.29138</cdr:x>
      <cdr:y>0.16058</cdr:y>
    </cdr:from>
    <cdr:to>
      <cdr:x>0.40895</cdr:x>
      <cdr:y>0.23129</cdr:y>
    </cdr:to>
    <cdr:sp macro="" textlink="">
      <cdr:nvSpPr>
        <cdr:cNvPr id="14" name="AutoShap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435149">
          <a:off x="1454282" y="804009"/>
          <a:ext cx="586832" cy="354044"/>
        </a:xfrm>
        <a:prstGeom xmlns:a="http://schemas.openxmlformats.org/drawingml/2006/main" prst="rightArrow">
          <a:avLst>
            <a:gd name="adj1" fmla="val 50000"/>
            <a:gd name="adj2" fmla="val 61998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FFFF" mc:Ignorable="a14" a14:legacySpreadsheetColorIndex="15"/>
          </a:solidFill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17,6%</a:t>
          </a:r>
        </a:p>
      </cdr:txBody>
    </cdr:sp>
  </cdr:relSizeAnchor>
  <cdr:relSizeAnchor xmlns:cdr="http://schemas.openxmlformats.org/drawingml/2006/chartDrawing">
    <cdr:from>
      <cdr:x>0.74707</cdr:x>
      <cdr:y>0.18695</cdr:y>
    </cdr:from>
    <cdr:to>
      <cdr:x>0.86242</cdr:x>
      <cdr:y>0.24361</cdr:y>
    </cdr:to>
    <cdr:sp macro="" textlink="">
      <cdr:nvSpPr>
        <cdr:cNvPr id="10" name="AutoShap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2447533" flipH="1">
          <a:off x="3728679" y="936069"/>
          <a:ext cx="575723" cy="283696"/>
        </a:xfrm>
        <a:prstGeom xmlns:a="http://schemas.openxmlformats.org/drawingml/2006/main" prst="rightArrow">
          <a:avLst>
            <a:gd name="adj1" fmla="val 62606"/>
            <a:gd name="adj2" fmla="val 29069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FFFF" mc:Ignorable="a14" a14:legacySpreadsheetColorIndex="15"/>
          </a:solidFill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3,1%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0.58929</cdr:x>
      <cdr:y>0.31904</cdr:y>
    </cdr:from>
    <cdr:to>
      <cdr:x>0.68454</cdr:x>
      <cdr:y>0.37209</cdr:y>
    </cdr:to>
    <cdr:sp macro="" textlink="">
      <cdr:nvSpPr>
        <cdr:cNvPr id="1369089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5029200" y="2090738"/>
          <a:ext cx="812938" cy="3476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33958,0</a:t>
          </a:r>
        </a:p>
      </cdr:txBody>
    </cdr:sp>
  </cdr:relSizeAnchor>
  <cdr:relSizeAnchor xmlns:cdr="http://schemas.openxmlformats.org/drawingml/2006/chartDrawing">
    <cdr:from>
      <cdr:x>0.76786</cdr:x>
      <cdr:y>0.36047</cdr:y>
    </cdr:from>
    <cdr:to>
      <cdr:x>0.87774</cdr:x>
      <cdr:y>0.4186</cdr:y>
    </cdr:to>
    <cdr:sp macro="" textlink="">
      <cdr:nvSpPr>
        <cdr:cNvPr id="1369090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553200" y="2362200"/>
          <a:ext cx="937785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33617,0</a:t>
          </a:r>
        </a:p>
      </cdr:txBody>
    </cdr:sp>
  </cdr:relSizeAnchor>
  <cdr:relSizeAnchor xmlns:cdr="http://schemas.openxmlformats.org/drawingml/2006/chartDrawing">
    <cdr:from>
      <cdr:x>0.40377</cdr:x>
      <cdr:y>0.26557</cdr:y>
    </cdr:from>
    <cdr:to>
      <cdr:x>0.50964</cdr:x>
      <cdr:y>0.31904</cdr:y>
    </cdr:to>
    <cdr:sp macro="" textlink="">
      <cdr:nvSpPr>
        <cdr:cNvPr id="4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45906" y="1740338"/>
          <a:ext cx="903537" cy="350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35863,0</a:t>
          </a:r>
        </a:p>
      </cdr:txBody>
    </cdr:sp>
  </cdr:relSizeAnchor>
  <cdr:relSizeAnchor xmlns:cdr="http://schemas.openxmlformats.org/drawingml/2006/chartDrawing">
    <cdr:from>
      <cdr:x>0.20536</cdr:x>
      <cdr:y>0.19147</cdr:y>
    </cdr:from>
    <cdr:to>
      <cdr:x>0.30656</cdr:x>
      <cdr:y>0.25363</cdr:y>
    </cdr:to>
    <cdr:sp macro="" textlink="">
      <cdr:nvSpPr>
        <cdr:cNvPr id="5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1752600" y="1254741"/>
          <a:ext cx="863706" cy="4073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38286,2</a:t>
          </a:r>
        </a:p>
      </cdr:txBody>
    </cdr:sp>
  </cdr:relSizeAnchor>
  <cdr:relSizeAnchor xmlns:cdr="http://schemas.openxmlformats.org/drawingml/2006/chartDrawing">
    <cdr:from>
      <cdr:x>0.29943</cdr:x>
      <cdr:y>0.28417</cdr:y>
    </cdr:from>
    <cdr:to>
      <cdr:x>0.46207</cdr:x>
      <cdr:y>0.38568</cdr:y>
    </cdr:to>
    <cdr:sp macro="" textlink="">
      <cdr:nvSpPr>
        <cdr:cNvPr id="6" name="Стрелка вправо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299384">
          <a:off x="2555419" y="1862224"/>
          <a:ext cx="1388077" cy="665192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CC99FF" mc:Ignorable="a14" a14:legacySpreadsheetColorIndex="46"/>
        </a:solidFill>
        <a:ln xmlns:a="http://schemas.openxmlformats.org/drawingml/2006/main" w="25400" algn="ctr">
          <a:solidFill>
            <a:srgbClr xmlns:mc="http://schemas.openxmlformats.org/markup-compatibility/2006" xmlns:a14="http://schemas.microsoft.com/office/drawing/2010/main" val="993366" mc:Ignorable="a14" a14:legacySpreadsheetColorIndex="61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0.33938</cdr:x>
      <cdr:y>0.30015</cdr:y>
    </cdr:from>
    <cdr:to>
      <cdr:x>0.399</cdr:x>
      <cdr:y>0.34956</cdr:y>
    </cdr:to>
    <cdr:sp macro="" textlink="">
      <cdr:nvSpPr>
        <cdr:cNvPr id="7" name="Прямоугольник 6"/>
        <cdr:cNvSpPr/>
      </cdr:nvSpPr>
      <cdr:spPr>
        <a:xfrm xmlns:a="http://schemas.openxmlformats.org/drawingml/2006/main" rot="21209788">
          <a:off x="2896425" y="1966947"/>
          <a:ext cx="508819" cy="3237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5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6,3</a:t>
          </a:r>
          <a:r>
            <a:rPr lang="ru-RU" sz="10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%</a:t>
          </a:r>
          <a:endParaRPr lang="ru-RU" sz="10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0.65708</cdr:x>
      <cdr:y>0.45284</cdr:y>
    </cdr:from>
    <cdr:to>
      <cdr:x>0.80687</cdr:x>
      <cdr:y>0.54028</cdr:y>
    </cdr:to>
    <cdr:sp macro="" textlink="">
      <cdr:nvSpPr>
        <cdr:cNvPr id="8" name="Стрелка вправо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360893">
          <a:off x="5607772" y="2967518"/>
          <a:ext cx="1278368" cy="573012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CC99FF" mc:Ignorable="a14" a14:legacySpreadsheetColorIndex="46"/>
        </a:solidFill>
        <a:ln xmlns:a="http://schemas.openxmlformats.org/drawingml/2006/main" w="25400" algn="ctr">
          <a:solidFill>
            <a:srgbClr xmlns:mc="http://schemas.openxmlformats.org/markup-compatibility/2006" xmlns:a14="http://schemas.microsoft.com/office/drawing/2010/main" val="993366" mc:Ignorable="a14" a14:legacySpreadsheetColorIndex="61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b="1" dirty="0"/>
        </a:p>
      </cdr:txBody>
    </cdr:sp>
  </cdr:relSizeAnchor>
  <cdr:relSizeAnchor xmlns:cdr="http://schemas.openxmlformats.org/drawingml/2006/chartDrawing">
    <cdr:from>
      <cdr:x>0.49611</cdr:x>
      <cdr:y>0.38848</cdr:y>
    </cdr:from>
    <cdr:to>
      <cdr:x>0.64372</cdr:x>
      <cdr:y>0.47663</cdr:y>
    </cdr:to>
    <cdr:sp macro="" textlink="">
      <cdr:nvSpPr>
        <cdr:cNvPr id="9" name="Стрелка вправо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010561">
          <a:off x="4234020" y="2545771"/>
          <a:ext cx="1259763" cy="577665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xmlns:mc="http://schemas.openxmlformats.org/markup-compatibility/2006" xmlns:a14="http://schemas.microsoft.com/office/drawing/2010/main" val="CC99FF" mc:Ignorable="a14" a14:legacySpreadsheetColorIndex="46"/>
        </a:solidFill>
        <a:ln xmlns:a="http://schemas.openxmlformats.org/drawingml/2006/main" w="25400" algn="ctr">
          <a:solidFill>
            <a:srgbClr xmlns:mc="http://schemas.openxmlformats.org/markup-compatibility/2006" xmlns:a14="http://schemas.microsoft.com/office/drawing/2010/main" val="993366" mc:Ignorable="a14" a14:legacySpreadsheetColorIndex="61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0.5375</cdr:x>
      <cdr:y>0.40773</cdr:y>
    </cdr:from>
    <cdr:to>
      <cdr:x>0.63888</cdr:x>
      <cdr:y>0.46914</cdr:y>
    </cdr:to>
    <cdr:sp macro="" textlink="">
      <cdr:nvSpPr>
        <cdr:cNvPr id="10" name="Прямоугольник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1480684">
          <a:off x="4587254" y="2671965"/>
          <a:ext cx="865191" cy="4024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8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-</a:t>
          </a:r>
          <a:r>
            <a:rPr lang="ru-RU" sz="1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5,3%</a:t>
          </a:r>
        </a:p>
      </cdr:txBody>
    </cdr:sp>
  </cdr:relSizeAnchor>
  <cdr:relSizeAnchor xmlns:cdr="http://schemas.openxmlformats.org/drawingml/2006/chartDrawing">
    <cdr:from>
      <cdr:x>0.69457</cdr:x>
      <cdr:y>0.47674</cdr:y>
    </cdr:from>
    <cdr:to>
      <cdr:x>0.77091</cdr:x>
      <cdr:y>0.56701</cdr:y>
    </cdr:to>
    <cdr:sp macro="" textlink="">
      <cdr:nvSpPr>
        <cdr:cNvPr id="11" name="Прямоугольник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27725" y="3124200"/>
          <a:ext cx="651516" cy="5915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-</a:t>
          </a:r>
          <a:r>
            <a:rPr lang="ru-RU" sz="10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1,0%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0.14136</cdr:x>
      <cdr:y>0.77749</cdr:y>
    </cdr:from>
    <cdr:to>
      <cdr:x>0.25131</cdr:x>
      <cdr:y>0.82461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42" y="2357454"/>
          <a:ext cx="500066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503,7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0.4555</cdr:x>
      <cdr:y>0.77749</cdr:y>
    </cdr:from>
    <cdr:to>
      <cdr:x>0.58115</cdr:x>
      <cdr:y>0.82461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71702" y="2357454"/>
          <a:ext cx="571504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-355,7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59EA-4D07-4128-A4E9-F12ABA778938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C4D2C-C6AC-4272-80FC-8EFBD49E59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158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FC692-4ED6-4C3C-94E6-FBFFEC8492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7753A-7AFB-4E91-B6FF-2057E6F21994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695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DE814-4FC6-40F1-8E5B-F838DF23EB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A7B60-2842-4668-8B45-ECA071085B4A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9760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5F281-BF46-4DCF-A666-11C6F4840A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BB1FD-6FA5-4FAF-8E22-3FE4DC928473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7404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9ADF2-E399-4033-9A59-3033E8B9E2F9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CAD05-78FF-417A-9563-8D633AD951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4563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08179-42B4-47E7-8434-CBF3DA799F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CF5E-AF28-46C4-AFB7-9D894B22B009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6491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8F4CC-DBED-4471-9B20-F176D81338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ACF22-8169-4460-B3CF-2F9A05E0D2F9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989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DE592-52CA-4359-8F2E-17494CDF7A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646AE-52DE-40BD-913C-76C53C716C4B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109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3CB78-6F02-4449-9A6C-A242187B1F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BF7AC-E0BD-4A47-BD9C-923FF41FF2A3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9914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5053E-E5E4-4B74-A460-50D8C269F7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23858-0611-495A-831D-B1CC9979B0AC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5309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947B7-CFEF-4027-8C3E-E9DA04C1DF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501F6-C1AE-4BB7-88DC-B7512F255FC4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371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8587-96C7-4ABF-AAF4-3E281025F2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69B7C-56CE-4FF7-AF02-B00BF144654C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370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4DAED-9027-4F82-BE01-69224C84FB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DF6BF-8320-42D0-87DD-F1B9660FBEC5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9487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43133-212B-48D2-89CB-5E61281497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5A9F4-DBF9-4B95-AAFF-7973F00DE435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4064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232F0-2EA0-4CEA-8906-7320E4905E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8F8F6-D23B-4338-A68A-A5B87FEA0165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9879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A7B64-49A4-47EF-BEFD-42E9ECFF16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DFB82-D36F-42E2-BC78-6967CF30D7B9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0155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4F430-8FD3-4295-82DC-3402B01752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A318B-6C27-40BC-89F4-4CB07B604DB5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430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A7A1-46BC-4D13-A89C-84D241DF95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4949F-CF3F-4883-829D-C30A89C450C2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106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DF614-EB09-4E46-BDA2-C9BB11B80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3B381-08E4-4820-B830-809C25318A74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399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C724-2FC0-4B90-8805-9E6F475D91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9F4F5-D6C4-46E1-87A3-2E387E38EB7C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767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9192-3127-42B3-83D8-0FC5429922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FA10-1479-4CDE-B617-064792098610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386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33D3A-3FBC-41B7-899E-3BDC33F696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3E387-9579-425F-B740-5B2DA43258CB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336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FE14A-5868-4AE3-AF60-2229FF09B3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0E432-FEF2-4D5A-A7E5-4319195E0756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597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81AB2-23F7-4B23-8B72-B965C63E51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FA03-41F1-4EC0-BCA1-A89A98104EF9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85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0C308340-24B8-4136-9BF6-28B2596154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CE20256F-43EF-4846-A4E5-CFEB7B869275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72" r:id="rId1"/>
    <p:sldLayoutId id="2147486373" r:id="rId2"/>
    <p:sldLayoutId id="2147486374" r:id="rId3"/>
    <p:sldLayoutId id="2147486375" r:id="rId4"/>
    <p:sldLayoutId id="2147486376" r:id="rId5"/>
    <p:sldLayoutId id="2147486377" r:id="rId6"/>
    <p:sldLayoutId id="2147486378" r:id="rId7"/>
    <p:sldLayoutId id="2147486379" r:id="rId8"/>
    <p:sldLayoutId id="2147486380" r:id="rId9"/>
    <p:sldLayoutId id="2147486381" r:id="rId10"/>
    <p:sldLayoutId id="2147486382" r:id="rId11"/>
    <p:sldLayoutId id="214748638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5D2F3FFE-AC97-4655-AA8C-A5D8A41C81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88C1B3B-D4A8-4831-83A0-CE29A509E02D}" type="datetimeFigureOut">
              <a:rPr lang="ru-RU" altLang="ru-RU"/>
              <a:pPr>
                <a:defRPr/>
              </a:pPr>
              <a:t>26.02.2021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4" r:id="rId1"/>
    <p:sldLayoutId id="2147486385" r:id="rId2"/>
    <p:sldLayoutId id="2147486386" r:id="rId3"/>
    <p:sldLayoutId id="2147486387" r:id="rId4"/>
    <p:sldLayoutId id="2147486388" r:id="rId5"/>
    <p:sldLayoutId id="2147486389" r:id="rId6"/>
    <p:sldLayoutId id="2147486390" r:id="rId7"/>
    <p:sldLayoutId id="2147486391" r:id="rId8"/>
    <p:sldLayoutId id="2147486392" r:id="rId9"/>
    <p:sldLayoutId id="2147486393" r:id="rId10"/>
    <p:sldLayoutId id="2147486394" r:id="rId11"/>
    <p:sldLayoutId id="214748639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romraion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295400"/>
            <a:ext cx="7772400" cy="3368675"/>
          </a:xfrm>
        </p:spPr>
        <p:txBody>
          <a:bodyPr anchor="t"/>
          <a:lstStyle/>
          <a:p>
            <a:pPr algn="ctr" eaLnBrk="1" hangingPunct="1"/>
            <a:r>
              <a:rPr lang="ru-RU" altLang="ru-RU" sz="3300" b="1" i="1" dirty="0" smtClean="0">
                <a:latin typeface="Times New Roman" pitchFamily="18" charset="0"/>
              </a:rPr>
              <a:t>Брошюра</a:t>
            </a:r>
            <a:r>
              <a:rPr lang="ru-RU" altLang="ru-RU" sz="2900" b="1" i="1" dirty="0" smtClean="0">
                <a:latin typeface="Times New Roman" pitchFamily="18" charset="0"/>
              </a:rPr>
              <a:t/>
            </a:r>
            <a:br>
              <a:rPr lang="ru-RU" altLang="ru-RU" sz="2900" b="1" i="1" dirty="0" smtClean="0">
                <a:latin typeface="Times New Roman" pitchFamily="18" charset="0"/>
              </a:rPr>
            </a:br>
            <a:r>
              <a:rPr lang="ru-RU" altLang="ru-RU" sz="4000" b="1" i="1" dirty="0" smtClean="0">
                <a:latin typeface="Times New Roman" pitchFamily="18" charset="0"/>
              </a:rPr>
              <a:t>«БЮДЖЕТ ДЛЯ ГРАЖДАН»</a:t>
            </a:r>
            <a:br>
              <a:rPr lang="ru-RU" altLang="ru-RU" sz="4000" b="1" i="1" dirty="0" smtClean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>к  решению Совета народных депутатов Муромского района от 18.12.2019 г. №33 «О бюджете Муромского района</a:t>
            </a:r>
            <a:br>
              <a:rPr lang="ru-RU" altLang="ru-RU" sz="2300" b="1" i="1" dirty="0" smtClean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>на 2020 год и на плановый период 2021 и 2022</a:t>
            </a:r>
            <a:br>
              <a:rPr lang="ru-RU" altLang="ru-RU" sz="2300" b="1" i="1" dirty="0" smtClean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> годов» с изменениями от 28.12.2020 г. № 83</a:t>
            </a:r>
            <a:br>
              <a:rPr lang="ru-RU" altLang="ru-RU" sz="2300" b="1" i="1" dirty="0" smtClean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/>
            </a:r>
            <a:br>
              <a:rPr lang="ru-RU" altLang="ru-RU" sz="2300" b="1" i="1" dirty="0" smtClean="0">
                <a:latin typeface="Times New Roman" pitchFamily="18" charset="0"/>
              </a:rPr>
            </a:br>
            <a:endParaRPr lang="ru-RU" altLang="ru-RU" sz="2300" b="1" i="1" dirty="0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52400"/>
            <a:ext cx="3886200" cy="114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Муниципальное образование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Муромский район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Владимирской области</a:t>
            </a:r>
          </a:p>
        </p:txBody>
      </p:sp>
      <p:pic>
        <p:nvPicPr>
          <p:cNvPr id="27652" name="Picture 5" descr="Зимой-в-деревне-60х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4213"/>
            <a:ext cx="304800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polya-obo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0113"/>
            <a:ext cx="342900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4844296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608013" y="304800"/>
            <a:ext cx="8075612" cy="1157288"/>
          </a:xfrm>
        </p:spPr>
        <p:txBody>
          <a:bodyPr anchor="t"/>
          <a:lstStyle/>
          <a:p>
            <a:pPr algn="ctr" eaLnBrk="1" hangingPunct="1"/>
            <a:r>
              <a:rPr lang="ru-RU" altLang="ru-RU" sz="2000" smtClean="0">
                <a:latin typeface="Times New Roman" pitchFamily="18" charset="0"/>
              </a:rPr>
              <a:t>Основные экономические показатели развития экономики муниципального образования Муромский район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smtClean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01203" y="984646"/>
          <a:ext cx="4248944" cy="290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2362200" y="4038600"/>
          <a:ext cx="4487863" cy="265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4419600" y="1066800"/>
          <a:ext cx="4343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906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4495800" y="457200"/>
          <a:ext cx="4648200" cy="291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12290" y="3505200"/>
          <a:ext cx="4488118" cy="308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4572000" y="3581400"/>
          <a:ext cx="4591665" cy="315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152400" y="457200"/>
          <a:ext cx="4279900" cy="291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208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152400"/>
            <a:ext cx="8458200" cy="838200"/>
          </a:xfrm>
        </p:spPr>
        <p:txBody>
          <a:bodyPr anchor="t"/>
          <a:lstStyle/>
          <a:p>
            <a:pPr algn="ctr" eaLnBrk="1" hangingPunct="1"/>
            <a:r>
              <a:rPr lang="ru-RU" altLang="ru-RU" sz="3200" b="1" i="1" u="sng" smtClean="0">
                <a:latin typeface="Times New Roman" pitchFamily="18" charset="0"/>
              </a:rPr>
              <a:t>Общие характеристики доходов и расходов бюджета района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1524000"/>
            <a:ext cx="8153400" cy="381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smtClean="0">
                <a:solidFill>
                  <a:schemeClr val="tx2"/>
                </a:solidFill>
                <a:latin typeface="Times New Roman" pitchFamily="18" charset="0"/>
              </a:rPr>
              <a:t>Основные характеристики бюджета Муромского района на 2019-2022 годы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1981200"/>
          <a:ext cx="8686801" cy="4743448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78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75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75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94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64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875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875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853956">
                <a:tc rowSpan="2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2019 год, (план на 01.11.2019)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3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Доходы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397074,20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478817,2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120,6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407339,40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306468,30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54177,00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58983,00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108,9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56933,00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96,5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58640,00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неналоговые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7363,10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6669,00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6551,00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6547,00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335534,10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413165,2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123,1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343855,40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241281,20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Расходы - всего,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404640,6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effectLst/>
                          <a:latin typeface="Times New Roman"/>
                        </a:rPr>
                        <a:t>478073,2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118,</a:t>
                      </a:r>
                      <a:r>
                        <a:rPr lang="en-US" sz="900" b="1" i="0" u="none" strike="noStrike" dirty="0" smtClean="0">
                          <a:effectLst/>
                          <a:latin typeface="Times New Roman"/>
                        </a:rPr>
                        <a:t>1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401399,4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306468,30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76,3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в том числе условно утверждаемые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3700,0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194,6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адресная инвестиционная программа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17294,0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159713,4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в 9 раз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111641,7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69,9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21680,0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Дефицит (-)/Профицит (+)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-7566,4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744,0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5940,00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в 8</a:t>
                      </a:r>
                      <a:r>
                        <a:rPr lang="ru-RU" sz="900" b="1" i="0" u="none" strike="noStrike" baseline="0" dirty="0" smtClean="0">
                          <a:effectLst/>
                          <a:latin typeface="Times New Roman"/>
                        </a:rPr>
                        <a:t> раз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805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Источники финансирования дефицита бюджета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7566,4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-744,0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-5940,0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в 8 раз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538DD5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80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кредиты, 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900" b="0" i="0" u="none" strike="noStrike" dirty="0" err="1"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. - от кредитных организаций: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                           -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получение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 3216,0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                                                             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                         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 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4751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         - от других бюджетов бюджетной системы: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    -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получение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                                                                       - 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algn="ctr" fontAlgn="b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  -3960,0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-5940,0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в 1,5 раз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изменение остатков средств на счетах по учету средств бюджета 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7566,4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Сведения об объеме и структуре муниципального долга Муромского района и расходов на его обслуживание, дефиците бюджета и источниках его финансирования в 2019-2022</a:t>
            </a:r>
            <a:b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 годах</a:t>
            </a:r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6200" y="838200"/>
          <a:ext cx="8915400" cy="5891212"/>
        </p:xfrm>
        <a:graphic>
          <a:graphicData uri="http://schemas.openxmlformats.org/drawingml/2006/table">
            <a:tbl>
              <a:tblPr/>
              <a:tblGrid>
                <a:gridCol w="24281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63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67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67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67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2542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2542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1316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250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Ограничение, установленное Бюджетным кодексом Российской Федерации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Значение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523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Верхний предел муниципального долга Муромского района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превышать утвержденный общий 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 от налога на доходы физических лиц.</a:t>
                      </a:r>
                      <a:br>
                        <a:rPr lang="ru-RU" sz="800" b="0" i="0" u="none" strike="noStrike" dirty="0">
                          <a:effectLst/>
                          <a:latin typeface="Times New Roman"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01.01.2021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01.01.2022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01.01.2023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3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9156,00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13,9%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3216,00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5,1%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3216,00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50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8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бюджетные кредиты, привлеченные в бюджет Муромского района от других бюджетов бюджетной системы Российской Федерации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6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кредиты, полученные от кредитных организаций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50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 муниципальные гарантии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50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2022год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9088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превышать 15 процентов объема расходов бюджета района, за исключением объема расходов, которые осуществляются за счет субвенций, предоставляемых из бюджетов бюджетной системы Российской Федерации.</a:t>
                      </a:r>
                      <a:br>
                        <a:rPr lang="ru-RU" sz="800" b="0" i="0" u="none" strike="noStrike" dirty="0">
                          <a:effectLst/>
                          <a:latin typeface="Times New Roman"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0,030%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224,10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0,080%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221,40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0,130%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908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Дефицит (-)/профицит(+)                                                                                     бюджета Муромского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отчислений.</a:t>
                      </a:r>
                      <a:br>
                        <a:rPr lang="ru-RU" sz="800" b="0" i="0" u="none" strike="noStrike">
                          <a:effectLst/>
                          <a:latin typeface="Times New Roman"/>
                        </a:rPr>
                      </a:b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744,00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5940,00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6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Источники внутреннего  дефицитов бюджетов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-744,00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-5940,00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78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Разница между полученными и погашенными муниципальным образованием кредитами от кредитных организаций валюте Российской Федерации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3216,00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6762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Разница между полученными и погашенными муниципальным образованием  в валюте Российской Федерации бюджетными кредитами, представленными  местному бюджету другими бюджетами бюджетной системы Российской Федерации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-3960,00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-5940,0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690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Изменение остатков средств на счетах по учету средств бюджета       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09600"/>
          </a:xfrm>
        </p:spPr>
        <p:txBody>
          <a:bodyPr/>
          <a:lstStyle/>
          <a:p>
            <a:pPr algn="ctr" eaLnBrk="1" hangingPunct="1"/>
            <a:r>
              <a:rPr lang="ru-RU" altLang="ru-RU" sz="2600" b="1" i="1" u="sng" smtClean="0">
                <a:latin typeface="Times New Roman" pitchFamily="18" charset="0"/>
              </a:rPr>
              <a:t>Доходы бюджета Муромского района на 2020 год </a:t>
            </a:r>
            <a:br>
              <a:rPr lang="ru-RU" altLang="ru-RU" sz="2600" b="1" i="1" u="sng" smtClean="0">
                <a:latin typeface="Times New Roman" pitchFamily="18" charset="0"/>
              </a:rPr>
            </a:br>
            <a:r>
              <a:rPr lang="ru-RU" altLang="ru-RU" sz="2600" b="1" i="1" u="sng" smtClean="0">
                <a:latin typeface="Times New Roman" pitchFamily="18" charset="0"/>
              </a:rPr>
              <a:t>и на плановый период 2021 и 2022 годов</a:t>
            </a:r>
            <a:endParaRPr lang="ru-RU" altLang="ru-RU" sz="2600" smtClean="0">
              <a:latin typeface="Times New Roman" pitchFamily="18" charset="0"/>
            </a:endParaRPr>
          </a:p>
        </p:txBody>
      </p:sp>
      <p:sp>
        <p:nvSpPr>
          <p:cNvPr id="40963" name="Rectangle 56"/>
          <p:cNvSpPr>
            <a:spLocks noChangeArrowheads="1"/>
          </p:cNvSpPr>
          <p:nvPr/>
        </p:nvSpPr>
        <p:spPr bwMode="auto">
          <a:xfrm>
            <a:off x="304800" y="908050"/>
            <a:ext cx="85153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b="1">
                <a:solidFill>
                  <a:srgbClr val="000000"/>
                </a:solidFill>
                <a:latin typeface="Times New Roman" pitchFamily="18" charset="0"/>
              </a:rPr>
              <a:t>Особенности формирования бюджета Муромского района на 2020 год и на плановый период 2021 и 2022 годов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Доходы бюджета Муромского района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Прогноз налоговых и неналоговых доходов бюджета района сформирован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кодекса).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При расчете прогнозируемого объема доходов бюджета района учитывалось действующее законодательство с учетом изменений, внесенных в налоговое и бюджетное законодательство и вступающих в силу с 01 января 2020года.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 bwMode="auto">
          <a:xfrm>
            <a:off x="352698" y="2783681"/>
            <a:ext cx="2085702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Собранию Российской Федерации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2590800" y="2792219"/>
            <a:ext cx="2133600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Муромского района до 2024 года</a:t>
            </a: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5029200" y="2756840"/>
            <a:ext cx="3522616" cy="2009061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Муромского района и других исходных данных для составления проекта бюджета Муромского района на 2020 год и на плановый период 2021 и 2022 годов, утвержденные постановлением Главы администрации Муромского района</a:t>
            </a: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1295400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3505200" y="235045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638108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2000" y="1737956"/>
            <a:ext cx="7543800" cy="5847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составления прогноза доходов бюджета Муромского района на 2020 год и на плановый период 2021 и 2022 годов являются: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Кроме того, 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2020 года изменяется порядок зачисления штрафных санкций в соответствующий бюджет в зависимости от нормативного правового акта, на основании которого налагается штраф, а также от финансового обеспечения деятельности органа, должностные лица которого налагают штраф (Федеральный закон от 15 апреля 2019 года № 62-ФЗ).</a:t>
            </a:r>
          </a:p>
        </p:txBody>
      </p:sp>
      <p:sp>
        <p:nvSpPr>
          <p:cNvPr id="6" name="Табличка 5"/>
          <p:cNvSpPr/>
          <p:nvPr/>
        </p:nvSpPr>
        <p:spPr bwMode="auto">
          <a:xfrm>
            <a:off x="838200" y="304800"/>
            <a:ext cx="7391400" cy="960120"/>
          </a:xfrm>
          <a:prstGeom prst="plaqu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оценке параметров налоговых и неналоговых доходов бюджета района на 2020 год и на плановый период 2021 и 2022 годов учитывалась передача с областного на муниципальный уровень:</a:t>
            </a:r>
          </a:p>
        </p:txBody>
      </p:sp>
      <p:sp>
        <p:nvSpPr>
          <p:cNvPr id="3" name="Прямоугольник с одним вырезанным углом 2"/>
          <p:cNvSpPr/>
          <p:nvPr/>
        </p:nvSpPr>
        <p:spPr bwMode="auto">
          <a:xfrm>
            <a:off x="664029" y="1828800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доходы физических лиц в бюджеты муниципальных районов по нормативу 33%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 bwMode="auto">
          <a:xfrm>
            <a:off x="685800" y="2358262"/>
            <a:ext cx="7467600" cy="1037153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от акцизов на нефтепродукты в бюджеты муниципального района, осуществляющих полномочия в сфере дорожного хозяйства, по дифференцированным нормативам отчислений исходя из зачисления в местные бюджеты 10% налоговых доходов консолидированного бюджета области от указанного налога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 bwMode="auto">
          <a:xfrm>
            <a:off x="685800" y="4897279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негативное воздействие на окружающую среду - в бюджеты муниципальных районов в размере 100 процентов (дополнительно передано 45%)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 bwMode="auto">
          <a:xfrm>
            <a:off x="685800" y="4191000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налога с физических лиц - в бюджеты муниципальных районов от сельских поселений – 50 процентов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 bwMode="auto">
          <a:xfrm>
            <a:off x="685800" y="3505200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налога, взимаемого в связи с применением упрощенной системы налогообложения, в бюджеты муниципальных районов по нормативу 25%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267200" y="1264920"/>
            <a:ext cx="304800" cy="5638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7"/>
          <p:cNvSpPr>
            <a:spLocks noChangeArrowheads="1"/>
          </p:cNvSpPr>
          <p:nvPr/>
        </p:nvSpPr>
        <p:spPr bwMode="auto">
          <a:xfrm>
            <a:off x="762000" y="609600"/>
            <a:ext cx="77724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Муромского района </a:t>
            </a:r>
          </a:p>
          <a:p>
            <a:pPr algn="ctr" eaLnBrk="1" hangingPunct="1"/>
            <a:r>
              <a:rPr lang="ru-RU" alt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2018 – 2022 годах</a:t>
            </a:r>
          </a:p>
        </p:txBody>
      </p:sp>
      <p:graphicFrame>
        <p:nvGraphicFramePr>
          <p:cNvPr id="43011" name="Диаграмма 1"/>
          <p:cNvGraphicFramePr>
            <a:graphicFrameLocks/>
          </p:cNvGraphicFramePr>
          <p:nvPr/>
        </p:nvGraphicFramePr>
        <p:xfrm>
          <a:off x="685800" y="990600"/>
          <a:ext cx="7480300" cy="506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8" name="Лист" r:id="rId3" imgW="7461252" imgH="5048280" progId="">
                  <p:embed/>
                </p:oleObj>
              </mc:Choice>
              <mc:Fallback>
                <p:oleObj name="Лист" r:id="rId3" imgW="7461252" imgH="5048280" progId="">
                  <p:embed/>
                  <p:pic>
                    <p:nvPicPr>
                      <p:cNvPr id="0" name="Picture 6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90600"/>
                        <a:ext cx="7480300" cy="5062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8200" y="228600"/>
            <a:ext cx="7772400" cy="350838"/>
          </a:xfrm>
        </p:spPr>
        <p:txBody>
          <a:bodyPr anchor="t"/>
          <a:lstStyle/>
          <a:p>
            <a:pPr algn="ctr" eaLnBrk="1" hangingPunct="1"/>
            <a:r>
              <a:rPr lang="ru-RU" altLang="ru-RU" sz="2000" b="1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района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251098" y="762000"/>
          <a:ext cx="6477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6362700" y="3385298"/>
          <a:ext cx="2667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Стрелка углом 4"/>
          <p:cNvSpPr/>
          <p:nvPr/>
        </p:nvSpPr>
        <p:spPr bwMode="auto">
          <a:xfrm rot="5400000">
            <a:off x="7543800" y="2362200"/>
            <a:ext cx="1066800" cy="7620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304800" y="3352800"/>
          <a:ext cx="3048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Стрелка углом 8"/>
          <p:cNvSpPr/>
          <p:nvPr/>
        </p:nvSpPr>
        <p:spPr bwMode="auto">
          <a:xfrm rot="16200000" flipH="1">
            <a:off x="387788" y="2477685"/>
            <a:ext cx="1205624" cy="60960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015038" y="581025"/>
            <a:ext cx="15240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– 31990,0 тыс. рублей</a:t>
            </a: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486400" y="990600"/>
            <a:ext cx="533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539038" y="581025"/>
            <a:ext cx="13716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с физических лиц – 7500,0 тыс. 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8"/>
          <p:cNvSpPr txBox="1">
            <a:spLocks noChangeArrowheads="1"/>
          </p:cNvSpPr>
          <p:nvPr/>
        </p:nvSpPr>
        <p:spPr bwMode="auto">
          <a:xfrm>
            <a:off x="323850" y="476250"/>
            <a:ext cx="309562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Объем налоговых и неналоговых доходов в 2019 году ожидается с ростом к уровню  2018 года на 2,6 % или в сумме 61540,1 тыс. рублей.</a:t>
            </a:r>
            <a:endParaRPr lang="ru-RU" altLang="ru-RU" sz="3400"/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Налоговые и неналоговые доходы бюджета района в 2020 году планируются в сумме 65652,0 тыс. рублей и увеличится на сумму 4111,9 тыс. рублей (+6,7 %) против 2019 года.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Объем налоговых и неналоговых доходов в 2021 году составит сумму 63484,0 тыс. рублей (96,7 % к 2020 году), в 2022 году – 65187,0 тыс. рублей (102,7 % к 2021 году).</a:t>
            </a:r>
          </a:p>
        </p:txBody>
      </p:sp>
      <p:sp>
        <p:nvSpPr>
          <p:cNvPr id="31747" name="Text Box 10"/>
          <p:cNvSpPr txBox="1">
            <a:spLocks noChangeArrowheads="1"/>
          </p:cNvSpPr>
          <p:nvPr/>
        </p:nvSpPr>
        <p:spPr bwMode="auto">
          <a:xfrm>
            <a:off x="323850" y="4724400"/>
            <a:ext cx="84248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Наибольший удельный вес в структуре налоговых и неналоговых доходов занимают: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-     налог на доходы физических лиц (в 2020 году – 48,7 %, в 2021 году – 52,4 %, в 2022 году – 53,1 %,);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-     акцизы на нефтепродукты (в 2020 году – 16,8 %, в 2021 году –17,3 %, в 2022 году – 16,9 %);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400" dirty="0" smtClean="0">
                <a:latin typeface="Times New Roman" pitchFamily="18" charset="0"/>
              </a:rPr>
              <a:t>единый налог на вмененный доход - (в 2020 году – 5,9%);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400" dirty="0" smtClean="0">
                <a:latin typeface="Times New Roman" pitchFamily="18" charset="0"/>
              </a:rPr>
              <a:t>транспортный налог с физических лиц (в 2020 году – 11,4 %, в 2021 году –12,3 %, в 2022 году – 12,3%);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-    доходы от использования имущества, находящегося в муниципальной собственности (в 2020 году – 5,4%, в 2021 году – 5,6%, в 2022 году – 5,4%).</a:t>
            </a:r>
          </a:p>
        </p:txBody>
      </p:sp>
      <p:graphicFrame>
        <p:nvGraphicFramePr>
          <p:cNvPr id="45060" name="Объект 2"/>
          <p:cNvGraphicFramePr>
            <a:graphicFrameLocks noGrp="1" noChangeAspect="1"/>
          </p:cNvGraphicFramePr>
          <p:nvPr>
            <p:ph idx="4294967295"/>
          </p:nvPr>
        </p:nvGraphicFramePr>
        <p:xfrm>
          <a:off x="4106863" y="530225"/>
          <a:ext cx="4503737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8" name="Лист" r:id="rId3" imgW="4241808" imgH="3073320" progId="">
                  <p:embed/>
                </p:oleObj>
              </mc:Choice>
              <mc:Fallback>
                <p:oleObj name="Лист" r:id="rId3" imgW="4241808" imgH="3073320" progId="">
                  <p:embed/>
                  <p:pic>
                    <p:nvPicPr>
                      <p:cNvPr id="0" name="Picture 6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6863" y="530225"/>
                        <a:ext cx="4503737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3948113" y="3810000"/>
            <a:ext cx="480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Снижение суммы налоговых и неналоговых доходов в 2021 году к уровню 2020 года обусловлено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отменой  единого налога на вмененный доход с 2021 года согласно действующему законодательству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9"/>
          <p:cNvSpPr txBox="1">
            <a:spLocks noChangeArrowheads="1"/>
          </p:cNvSpPr>
          <p:nvPr/>
        </p:nvSpPr>
        <p:spPr bwMode="auto">
          <a:xfrm>
            <a:off x="390525" y="5029200"/>
            <a:ext cx="813752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          Снижение суммы налоговых доходов в 2021 году к уровню 2020 года обусловлено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отменой  единого налога на вмененный доход с 2021 года согласно действующему законодательству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          Структуру налоговых доходов составляют налог на доходы физических лиц, акцизы на нефтепродукты, налоги на совокупный доход, транспортный налог с физических лиц.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          В состав налогов на совокупный доход входят: налог, взимаемый в связи с применением упрощенной системы налогообложения, единый налог на вмененный доход, единый сельскохозяйственный налог и налог, взимаемый в связи с применением патентной системы налогообложения.</a:t>
            </a:r>
          </a:p>
        </p:txBody>
      </p:sp>
      <p:graphicFrame>
        <p:nvGraphicFramePr>
          <p:cNvPr id="46083" name="Диаграмма 1"/>
          <p:cNvGraphicFramePr>
            <a:graphicFrameLocks/>
          </p:cNvGraphicFramePr>
          <p:nvPr/>
        </p:nvGraphicFramePr>
        <p:xfrm>
          <a:off x="787400" y="823913"/>
          <a:ext cx="81788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1" r:id="rId3" imgW="8181541" imgH="4170025" progId="">
                  <p:embed/>
                </p:oleObj>
              </mc:Choice>
              <mc:Fallback>
                <p:oleObj r:id="rId3" imgW="8181541" imgH="4170025" progId="">
                  <p:embed/>
                  <p:pic>
                    <p:nvPicPr>
                      <p:cNvPr id="0" name="Picture 6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823913"/>
                        <a:ext cx="81788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13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Объем и структура налоговых доходов бюджета Муромского района </a:t>
            </a:r>
          </a:p>
          <a:p>
            <a:pPr algn="ctr" eaLnBrk="1" hangingPunct="1"/>
            <a:r>
              <a:rPr lang="ru-RU" altLang="ru-RU" b="1">
                <a:latin typeface="Times New Roman" pitchFamily="18" charset="0"/>
              </a:rPr>
              <a:t>в 2018 – 2022 годах , 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74638"/>
            <a:ext cx="8534400" cy="715962"/>
          </a:xfrm>
        </p:spPr>
        <p:txBody>
          <a:bodyPr anchor="t"/>
          <a:lstStyle/>
          <a:p>
            <a:pPr eaLnBrk="1" hangingPunct="1"/>
            <a:r>
              <a:rPr lang="ru-RU" altLang="ru-RU" sz="3200" b="1" i="1" u="sng" smtClean="0">
                <a:latin typeface="Times New Roman" pitchFamily="18" charset="0"/>
              </a:rPr>
              <a:t>Вводная часть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667000"/>
            <a:ext cx="8534400" cy="38100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                   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 smtClean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altLang="ru-RU" sz="1400" dirty="0"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                    Бюджет Муромского района утвержден  решением Совета народных депутатов Муромского                                                                                  района  от  18.12.2019 года  №33  «О бюджете Муромского района на 2020 год и на плановый период 2021 и 2022 годов». 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	Решением Совета народных депутатов от 2</a:t>
            </a:r>
            <a:r>
              <a:rPr lang="en-US" altLang="ru-RU" sz="1400" dirty="0" smtClean="0">
                <a:latin typeface="Times New Roman" pitchFamily="18" charset="0"/>
              </a:rPr>
              <a:t>0</a:t>
            </a:r>
            <a:r>
              <a:rPr lang="ru-RU" altLang="ru-RU" sz="1400" dirty="0" smtClean="0">
                <a:latin typeface="Times New Roman" pitchFamily="18" charset="0"/>
              </a:rPr>
              <a:t>.11.201</a:t>
            </a:r>
            <a:r>
              <a:rPr lang="en-US" altLang="ru-RU" sz="1400" dirty="0" smtClean="0">
                <a:latin typeface="Times New Roman" pitchFamily="18" charset="0"/>
              </a:rPr>
              <a:t>9</a:t>
            </a:r>
            <a:r>
              <a:rPr lang="ru-RU" altLang="ru-RU" sz="1400" dirty="0" smtClean="0">
                <a:latin typeface="Times New Roman" pitchFamily="18" charset="0"/>
              </a:rPr>
              <a:t> № </a:t>
            </a:r>
            <a:r>
              <a:rPr lang="en-US" altLang="ru-RU" sz="1400" dirty="0" smtClean="0">
                <a:latin typeface="Times New Roman" pitchFamily="18" charset="0"/>
              </a:rPr>
              <a:t>24 </a:t>
            </a:r>
            <a:r>
              <a:rPr lang="ru-RU" altLang="ru-RU" sz="1400" dirty="0" smtClean="0">
                <a:latin typeface="Times New Roman" pitchFamily="18" charset="0"/>
              </a:rPr>
              <a:t>«О назначении  публичных  слушаний по проекту решения Совета народных депутатов Муромского района «О бюджете Муромского района на </a:t>
            </a:r>
            <a:r>
              <a:rPr lang="en-US" altLang="ru-RU" sz="1400" dirty="0" smtClean="0">
                <a:latin typeface="Times New Roman" pitchFamily="18" charset="0"/>
              </a:rPr>
              <a:t>2020</a:t>
            </a:r>
            <a:r>
              <a:rPr lang="ru-RU" altLang="ru-RU" sz="1400" dirty="0" smtClean="0">
                <a:latin typeface="Times New Roman" pitchFamily="18" charset="0"/>
              </a:rPr>
              <a:t> год и на плановый период 202</a:t>
            </a:r>
            <a:r>
              <a:rPr lang="en-US" altLang="ru-RU" sz="1400" dirty="0" smtClean="0">
                <a:latin typeface="Times New Roman" pitchFamily="18" charset="0"/>
              </a:rPr>
              <a:t>1</a:t>
            </a:r>
            <a:r>
              <a:rPr lang="ru-RU" altLang="ru-RU" sz="1400" dirty="0" smtClean="0">
                <a:latin typeface="Times New Roman" pitchFamily="18" charset="0"/>
              </a:rPr>
              <a:t> и 202</a:t>
            </a:r>
            <a:r>
              <a:rPr lang="en-US" altLang="ru-RU" sz="1400" dirty="0" smtClean="0">
                <a:latin typeface="Times New Roman" pitchFamily="18" charset="0"/>
              </a:rPr>
              <a:t>2</a:t>
            </a:r>
            <a:r>
              <a:rPr lang="ru-RU" altLang="ru-RU" sz="1400" dirty="0" smtClean="0">
                <a:latin typeface="Times New Roman" pitchFamily="18" charset="0"/>
              </a:rPr>
              <a:t> годов» назначены и проведены публичные слушания 1</a:t>
            </a:r>
            <a:r>
              <a:rPr lang="en-US" altLang="ru-RU" sz="1400" dirty="0" smtClean="0">
                <a:latin typeface="Times New Roman" pitchFamily="18" charset="0"/>
              </a:rPr>
              <a:t>2</a:t>
            </a:r>
            <a:r>
              <a:rPr lang="ru-RU" altLang="ru-RU" sz="1400" dirty="0" smtClean="0">
                <a:latin typeface="Times New Roman" pitchFamily="18" charset="0"/>
              </a:rPr>
              <a:t> декабря 201</a:t>
            </a:r>
            <a:r>
              <a:rPr lang="en-US" altLang="ru-RU" sz="1400" dirty="0" smtClean="0">
                <a:latin typeface="Times New Roman" pitchFamily="18" charset="0"/>
              </a:rPr>
              <a:t>9</a:t>
            </a:r>
            <a:r>
              <a:rPr lang="ru-RU" altLang="ru-RU" sz="1400" dirty="0" smtClean="0">
                <a:latin typeface="Times New Roman" pitchFamily="18" charset="0"/>
              </a:rPr>
              <a:t> года .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ru-RU" altLang="ru-RU" sz="1400" dirty="0" smtClean="0">
              <a:latin typeface="Times New Roman" pitchFamily="18" charset="0"/>
            </a:endParaRPr>
          </a:p>
        </p:txBody>
      </p:sp>
      <p:pic>
        <p:nvPicPr>
          <p:cNvPr id="28676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35718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6"/>
          <p:cNvSpPr>
            <a:spLocks noChangeArrowheads="1"/>
          </p:cNvSpPr>
          <p:nvPr/>
        </p:nvSpPr>
        <p:spPr bwMode="auto">
          <a:xfrm>
            <a:off x="366713" y="4953000"/>
            <a:ext cx="82899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500">
                <a:latin typeface="Times New Roman" pitchFamily="18" charset="0"/>
              </a:rPr>
              <a:t>          Снижение объема неналоговых доходов объясняется уменьшением доходов от продажи земельных участков, государственная собственность на которые не разграничена, а также 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изменением порядка зачисления штрафных санкций в бюджет района с 2020 года.</a:t>
            </a:r>
          </a:p>
          <a:p>
            <a:pPr algn="just" eaLnBrk="1" hangingPunct="1"/>
            <a:r>
              <a:rPr lang="ru-RU" altLang="ru-RU" sz="1500">
                <a:latin typeface="Times New Roman" pitchFamily="18" charset="0"/>
              </a:rPr>
              <a:t>          Структуру неналоговых доходов составляют доходы от использования имущества, находящегося в государственной и муниципальной собственности, плата за негативное воздействие на окружающую среду, доходы от компенсации затрат, доходы от продажи материальных и нематериальных активов, штрафы, санкции, возмещение ущерба.</a:t>
            </a:r>
          </a:p>
        </p:txBody>
      </p:sp>
      <p:graphicFrame>
        <p:nvGraphicFramePr>
          <p:cNvPr id="47107" name="Диаграмма 1"/>
          <p:cNvGraphicFramePr>
            <a:graphicFrameLocks/>
          </p:cNvGraphicFramePr>
          <p:nvPr/>
        </p:nvGraphicFramePr>
        <p:xfrm>
          <a:off x="555625" y="685800"/>
          <a:ext cx="8313738" cy="416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9" name="Диаграмма" r:id="rId3" imgW="8331260" imgH="4172040" progId="">
                  <p:embed/>
                </p:oleObj>
              </mc:Choice>
              <mc:Fallback>
                <p:oleObj name="Диаграмма" r:id="rId3" imgW="8331260" imgH="4172040" progId="">
                  <p:embed/>
                  <p:pic>
                    <p:nvPicPr>
                      <p:cNvPr id="0" name="Picture 6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685800"/>
                        <a:ext cx="8313738" cy="416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Прямоугольник 6"/>
          <p:cNvSpPr>
            <a:spLocks noChangeArrowheads="1"/>
          </p:cNvSpPr>
          <p:nvPr/>
        </p:nvSpPr>
        <p:spPr bwMode="auto">
          <a:xfrm>
            <a:off x="519113" y="152400"/>
            <a:ext cx="813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 Объем и структура неналоговых доходов бюджета Муромского района 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в 2018 – 2022 годах, тыс. рублей</a:t>
            </a:r>
          </a:p>
        </p:txBody>
      </p:sp>
      <p:sp>
        <p:nvSpPr>
          <p:cNvPr id="47109" name="Стрелка вправо 2"/>
          <p:cNvSpPr>
            <a:spLocks noChangeArrowheads="1"/>
          </p:cNvSpPr>
          <p:nvPr/>
        </p:nvSpPr>
        <p:spPr bwMode="auto">
          <a:xfrm rot="1130857">
            <a:off x="2228850" y="1325563"/>
            <a:ext cx="6858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7110" name="Стрелка вправо 3"/>
          <p:cNvSpPr>
            <a:spLocks noChangeArrowheads="1"/>
          </p:cNvSpPr>
          <p:nvPr/>
        </p:nvSpPr>
        <p:spPr bwMode="auto">
          <a:xfrm rot="1306222">
            <a:off x="3179763" y="1546225"/>
            <a:ext cx="609600" cy="219075"/>
          </a:xfrm>
          <a:prstGeom prst="rightArrow">
            <a:avLst>
              <a:gd name="adj1" fmla="val 50000"/>
              <a:gd name="adj2" fmla="val 4997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7111" name="Стрелка вправо 5"/>
          <p:cNvSpPr>
            <a:spLocks noChangeArrowheads="1"/>
          </p:cNvSpPr>
          <p:nvPr/>
        </p:nvSpPr>
        <p:spPr bwMode="auto">
          <a:xfrm rot="1490538">
            <a:off x="4051300" y="1727200"/>
            <a:ext cx="685800" cy="214313"/>
          </a:xfrm>
          <a:prstGeom prst="rightArrow">
            <a:avLst>
              <a:gd name="adj1" fmla="val 50000"/>
              <a:gd name="adj2" fmla="val 5008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7112" name="Стрелка вправо 7"/>
          <p:cNvSpPr>
            <a:spLocks noChangeArrowheads="1"/>
          </p:cNvSpPr>
          <p:nvPr/>
        </p:nvSpPr>
        <p:spPr bwMode="auto">
          <a:xfrm rot="1273534">
            <a:off x="5122863" y="1758950"/>
            <a:ext cx="609600" cy="214313"/>
          </a:xfrm>
          <a:prstGeom prst="rightArrow">
            <a:avLst>
              <a:gd name="adj1" fmla="val 50000"/>
              <a:gd name="adj2" fmla="val 5009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5788" y="0"/>
            <a:ext cx="7927975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300" b="1" smtClean="0">
                <a:latin typeface="Times New Roman" pitchFamily="18" charset="0"/>
              </a:rPr>
              <a:t>Доходы бюджета района на 1 жителя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ph sz="half" idx="4294967295"/>
          </p:nvPr>
        </p:nvGraphicFramePr>
        <p:xfrm>
          <a:off x="609600" y="457200"/>
          <a:ext cx="8002588" cy="2651148"/>
        </p:xfrm>
        <a:graphic>
          <a:graphicData uri="http://schemas.openxmlformats.org/drawingml/2006/table">
            <a:tbl>
              <a:tblPr/>
              <a:tblGrid>
                <a:gridCol w="2000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54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06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51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бюджета района,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населения, человек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бюджета на 1 жителя,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59958,2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16031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3740,1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61540,1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15898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3870,9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65652,0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15721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4176,1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63484,0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15721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4038,2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65187,0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15721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4146,5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8168" name="Rectangle 54"/>
          <p:cNvSpPr>
            <a:spLocks noChangeArrowheads="1"/>
          </p:cNvSpPr>
          <p:nvPr/>
        </p:nvSpPr>
        <p:spPr bwMode="auto">
          <a:xfrm>
            <a:off x="369888" y="3443288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>
                <a:latin typeface="Times New Roman" pitchFamily="18" charset="0"/>
              </a:rPr>
              <a:t>Динамика налоговых и неналоговых доходов бюджета района на 1 жителя, рублей</a:t>
            </a:r>
          </a:p>
        </p:txBody>
      </p:sp>
      <p:sp>
        <p:nvSpPr>
          <p:cNvPr id="48169" name="Прямоугольник 5"/>
          <p:cNvSpPr>
            <a:spLocks noChangeArrowheads="1"/>
          </p:cNvSpPr>
          <p:nvPr/>
        </p:nvSpPr>
        <p:spPr bwMode="auto">
          <a:xfrm>
            <a:off x="304800" y="5867400"/>
            <a:ext cx="835818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500">
                <a:latin typeface="Times New Roman" pitchFamily="18" charset="0"/>
              </a:rPr>
              <a:t>         По прогнозным данным среднедушевой доход к 2022 году достигнет уровня 4146,5 рублей на 1 жителя. </a:t>
            </a:r>
            <a:br>
              <a:rPr lang="ru-RU" altLang="ru-RU" sz="1500">
                <a:latin typeface="Times New Roman" pitchFamily="18" charset="0"/>
              </a:rPr>
            </a:br>
            <a:endParaRPr lang="ru-RU" altLang="ru-RU" sz="1500">
              <a:latin typeface="Times New Roman" pitchFamily="18" charset="0"/>
            </a:endParaRPr>
          </a:p>
        </p:txBody>
      </p:sp>
      <p:graphicFrame>
        <p:nvGraphicFramePr>
          <p:cNvPr id="48170" name="Диаграмма 1"/>
          <p:cNvGraphicFramePr>
            <a:graphicFrameLocks/>
          </p:cNvGraphicFramePr>
          <p:nvPr/>
        </p:nvGraphicFramePr>
        <p:xfrm>
          <a:off x="865188" y="3805238"/>
          <a:ext cx="7437437" cy="212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7" name="Диаграмма" r:id="rId3" imgW="7416770" imgH="2114640" progId="">
                  <p:embed/>
                </p:oleObj>
              </mc:Choice>
              <mc:Fallback>
                <p:oleObj name="Диаграмма" r:id="rId3" imgW="7416770" imgH="2114640" progId="">
                  <p:embed/>
                  <p:pic>
                    <p:nvPicPr>
                      <p:cNvPr id="0" name="Picture 9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3805238"/>
                        <a:ext cx="7437437" cy="212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13725" cy="588963"/>
          </a:xfrm>
        </p:spPr>
        <p:txBody>
          <a:bodyPr anchor="t"/>
          <a:lstStyle/>
          <a:p>
            <a:pPr indent="355600" algn="ctr" eaLnBrk="1" hangingPunct="1">
              <a:spcBef>
                <a:spcPct val="50000"/>
              </a:spcBef>
            </a:pPr>
            <a:r>
              <a:rPr lang="ru-RU" altLang="ru-RU" sz="1500" b="1" smtClean="0">
                <a:latin typeface="Times New Roman" pitchFamily="18" charset="0"/>
              </a:rPr>
              <a:t>Нормативы зачисления налоговых доходов в бюджет Муромского района </a:t>
            </a:r>
            <a:br>
              <a:rPr lang="ru-RU" altLang="ru-RU" sz="1500" b="1" smtClean="0">
                <a:latin typeface="Times New Roman" pitchFamily="18" charset="0"/>
              </a:rPr>
            </a:br>
            <a:r>
              <a:rPr lang="ru-RU" altLang="ru-RU" sz="1500" b="1" smtClean="0">
                <a:latin typeface="Times New Roman" pitchFamily="18" charset="0"/>
              </a:rPr>
              <a:t>в 2018 – 2022 годах, %</a:t>
            </a:r>
          </a:p>
        </p:txBody>
      </p:sp>
      <p:graphicFrame>
        <p:nvGraphicFramePr>
          <p:cNvPr id="23621" name="Group 69"/>
          <p:cNvGraphicFramePr>
            <a:graphicFrameLocks noGrp="1"/>
          </p:cNvGraphicFramePr>
          <p:nvPr/>
        </p:nvGraphicFramePr>
        <p:xfrm>
          <a:off x="609600" y="1066800"/>
          <a:ext cx="8229600" cy="5295901"/>
        </p:xfrm>
        <a:graphic>
          <a:graphicData uri="http://schemas.openxmlformats.org/drawingml/2006/table">
            <a:tbl>
              <a:tblPr/>
              <a:tblGrid>
                <a:gridCol w="29321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96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61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61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477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01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5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25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96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системой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73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 (в зависимости от установленных полномочий)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28600"/>
            <a:ext cx="8213725" cy="609600"/>
          </a:xfrm>
        </p:spPr>
        <p:txBody>
          <a:bodyPr anchor="t"/>
          <a:lstStyle/>
          <a:p>
            <a:pPr algn="ctr" eaLnBrk="1" hangingPunct="1"/>
            <a:r>
              <a:rPr lang="ru-RU" altLang="ru-RU" sz="1700" b="1" smtClean="0">
                <a:latin typeface="Times New Roman" pitchFamily="18" charset="0"/>
              </a:rPr>
              <a:t>Доходы дорожного фонда Муромского района</a:t>
            </a:r>
            <a:r>
              <a:rPr lang="ru-RU" altLang="ru-RU" sz="4200" smtClean="0"/>
              <a:t> 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68313" y="381000"/>
            <a:ext cx="3167062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chemeClr val="tx2"/>
                </a:solidFill>
                <a:latin typeface="Times New Roman" pitchFamily="18" charset="0"/>
              </a:rPr>
              <a:t>      </a:t>
            </a:r>
          </a:p>
          <a:p>
            <a:pPr eaLnBrk="1" hangingPunct="1"/>
            <a:endParaRPr lang="ru-RU" altLang="ru-RU" sz="140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/>
            <a:endParaRPr lang="ru-RU" altLang="ru-RU" sz="1400">
              <a:solidFill>
                <a:schemeClr val="tx2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      В целях финансового обеспечения дорожной деятельности в составе бюджета района сформирован дорожный фонд Муромского района.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Объем дорожного фонда утверждается в размере не менее прогнозируемого объема доходов бюджета района  от: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акцизов на нефтепродукты,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местный бюджет. Размеры указанных дифференцированных нормативов устанавливаются, исходя из протяженности автомобильных дорог местного значения, находящихся в собственности муниципальных образований и утверждены областным Законом от 10 октября 2005 года № 139-ОЗ в размере 10 % налоговых доходов консолидированного бюджета Владимирской области от указанного налога;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транспортного налога с физических лиц, поступающего в местный бюджет.</a:t>
            </a:r>
          </a:p>
        </p:txBody>
      </p:sp>
      <p:sp>
        <p:nvSpPr>
          <p:cNvPr id="50180" name="Прямоугольник 1"/>
          <p:cNvSpPr>
            <a:spLocks noChangeArrowheads="1"/>
          </p:cNvSpPr>
          <p:nvPr/>
        </p:nvSpPr>
        <p:spPr bwMode="auto">
          <a:xfrm>
            <a:off x="4233863" y="4572000"/>
            <a:ext cx="4572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        Объем доходов дорожного фонда района на 2020 год прогнозируется ниже плановых назначений 2019 года на 13,6 % и составят сумму 18507,0 тыс. рублей,</a:t>
            </a:r>
            <a:r>
              <a:rPr lang="ru-RU" altLang="ru-RU" sz="1200">
                <a:latin typeface="Times New Roman" pitchFamily="18" charset="0"/>
              </a:rPr>
              <a:t> на плановый период 2021-2022 годов в суммах 18830,0 тыс. рублей и 19026,0 тыс. рублей соответственно.</a:t>
            </a:r>
          </a:p>
          <a:p>
            <a:pPr algn="just" eaLnBrk="1" hangingPunct="1"/>
            <a:r>
              <a:rPr lang="ru-RU" altLang="ru-RU" sz="1200">
                <a:latin typeface="Times New Roman" pitchFamily="18" charset="0"/>
              </a:rPr>
              <a:t>       Уменьшение дорожного фонда в 2020 году обусловлено снижением дифференцированных нормативов отчислений с 0,3630 в 2019 году до 0,2785 в 2020 году, которые рассчитываются  с учетом протяженности и видов покрытия автомобильных дорог общего пользования местного значения муниципальных образований.</a:t>
            </a:r>
          </a:p>
        </p:txBody>
      </p:sp>
      <p:graphicFrame>
        <p:nvGraphicFramePr>
          <p:cNvPr id="50181" name="Диаграмма 2"/>
          <p:cNvGraphicFramePr>
            <a:graphicFrameLocks/>
          </p:cNvGraphicFramePr>
          <p:nvPr/>
        </p:nvGraphicFramePr>
        <p:xfrm>
          <a:off x="3581400" y="457200"/>
          <a:ext cx="5649913" cy="422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Лист" r:id="rId3" imgW="5651541" imgH="4222800" progId="Excel.Sheet.8">
                  <p:embed/>
                </p:oleObj>
              </mc:Choice>
              <mc:Fallback>
                <p:oleObj name="Лист" r:id="rId3" imgW="5651541" imgH="42228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57200"/>
                        <a:ext cx="5649913" cy="422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TextBox 3"/>
          <p:cNvSpPr txBox="1">
            <a:spLocks noChangeArrowheads="1"/>
          </p:cNvSpPr>
          <p:nvPr/>
        </p:nvSpPr>
        <p:spPr bwMode="auto">
          <a:xfrm>
            <a:off x="4238625" y="3810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 ДФ: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21409,0 </a:t>
            </a:r>
          </a:p>
        </p:txBody>
      </p:sp>
    </p:spTree>
    <p:extLst>
      <p:ext uri="{BB962C8B-B14F-4D97-AF65-F5344CB8AC3E}">
        <p14:creationId xmlns:p14="http://schemas.microsoft.com/office/powerpoint/2010/main" val="271665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5300663"/>
            <a:ext cx="8229600" cy="1368425"/>
          </a:xfrm>
        </p:spPr>
        <p:txBody>
          <a:bodyPr anchor="t"/>
          <a:lstStyle/>
          <a:p>
            <a:pPr eaLnBrk="1" hangingPunct="1"/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          Безвозмездные поступления от других бюджетов бюджетной системы Российской Федерации в 2020 году составят сумму 413165,2 тыс. рублей, из которых поступление дотаций – 118298,0 тыс. рублей (28,6%), субсидий –144123,7 тыс. рублей (34,9%), субвенций – 146839,0 тыс. рублей (35,5 %), иных межбюджетных трансфертов из областного бюджета – 143,6 тыс. рублей (0,1%), иных межбюджетных трансфертов из бюджетов сельских поселений на осуществление полномочий в сумме 3760,9 тыс. рублей (0,9 %).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57200" y="304800"/>
            <a:ext cx="822960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         Структура безвозмездных поступлений бюджета Муромского района </a:t>
            </a:r>
          </a:p>
          <a:p>
            <a:pPr algn="ctr" eaLnBrk="1" hangingPunct="1">
              <a:defRPr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в 2018 – 2022 годах, тыс. рублей </a:t>
            </a:r>
          </a:p>
        </p:txBody>
      </p:sp>
      <p:graphicFrame>
        <p:nvGraphicFramePr>
          <p:cNvPr id="51204" name="Диаграмма 1"/>
          <p:cNvGraphicFramePr>
            <a:graphicFrameLocks/>
          </p:cNvGraphicFramePr>
          <p:nvPr/>
        </p:nvGraphicFramePr>
        <p:xfrm>
          <a:off x="711200" y="1325563"/>
          <a:ext cx="7642225" cy="397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6" name="Лист" r:id="rId3" imgW="7626393" imgH="3968820" progId="">
                  <p:embed/>
                </p:oleObj>
              </mc:Choice>
              <mc:Fallback>
                <p:oleObj name="Лист" r:id="rId3" imgW="7626393" imgH="3968820" progId="">
                  <p:embed/>
                  <p:pic>
                    <p:nvPicPr>
                      <p:cNvPr id="0" name="Picture 10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325563"/>
                        <a:ext cx="7642225" cy="397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TextBox 2"/>
          <p:cNvSpPr txBox="1">
            <a:spLocks noChangeArrowheads="1"/>
          </p:cNvSpPr>
          <p:nvPr/>
        </p:nvSpPr>
        <p:spPr bwMode="auto">
          <a:xfrm>
            <a:off x="1600200" y="989013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327863,6</a:t>
            </a:r>
          </a:p>
        </p:txBody>
      </p:sp>
      <p:sp>
        <p:nvSpPr>
          <p:cNvPr id="51206" name="TextBox 4"/>
          <p:cNvSpPr txBox="1">
            <a:spLocks noChangeArrowheads="1"/>
          </p:cNvSpPr>
          <p:nvPr/>
        </p:nvSpPr>
        <p:spPr bwMode="auto">
          <a:xfrm>
            <a:off x="2667000" y="989013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335534,1</a:t>
            </a:r>
          </a:p>
        </p:txBody>
      </p:sp>
      <p:sp>
        <p:nvSpPr>
          <p:cNvPr id="51207" name="TextBox 5"/>
          <p:cNvSpPr txBox="1">
            <a:spLocks noChangeArrowheads="1"/>
          </p:cNvSpPr>
          <p:nvPr/>
        </p:nvSpPr>
        <p:spPr bwMode="auto">
          <a:xfrm>
            <a:off x="3657600" y="989013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413165,2</a:t>
            </a:r>
          </a:p>
        </p:txBody>
      </p:sp>
      <p:sp>
        <p:nvSpPr>
          <p:cNvPr id="51208" name="TextBox 6"/>
          <p:cNvSpPr txBox="1">
            <a:spLocks noChangeArrowheads="1"/>
          </p:cNvSpPr>
          <p:nvPr/>
        </p:nvSpPr>
        <p:spPr bwMode="auto">
          <a:xfrm>
            <a:off x="4591050" y="989013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343855,4</a:t>
            </a:r>
          </a:p>
        </p:txBody>
      </p:sp>
      <p:sp>
        <p:nvSpPr>
          <p:cNvPr id="51209" name="TextBox 7"/>
          <p:cNvSpPr txBox="1">
            <a:spLocks noChangeArrowheads="1"/>
          </p:cNvSpPr>
          <p:nvPr/>
        </p:nvSpPr>
        <p:spPr bwMode="auto">
          <a:xfrm>
            <a:off x="5638800" y="98901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241281,3</a:t>
            </a:r>
          </a:p>
        </p:txBody>
      </p:sp>
      <p:sp>
        <p:nvSpPr>
          <p:cNvPr id="51210" name="TextBox 1"/>
          <p:cNvSpPr txBox="1">
            <a:spLocks noChangeArrowheads="1"/>
          </p:cNvSpPr>
          <p:nvPr/>
        </p:nvSpPr>
        <p:spPr bwMode="auto">
          <a:xfrm>
            <a:off x="2209800" y="989013"/>
            <a:ext cx="609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+2,3%</a:t>
            </a:r>
          </a:p>
        </p:txBody>
      </p:sp>
      <p:sp>
        <p:nvSpPr>
          <p:cNvPr id="51211" name="TextBox 2"/>
          <p:cNvSpPr txBox="1">
            <a:spLocks noChangeArrowheads="1"/>
          </p:cNvSpPr>
          <p:nvPr/>
        </p:nvSpPr>
        <p:spPr bwMode="auto">
          <a:xfrm>
            <a:off x="3200400" y="989013"/>
            <a:ext cx="76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+23,1%</a:t>
            </a:r>
          </a:p>
        </p:txBody>
      </p:sp>
      <p:sp>
        <p:nvSpPr>
          <p:cNvPr id="51212" name="TextBox 4"/>
          <p:cNvSpPr txBox="1">
            <a:spLocks noChangeArrowheads="1"/>
          </p:cNvSpPr>
          <p:nvPr/>
        </p:nvSpPr>
        <p:spPr bwMode="auto">
          <a:xfrm>
            <a:off x="4152900" y="98901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-16,8%</a:t>
            </a:r>
          </a:p>
        </p:txBody>
      </p:sp>
      <p:sp>
        <p:nvSpPr>
          <p:cNvPr id="51213" name="TextBox 5"/>
          <p:cNvSpPr txBox="1">
            <a:spLocks noChangeArrowheads="1"/>
          </p:cNvSpPr>
          <p:nvPr/>
        </p:nvSpPr>
        <p:spPr bwMode="auto">
          <a:xfrm>
            <a:off x="5105400" y="989013"/>
            <a:ext cx="76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-29,8%</a:t>
            </a:r>
          </a:p>
        </p:txBody>
      </p:sp>
      <p:sp>
        <p:nvSpPr>
          <p:cNvPr id="51214" name="TextBox 7"/>
          <p:cNvSpPr txBox="1">
            <a:spLocks noChangeArrowheads="1"/>
          </p:cNvSpPr>
          <p:nvPr/>
        </p:nvSpPr>
        <p:spPr bwMode="auto">
          <a:xfrm>
            <a:off x="2095500" y="424656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+12,7%</a:t>
            </a:r>
          </a:p>
        </p:txBody>
      </p:sp>
      <p:sp>
        <p:nvSpPr>
          <p:cNvPr id="51215" name="TextBox 8"/>
          <p:cNvSpPr txBox="1">
            <a:spLocks noChangeArrowheads="1"/>
          </p:cNvSpPr>
          <p:nvPr/>
        </p:nvSpPr>
        <p:spPr bwMode="auto">
          <a:xfrm>
            <a:off x="3065463" y="4230688"/>
            <a:ext cx="8001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-10,0%</a:t>
            </a:r>
          </a:p>
        </p:txBody>
      </p:sp>
      <p:sp>
        <p:nvSpPr>
          <p:cNvPr id="51216" name="TextBox 9"/>
          <p:cNvSpPr txBox="1">
            <a:spLocks noChangeArrowheads="1"/>
          </p:cNvSpPr>
          <p:nvPr/>
        </p:nvSpPr>
        <p:spPr bwMode="auto">
          <a:xfrm>
            <a:off x="4059238" y="4183063"/>
            <a:ext cx="7048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-28,0%</a:t>
            </a:r>
          </a:p>
        </p:txBody>
      </p:sp>
      <p:sp>
        <p:nvSpPr>
          <p:cNvPr id="51217" name="TextBox 10"/>
          <p:cNvSpPr txBox="1">
            <a:spLocks noChangeArrowheads="1"/>
          </p:cNvSpPr>
          <p:nvPr/>
        </p:nvSpPr>
        <p:spPr bwMode="auto">
          <a:xfrm>
            <a:off x="4994275" y="4229100"/>
            <a:ext cx="685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-10,0%</a:t>
            </a:r>
          </a:p>
        </p:txBody>
      </p:sp>
      <p:sp>
        <p:nvSpPr>
          <p:cNvPr id="51218" name="TextBox 11"/>
          <p:cNvSpPr txBox="1">
            <a:spLocks noChangeArrowheads="1"/>
          </p:cNvSpPr>
          <p:nvPr/>
        </p:nvSpPr>
        <p:spPr bwMode="auto">
          <a:xfrm>
            <a:off x="2171700" y="3176588"/>
            <a:ext cx="8382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+12,1%</a:t>
            </a:r>
          </a:p>
        </p:txBody>
      </p:sp>
      <p:sp>
        <p:nvSpPr>
          <p:cNvPr id="51219" name="TextBox 12"/>
          <p:cNvSpPr txBox="1">
            <a:spLocks noChangeArrowheads="1"/>
          </p:cNvSpPr>
          <p:nvPr/>
        </p:nvSpPr>
        <p:spPr bwMode="auto">
          <a:xfrm>
            <a:off x="3160713" y="3040063"/>
            <a:ext cx="60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в 3,6  раза</a:t>
            </a:r>
          </a:p>
        </p:txBody>
      </p:sp>
      <p:sp>
        <p:nvSpPr>
          <p:cNvPr id="51220" name="TextBox 13"/>
          <p:cNvSpPr txBox="1">
            <a:spLocks noChangeArrowheads="1"/>
          </p:cNvSpPr>
          <p:nvPr/>
        </p:nvSpPr>
        <p:spPr bwMode="auto">
          <a:xfrm>
            <a:off x="4035425" y="2962275"/>
            <a:ext cx="6286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-18,7%</a:t>
            </a:r>
          </a:p>
        </p:txBody>
      </p:sp>
      <p:sp>
        <p:nvSpPr>
          <p:cNvPr id="51221" name="TextBox 14"/>
          <p:cNvSpPr txBox="1">
            <a:spLocks noChangeArrowheads="1"/>
          </p:cNvSpPr>
          <p:nvPr/>
        </p:nvSpPr>
        <p:spPr bwMode="auto">
          <a:xfrm>
            <a:off x="4914900" y="3449638"/>
            <a:ext cx="609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-79,0%</a:t>
            </a:r>
          </a:p>
        </p:txBody>
      </p:sp>
      <p:sp>
        <p:nvSpPr>
          <p:cNvPr id="51222" name="TextBox 15"/>
          <p:cNvSpPr txBox="1">
            <a:spLocks noChangeArrowheads="1"/>
          </p:cNvSpPr>
          <p:nvPr/>
        </p:nvSpPr>
        <p:spPr bwMode="auto">
          <a:xfrm>
            <a:off x="2247900" y="2554288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-0,2%</a:t>
            </a:r>
          </a:p>
        </p:txBody>
      </p:sp>
      <p:sp>
        <p:nvSpPr>
          <p:cNvPr id="51223" name="TextBox 16"/>
          <p:cNvSpPr txBox="1">
            <a:spLocks noChangeArrowheads="1"/>
          </p:cNvSpPr>
          <p:nvPr/>
        </p:nvSpPr>
        <p:spPr bwMode="auto">
          <a:xfrm>
            <a:off x="3124200" y="2370138"/>
            <a:ext cx="7810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+4,2%</a:t>
            </a:r>
          </a:p>
        </p:txBody>
      </p:sp>
      <p:sp>
        <p:nvSpPr>
          <p:cNvPr id="51224" name="TextBox 17"/>
          <p:cNvSpPr txBox="1">
            <a:spLocks noChangeArrowheads="1"/>
          </p:cNvSpPr>
          <p:nvPr/>
        </p:nvSpPr>
        <p:spPr bwMode="auto">
          <a:xfrm>
            <a:off x="4073525" y="2416175"/>
            <a:ext cx="6540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-6,4%</a:t>
            </a:r>
          </a:p>
        </p:txBody>
      </p:sp>
      <p:sp>
        <p:nvSpPr>
          <p:cNvPr id="51225" name="TextBox 18"/>
          <p:cNvSpPr txBox="1">
            <a:spLocks noChangeArrowheads="1"/>
          </p:cNvSpPr>
          <p:nvPr/>
        </p:nvSpPr>
        <p:spPr bwMode="auto">
          <a:xfrm>
            <a:off x="5003800" y="2108200"/>
            <a:ext cx="685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+0,01%</a:t>
            </a:r>
          </a:p>
        </p:txBody>
      </p:sp>
      <p:sp>
        <p:nvSpPr>
          <p:cNvPr id="51226" name="TextBox 19"/>
          <p:cNvSpPr txBox="1">
            <a:spLocks noChangeArrowheads="1"/>
          </p:cNvSpPr>
          <p:nvPr/>
        </p:nvSpPr>
        <p:spPr bwMode="auto">
          <a:xfrm>
            <a:off x="2171700" y="1774825"/>
            <a:ext cx="685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-32,1%</a:t>
            </a:r>
          </a:p>
        </p:txBody>
      </p:sp>
      <p:sp>
        <p:nvSpPr>
          <p:cNvPr id="51227" name="TextBox 20"/>
          <p:cNvSpPr txBox="1">
            <a:spLocks noChangeArrowheads="1"/>
          </p:cNvSpPr>
          <p:nvPr/>
        </p:nvSpPr>
        <p:spPr bwMode="auto">
          <a:xfrm>
            <a:off x="3105150" y="1643063"/>
            <a:ext cx="609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-83,2%</a:t>
            </a:r>
          </a:p>
        </p:txBody>
      </p:sp>
      <p:sp>
        <p:nvSpPr>
          <p:cNvPr id="51228" name="TextBox 21"/>
          <p:cNvSpPr txBox="1">
            <a:spLocks noChangeArrowheads="1"/>
          </p:cNvSpPr>
          <p:nvPr/>
        </p:nvSpPr>
        <p:spPr bwMode="auto">
          <a:xfrm>
            <a:off x="4051300" y="1563688"/>
            <a:ext cx="5715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+2,7%</a:t>
            </a:r>
          </a:p>
        </p:txBody>
      </p:sp>
      <p:sp>
        <p:nvSpPr>
          <p:cNvPr id="51229" name="TextBox 22"/>
          <p:cNvSpPr txBox="1">
            <a:spLocks noChangeArrowheads="1"/>
          </p:cNvSpPr>
          <p:nvPr/>
        </p:nvSpPr>
        <p:spPr bwMode="auto">
          <a:xfrm>
            <a:off x="4972050" y="154146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-36,9%</a:t>
            </a:r>
          </a:p>
        </p:txBody>
      </p:sp>
      <p:sp>
        <p:nvSpPr>
          <p:cNvPr id="51230" name="TextBox 1"/>
          <p:cNvSpPr txBox="1">
            <a:spLocks noChangeArrowheads="1"/>
          </p:cNvSpPr>
          <p:nvPr/>
        </p:nvSpPr>
        <p:spPr bwMode="auto">
          <a:xfrm>
            <a:off x="1760538" y="3990975"/>
            <a:ext cx="5334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35,6%</a:t>
            </a:r>
          </a:p>
        </p:txBody>
      </p:sp>
      <p:sp>
        <p:nvSpPr>
          <p:cNvPr id="51231" name="TextBox 2"/>
          <p:cNvSpPr txBox="1">
            <a:spLocks noChangeArrowheads="1"/>
          </p:cNvSpPr>
          <p:nvPr/>
        </p:nvSpPr>
        <p:spPr bwMode="auto">
          <a:xfrm>
            <a:off x="1760538" y="3314700"/>
            <a:ext cx="609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10,9%</a:t>
            </a:r>
          </a:p>
        </p:txBody>
      </p:sp>
      <p:sp>
        <p:nvSpPr>
          <p:cNvPr id="51232" name="TextBox 4"/>
          <p:cNvSpPr txBox="1">
            <a:spLocks noChangeArrowheads="1"/>
          </p:cNvSpPr>
          <p:nvPr/>
        </p:nvSpPr>
        <p:spPr bwMode="auto">
          <a:xfrm>
            <a:off x="1809750" y="2578100"/>
            <a:ext cx="609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43,1%</a:t>
            </a:r>
          </a:p>
        </p:txBody>
      </p:sp>
      <p:sp>
        <p:nvSpPr>
          <p:cNvPr id="51233" name="TextBox 5"/>
          <p:cNvSpPr txBox="1">
            <a:spLocks noChangeArrowheads="1"/>
          </p:cNvSpPr>
          <p:nvPr/>
        </p:nvSpPr>
        <p:spPr bwMode="auto">
          <a:xfrm>
            <a:off x="1798638" y="1884363"/>
            <a:ext cx="533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10,4%</a:t>
            </a:r>
          </a:p>
        </p:txBody>
      </p:sp>
      <p:sp>
        <p:nvSpPr>
          <p:cNvPr id="51234" name="TextBox 6"/>
          <p:cNvSpPr txBox="1">
            <a:spLocks noChangeArrowheads="1"/>
          </p:cNvSpPr>
          <p:nvPr/>
        </p:nvSpPr>
        <p:spPr bwMode="auto">
          <a:xfrm>
            <a:off x="2819400" y="3924300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39,2%</a:t>
            </a:r>
          </a:p>
        </p:txBody>
      </p:sp>
      <p:sp>
        <p:nvSpPr>
          <p:cNvPr id="51235" name="TextBox 7"/>
          <p:cNvSpPr txBox="1">
            <a:spLocks noChangeArrowheads="1"/>
          </p:cNvSpPr>
          <p:nvPr/>
        </p:nvSpPr>
        <p:spPr bwMode="auto">
          <a:xfrm>
            <a:off x="2686050" y="3255963"/>
            <a:ext cx="6477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11,9%</a:t>
            </a:r>
          </a:p>
        </p:txBody>
      </p:sp>
      <p:sp>
        <p:nvSpPr>
          <p:cNvPr id="51236" name="TextBox 8"/>
          <p:cNvSpPr txBox="1">
            <a:spLocks noChangeArrowheads="1"/>
          </p:cNvSpPr>
          <p:nvPr/>
        </p:nvSpPr>
        <p:spPr bwMode="auto">
          <a:xfrm>
            <a:off x="2732088" y="2503488"/>
            <a:ext cx="590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42,0%</a:t>
            </a:r>
          </a:p>
        </p:txBody>
      </p:sp>
      <p:sp>
        <p:nvSpPr>
          <p:cNvPr id="51237" name="TextBox 9"/>
          <p:cNvSpPr txBox="1">
            <a:spLocks noChangeArrowheads="1"/>
          </p:cNvSpPr>
          <p:nvPr/>
        </p:nvSpPr>
        <p:spPr bwMode="auto">
          <a:xfrm>
            <a:off x="2838450" y="1798638"/>
            <a:ext cx="533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6,9%</a:t>
            </a:r>
          </a:p>
        </p:txBody>
      </p:sp>
      <p:sp>
        <p:nvSpPr>
          <p:cNvPr id="51238" name="TextBox 10"/>
          <p:cNvSpPr txBox="1">
            <a:spLocks noChangeArrowheads="1"/>
          </p:cNvSpPr>
          <p:nvPr/>
        </p:nvSpPr>
        <p:spPr bwMode="auto">
          <a:xfrm>
            <a:off x="3790950" y="4054475"/>
            <a:ext cx="685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28,6%</a:t>
            </a:r>
          </a:p>
        </p:txBody>
      </p:sp>
      <p:sp>
        <p:nvSpPr>
          <p:cNvPr id="51239" name="TextBox 11"/>
          <p:cNvSpPr txBox="1">
            <a:spLocks noChangeArrowheads="1"/>
          </p:cNvSpPr>
          <p:nvPr/>
        </p:nvSpPr>
        <p:spPr bwMode="auto">
          <a:xfrm>
            <a:off x="3705225" y="3224213"/>
            <a:ext cx="5334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34,9%</a:t>
            </a:r>
          </a:p>
        </p:txBody>
      </p:sp>
      <p:sp>
        <p:nvSpPr>
          <p:cNvPr id="51240" name="TextBox 12"/>
          <p:cNvSpPr txBox="1">
            <a:spLocks noChangeArrowheads="1"/>
          </p:cNvSpPr>
          <p:nvPr/>
        </p:nvSpPr>
        <p:spPr bwMode="auto">
          <a:xfrm>
            <a:off x="3629025" y="2247900"/>
            <a:ext cx="609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35,5%</a:t>
            </a:r>
          </a:p>
        </p:txBody>
      </p:sp>
      <p:sp>
        <p:nvSpPr>
          <p:cNvPr id="51241" name="TextBox 13"/>
          <p:cNvSpPr txBox="1">
            <a:spLocks noChangeArrowheads="1"/>
          </p:cNvSpPr>
          <p:nvPr/>
        </p:nvSpPr>
        <p:spPr bwMode="auto">
          <a:xfrm>
            <a:off x="3806825" y="1673225"/>
            <a:ext cx="457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1,0%</a:t>
            </a:r>
          </a:p>
        </p:txBody>
      </p:sp>
      <p:sp>
        <p:nvSpPr>
          <p:cNvPr id="51242" name="TextBox 14"/>
          <p:cNvSpPr txBox="1">
            <a:spLocks noChangeArrowheads="1"/>
          </p:cNvSpPr>
          <p:nvPr/>
        </p:nvSpPr>
        <p:spPr bwMode="auto">
          <a:xfrm>
            <a:off x="4764088" y="4113213"/>
            <a:ext cx="514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24,8%</a:t>
            </a:r>
          </a:p>
        </p:txBody>
      </p:sp>
      <p:sp>
        <p:nvSpPr>
          <p:cNvPr id="51243" name="TextBox 15"/>
          <p:cNvSpPr txBox="1">
            <a:spLocks noChangeArrowheads="1"/>
          </p:cNvSpPr>
          <p:nvPr/>
        </p:nvSpPr>
        <p:spPr bwMode="auto">
          <a:xfrm>
            <a:off x="4560888" y="3325813"/>
            <a:ext cx="514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34,1%</a:t>
            </a:r>
          </a:p>
        </p:txBody>
      </p:sp>
      <p:sp>
        <p:nvSpPr>
          <p:cNvPr id="51244" name="TextBox 16"/>
          <p:cNvSpPr txBox="1">
            <a:spLocks noChangeArrowheads="1"/>
          </p:cNvSpPr>
          <p:nvPr/>
        </p:nvSpPr>
        <p:spPr bwMode="auto">
          <a:xfrm>
            <a:off x="4602163" y="2349500"/>
            <a:ext cx="5143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40,0%</a:t>
            </a:r>
          </a:p>
        </p:txBody>
      </p:sp>
      <p:sp>
        <p:nvSpPr>
          <p:cNvPr id="51245" name="TextBox 17"/>
          <p:cNvSpPr txBox="1">
            <a:spLocks noChangeArrowheads="1"/>
          </p:cNvSpPr>
          <p:nvPr/>
        </p:nvSpPr>
        <p:spPr bwMode="auto">
          <a:xfrm>
            <a:off x="4783138" y="1681163"/>
            <a:ext cx="495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1,1%</a:t>
            </a:r>
          </a:p>
        </p:txBody>
      </p:sp>
      <p:sp>
        <p:nvSpPr>
          <p:cNvPr id="51246" name="TextBox 18"/>
          <p:cNvSpPr txBox="1">
            <a:spLocks noChangeArrowheads="1"/>
          </p:cNvSpPr>
          <p:nvPr/>
        </p:nvSpPr>
        <p:spPr bwMode="auto">
          <a:xfrm>
            <a:off x="5719763" y="4032250"/>
            <a:ext cx="685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31,8%</a:t>
            </a:r>
          </a:p>
        </p:txBody>
      </p:sp>
      <p:sp>
        <p:nvSpPr>
          <p:cNvPr id="51247" name="TextBox 19"/>
          <p:cNvSpPr txBox="1">
            <a:spLocks noChangeArrowheads="1"/>
          </p:cNvSpPr>
          <p:nvPr/>
        </p:nvSpPr>
        <p:spPr bwMode="auto">
          <a:xfrm>
            <a:off x="5637213" y="3449638"/>
            <a:ext cx="552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10,2%</a:t>
            </a:r>
          </a:p>
        </p:txBody>
      </p:sp>
      <p:sp>
        <p:nvSpPr>
          <p:cNvPr id="51248" name="TextBox 20"/>
          <p:cNvSpPr txBox="1">
            <a:spLocks noChangeArrowheads="1"/>
          </p:cNvSpPr>
          <p:nvPr/>
        </p:nvSpPr>
        <p:spPr bwMode="auto">
          <a:xfrm>
            <a:off x="5524500" y="2570163"/>
            <a:ext cx="685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57,0%</a:t>
            </a:r>
          </a:p>
        </p:txBody>
      </p:sp>
      <p:sp>
        <p:nvSpPr>
          <p:cNvPr id="51249" name="TextBox 21"/>
          <p:cNvSpPr txBox="1">
            <a:spLocks noChangeArrowheads="1"/>
          </p:cNvSpPr>
          <p:nvPr/>
        </p:nvSpPr>
        <p:spPr bwMode="auto">
          <a:xfrm>
            <a:off x="5853113" y="1643063"/>
            <a:ext cx="552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1,0%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16" name="Group 92"/>
          <p:cNvGraphicFramePr>
            <a:graphicFrameLocks noGrp="1"/>
          </p:cNvGraphicFramePr>
          <p:nvPr/>
        </p:nvGraphicFramePr>
        <p:xfrm>
          <a:off x="381000" y="381000"/>
          <a:ext cx="8382000" cy="5375276"/>
        </p:xfrm>
        <a:graphic>
          <a:graphicData uri="http://schemas.openxmlformats.org/drawingml/2006/table">
            <a:tbl>
              <a:tblPr/>
              <a:tblGrid>
                <a:gridCol w="20240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8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50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12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28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229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факт,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план на 01.11.219,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прогноз,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2020 года к 2019 году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прогноз,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прогноз,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11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– всего (КБК 2 00 00000 00 0000 000,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327863,6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335534,1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413165,2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343855,4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241281,3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8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(2 02 15000 00 0000 150)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116658,0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131443,0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118298,0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85175,0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76658,0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(2 02 20000 00 0000 150)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35712,6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40023,4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144123,7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св. 200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117202,7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24610,0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2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(2 02 30000 00 0000 150)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141282,1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140933,1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146839,0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137467,4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137484,2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86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(2 02 40000 00 0000 150), в том числе: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34140,3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23176,2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3904,5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4010,3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2529,1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10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из бюджетов сельских поселений на осуществление полномочий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1110,0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1546,8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3760,9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св. 200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3866,7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2385,5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01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от возврата остатков субсидий, субвенций, иных межбюджетных трансфертов прошлых лет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127,0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032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безвозмездных поступлений в областной бюджет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-56,4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-41,6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  <a:p>
            <a:pPr algn="r" eaLnBrk="1" hangingPunct="1"/>
            <a:endParaRPr lang="ru-RU" altLang="ru-RU" sz="1500"/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0"/>
            <a:ext cx="6516688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i="1" u="sng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</a:t>
            </a:r>
          </a:p>
        </p:txBody>
      </p:sp>
      <p:sp>
        <p:nvSpPr>
          <p:cNvPr id="53252" name="Text Box 8"/>
          <p:cNvSpPr txBox="1">
            <a:spLocks noChangeArrowheads="1"/>
          </p:cNvSpPr>
          <p:nvPr/>
        </p:nvSpPr>
        <p:spPr bwMode="auto">
          <a:xfrm>
            <a:off x="152400" y="512763"/>
            <a:ext cx="44132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Структура расходов бюджета района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на 2020 год, млн. руб., %</a:t>
            </a:r>
          </a:p>
          <a:p>
            <a:pPr algn="ctr" eaLnBrk="1" hangingPunct="1"/>
            <a:endParaRPr lang="ru-RU" altLang="ru-RU" sz="1500" b="1">
              <a:latin typeface="Times New Roman" pitchFamily="18" charset="0"/>
            </a:endParaRPr>
          </a:p>
          <a:p>
            <a:pPr algn="ctr" eaLnBrk="1" hangingPunct="1"/>
            <a:endParaRPr lang="ru-RU" altLang="ru-RU" sz="1500" b="1">
              <a:latin typeface="Times New Roman" pitchFamily="18" charset="0"/>
            </a:endParaRPr>
          </a:p>
        </p:txBody>
      </p:sp>
      <p:sp>
        <p:nvSpPr>
          <p:cNvPr id="53253" name="Text Box 9"/>
          <p:cNvSpPr txBox="1">
            <a:spLocks noChangeArrowheads="1"/>
          </p:cNvSpPr>
          <p:nvPr/>
        </p:nvSpPr>
        <p:spPr bwMode="auto">
          <a:xfrm>
            <a:off x="152400" y="4953000"/>
            <a:ext cx="44132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Основную долю в расходах бюджета района, сформированного в рамках муниципальных программ, занимают расходы на образование, жилищно-коммунальное хозяйство, общегосударственные вопросы. </a:t>
            </a:r>
            <a:endParaRPr lang="ru-RU" altLang="ru-RU" sz="15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4" name="Text Box 15"/>
          <p:cNvSpPr txBox="1">
            <a:spLocks noChangeArrowheads="1"/>
          </p:cNvSpPr>
          <p:nvPr/>
        </p:nvSpPr>
        <p:spPr bwMode="auto">
          <a:xfrm>
            <a:off x="4565650" y="685800"/>
            <a:ext cx="441007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района на 2020 год удельный вес в рамках муниципальных программ составляет 97,5%. На финансирование 18 муниципальных программ в 2020 году запланировано 465932,2 тыс. рублей, в 2019 году финансировалась 21 муниципальная программа в сумме 388407,0 тыс. рублей. Увеличение объема расходов в рамках муниципальных программ на 2020 год по отношению к уровню 2019 года в сумме 77525,2 тыс. рублей (или 20,9%) связано с увеличением субсидий из областного бюджета.</a:t>
            </a:r>
            <a:endParaRPr lang="ru-RU" altLang="ru-RU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5" name="Прямоугольник 1"/>
          <p:cNvSpPr>
            <a:spLocks noChangeArrowheads="1"/>
          </p:cNvSpPr>
          <p:nvPr/>
        </p:nvSpPr>
        <p:spPr bwMode="auto">
          <a:xfrm rot="10800000" flipV="1">
            <a:off x="8129588" y="3278188"/>
            <a:ext cx="557212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9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4565650" y="3548122"/>
          <a:ext cx="4502150" cy="3173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263525" y="1524000"/>
          <a:ext cx="4191000" cy="329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696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229600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000" b="1" smtClean="0">
                <a:latin typeface="Times New Roman" pitchFamily="18" charset="0"/>
              </a:rPr>
              <a:t>Динамика расходов бюджета Муромского района (тыс.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" y="609600"/>
          <a:ext cx="8839200" cy="6095998"/>
        </p:xfrm>
        <a:graphic>
          <a:graphicData uri="http://schemas.openxmlformats.org/drawingml/2006/table">
            <a:tbl>
              <a:tblPr/>
              <a:tblGrid>
                <a:gridCol w="38768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65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34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34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98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896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029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План на 2019 год по состоянию на 01.11.2019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Процент 2020 года к плану на 01.11.2019,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404640,60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478073,19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118,1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401399,44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306468,30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12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54 508,70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32 167,71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23 489,84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27 452,10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5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4 333,60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3 122,00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72,0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1 232,00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2 455,60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25 235,10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22 428,00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21 981,60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22 185,20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373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2 941,80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139 310,40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4735,5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98 983,60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8 778,00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425,10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1 300,00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520,00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222 290,60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180 105,19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160 380,80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148 972,80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18 058,70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19 675,50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24 155,40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24 318,40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36 487,50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33 960,80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34 994,10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34 432,80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1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363,30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10 550,60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2904,1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3 515,00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4373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1 700,00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6655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224,10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221,40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10932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38 286,20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35 863,00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93,7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33 958,00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33 617,00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Заголовок 1"/>
          <p:cNvGrpSpPr>
            <a:grpSpLocks noGrp="1"/>
          </p:cNvGrpSpPr>
          <p:nvPr/>
        </p:nvGrpSpPr>
        <p:grpSpPr bwMode="auto">
          <a:xfrm>
            <a:off x="152400" y="0"/>
            <a:ext cx="8809038" cy="838200"/>
            <a:chOff x="276" y="165"/>
            <a:chExt cx="5204" cy="737"/>
          </a:xfrm>
        </p:grpSpPr>
        <p:pic>
          <p:nvPicPr>
            <p:cNvPr id="55483" name="Заголово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484" name="Text Box 6"/>
            <p:cNvSpPr txBox="1">
              <a:spLocks noChangeArrowheads="1"/>
            </p:cNvSpPr>
            <p:nvPr/>
          </p:nvSpPr>
          <p:spPr bwMode="auto">
            <a:xfrm>
              <a:off x="288" y="175"/>
              <a:ext cx="5184" cy="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17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«Муромский район» в расчете на душу населения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500" b="1" i="1"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2019 год -15898 чел.,2020-2022 годы– 15721 чел.)</a:t>
              </a:r>
            </a:p>
          </p:txBody>
        </p:sp>
      </p:grpSp>
      <p:sp>
        <p:nvSpPr>
          <p:cNvPr id="55299" name="Text Box 2110"/>
          <p:cNvSpPr txBox="1">
            <a:spLocks noChangeArrowheads="1"/>
          </p:cNvSpPr>
          <p:nvPr/>
        </p:nvSpPr>
        <p:spPr bwMode="auto">
          <a:xfrm>
            <a:off x="152400" y="5943600"/>
            <a:ext cx="88360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Наибольшую сумму расходов на душу населения в 2020 году составляют расходы по разделам «Образование», «Общегосударственные вопросы», «Межбюджетные трансферты», «Социальная политика», « Жилищно-коммунальное хозяйство».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3038" y="838200"/>
          <a:ext cx="8815389" cy="5105399"/>
        </p:xfrm>
        <a:graphic>
          <a:graphicData uri="http://schemas.openxmlformats.org/drawingml/2006/table">
            <a:tbl>
              <a:tblPr/>
              <a:tblGrid>
                <a:gridCol w="21031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31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56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56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56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56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7563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7563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7563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6966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281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План на 2019 год по состоянию на 01.11.2019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2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2 119,40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25 432,77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2 534,15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30 409,85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2 127,73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25 532,70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1 624,52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19 494,19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6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284,09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3 409,13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170,51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2 046,16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124,51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1 494,17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145,52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1 746,20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814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22,72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272,59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16,55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198,59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78,37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156,20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132,28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1 587,31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118,89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1 426,63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116,52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1 398,23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117,60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1 411,18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20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15,42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185,04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738,45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8 861,42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524,69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6 296,27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46,53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558,36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26,74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6,89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82,69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2,76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33,08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1 165,19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13 982,30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954,70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11 456,34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850,14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10 201,69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789,67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9 476,04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94,66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1 135,91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104,30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1 251,54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128,04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1 536,51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128,91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1 546,87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191,26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2 295,10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180,02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2 160,22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185,50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2 225,95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182,52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2 190,24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6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22,85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55,93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671,12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223,59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20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106,93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44,53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3,71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44,53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52814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14,25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1,17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8802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200,69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2 408,24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2 281,22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2 160,04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178,20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2 138,35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22"/>
          <p:cNvSpPr>
            <a:spLocks noChangeArrowheads="1"/>
          </p:cNvSpPr>
          <p:nvPr/>
        </p:nvSpPr>
        <p:spPr bwMode="auto">
          <a:xfrm>
            <a:off x="971550" y="115888"/>
            <a:ext cx="7715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дорожное хозяйство</a:t>
            </a:r>
          </a:p>
        </p:txBody>
      </p:sp>
      <p:sp>
        <p:nvSpPr>
          <p:cNvPr id="56323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388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 (решение Совета народных депутатов Муромского района от 29.01.2014 г. №7 «О создании муниципального дорожного фонда муниципального образования Муромский район Владимирской области»).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Бюджетные ассигнования муниципального дорожного фонда Муромского района направляются на финансовое обеспечение деятельности по капитальному ремонту,  ремонту и содержанию автомобильных дорог общего пользования местного значения Муромского района  и искусственных сооружений на них. Общая протяженность дорог общего пользования местного значения составляет 347,751 км.</a:t>
            </a:r>
          </a:p>
        </p:txBody>
      </p:sp>
      <p:sp>
        <p:nvSpPr>
          <p:cNvPr id="56324" name="TextBox 5"/>
          <p:cNvSpPr txBox="1">
            <a:spLocks noChangeArrowheads="1"/>
          </p:cNvSpPr>
          <p:nvPr/>
        </p:nvSpPr>
        <p:spPr bwMode="auto">
          <a:xfrm>
            <a:off x="0" y="4787900"/>
            <a:ext cx="4876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Общий объем на 2020 год составляет 18507,0 тыс. рублей, на 2021 год – 18830,0 тыс. рублей, на 2022 год – 19026,0 тыс. рублей.</a:t>
            </a:r>
          </a:p>
        </p:txBody>
      </p:sp>
      <p:pic>
        <p:nvPicPr>
          <p:cNvPr id="56325" name="Picture 11" descr="kol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95838"/>
            <a:ext cx="373380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219075" y="482601"/>
          <a:ext cx="4657725" cy="431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78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827088" y="0"/>
            <a:ext cx="7635875" cy="990600"/>
          </a:xfrm>
        </p:spPr>
        <p:txBody>
          <a:bodyPr anchor="t"/>
          <a:lstStyle/>
          <a:p>
            <a:pPr algn="ctr" eaLnBrk="1" hangingPunct="1"/>
            <a:r>
              <a:rPr lang="ru-RU" altLang="ru-RU" sz="360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560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838200"/>
            <a:ext cx="8686800" cy="5486400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40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40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40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Бюджетная система</a:t>
            </a:r>
            <a:r>
              <a:rPr lang="ru-RU" altLang="ru-RU" sz="1400" smtClean="0">
                <a:latin typeface="Times New Roman" pitchFamily="18" charset="0"/>
              </a:rPr>
              <a:t> – основанная на экономических отношениях и государственном устройстве, регулируемая нормами права совокупность бюджетов различных территориальных уровней.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4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</a:t>
            </a:r>
            <a:r>
              <a:rPr lang="ru-RU" altLang="ru-RU" sz="1400" b="1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400" b="1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 </a:t>
            </a:r>
            <a:r>
              <a:rPr lang="ru-RU" altLang="ru-RU" sz="140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400" b="1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Бюджетные ассигнования</a:t>
            </a:r>
            <a:r>
              <a:rPr lang="ru-RU" altLang="ru-RU" sz="140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–</a:t>
            </a:r>
            <a:r>
              <a:rPr lang="ru-RU" altLang="ru-RU" sz="140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Бюджетные обязательства</a:t>
            </a:r>
            <a:r>
              <a:rPr lang="ru-RU" altLang="ru-RU" sz="1400" b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-</a:t>
            </a:r>
            <a:r>
              <a:rPr lang="ru-RU" altLang="ru-RU" sz="1400" b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обязанность расходования средств бюджета в течение определенного срока, возникающая в соответствии с законом (решением) о бюджете и со сводной бюджетной росписью.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Муниципальный </a:t>
            </a:r>
            <a:r>
              <a:rPr lang="ru-RU" altLang="ru-RU" sz="1400" b="1" smtClean="0">
                <a:latin typeface="Times New Roman" pitchFamily="18" charset="0"/>
              </a:rPr>
              <a:t>долг - </a:t>
            </a:r>
            <a:r>
              <a:rPr lang="ru-RU" altLang="ru-RU" sz="1400" smtClean="0">
                <a:latin typeface="Times New Roman" pitchFamily="18" charset="0"/>
              </a:rPr>
              <a:t>долговые обязательства, принятые на себя муниципальным образованием.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4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 </a:t>
            </a:r>
            <a:r>
              <a:rPr lang="ru-RU" altLang="ru-RU" sz="140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40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ChangeArrowheads="1"/>
          </p:cNvSpPr>
          <p:nvPr/>
        </p:nvSpPr>
        <p:spPr bwMode="auto">
          <a:xfrm>
            <a:off x="5562600" y="1295400"/>
            <a:ext cx="3581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Rectangle 10"/>
          <p:cNvSpPr>
            <a:spLocks noChangeArrowheads="1"/>
          </p:cNvSpPr>
          <p:nvPr/>
        </p:nvSpPr>
        <p:spPr bwMode="auto">
          <a:xfrm>
            <a:off x="5319713" y="2819400"/>
            <a:ext cx="358140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31800" algn="just">
              <a:defRPr/>
            </a:pPr>
            <a:r>
              <a:rPr lang="ru-RU" altLang="ru-RU" sz="1150" dirty="0">
                <a:latin typeface="Times New Roman" pitchFamily="18" charset="0"/>
              </a:rPr>
              <a:t>В 2020 году планируется отремонтировать около 6,06 км дорог общего пользования местного значения, находящихся на территории Муромского района или 1,7% от 347,751 км., в том числе: </a:t>
            </a:r>
          </a:p>
          <a:p>
            <a:pPr indent="431800" algn="just">
              <a:defRPr/>
            </a:pPr>
            <a:r>
              <a:rPr lang="ru-RU" altLang="ru-RU" sz="1150" dirty="0">
                <a:latin typeface="Times New Roman" pitchFamily="18" charset="0"/>
              </a:rPr>
              <a:t>- на территории муниципального образования Борисоглебское 2,64 км, в том числе: в с. </a:t>
            </a:r>
            <a:r>
              <a:rPr lang="ru-RU" altLang="ru-RU" sz="1150" dirty="0" err="1">
                <a:latin typeface="Times New Roman" pitchFamily="18" charset="0"/>
              </a:rPr>
              <a:t>Молотицы</a:t>
            </a:r>
            <a:r>
              <a:rPr lang="ru-RU" altLang="ru-RU" sz="1150" dirty="0">
                <a:latin typeface="Times New Roman" pitchFamily="18" charset="0"/>
              </a:rPr>
              <a:t>  ул. Колхозная(2);</a:t>
            </a:r>
            <a:r>
              <a:rPr lang="en-US" altLang="ru-RU" sz="1150" dirty="0">
                <a:latin typeface="Times New Roman" pitchFamily="18" charset="0"/>
              </a:rPr>
              <a:t> </a:t>
            </a:r>
            <a:r>
              <a:rPr lang="ru-RU" altLang="ru-RU" sz="1150" dirty="0">
                <a:latin typeface="Times New Roman" pitchFamily="18" charset="0"/>
              </a:rPr>
              <a:t>ул. Овражная , с. Чаадаево ул. Полевая (1), с. Татарово , проезд от ул. Мира до ул. Центральная д.70</a:t>
            </a:r>
          </a:p>
          <a:p>
            <a:pPr indent="431800" algn="just">
              <a:defRPr/>
            </a:pPr>
            <a:r>
              <a:rPr lang="ru-RU" altLang="ru-RU" sz="1150" dirty="0">
                <a:latin typeface="Times New Roman" pitchFamily="18" charset="0"/>
              </a:rPr>
              <a:t>- на территории муниципального образования Ковардицкое 3,42 км, в том числе: д.  </a:t>
            </a:r>
            <a:r>
              <a:rPr lang="ru-RU" altLang="ru-RU" sz="1150" dirty="0" err="1">
                <a:latin typeface="Times New Roman" pitchFamily="18" charset="0"/>
              </a:rPr>
              <a:t>Загряжское</a:t>
            </a:r>
            <a:r>
              <a:rPr lang="ru-RU" altLang="ru-RU" sz="1150" dirty="0">
                <a:latin typeface="Times New Roman" pitchFamily="18" charset="0"/>
              </a:rPr>
              <a:t> ул. Трудовая, </a:t>
            </a:r>
            <a:r>
              <a:rPr lang="ru-RU" altLang="ru-RU" sz="1150" dirty="0" err="1">
                <a:latin typeface="Times New Roman" pitchFamily="18" charset="0"/>
              </a:rPr>
              <a:t>с.Лазарево</a:t>
            </a:r>
            <a:r>
              <a:rPr lang="ru-RU" altLang="ru-RU" sz="1150" dirty="0">
                <a:latin typeface="Times New Roman" pitchFamily="18" charset="0"/>
              </a:rPr>
              <a:t> ул. Коммунистов, д. Климово ул. Зеленая.</a:t>
            </a: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190500" y="5287963"/>
            <a:ext cx="8839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32000"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dirty="0" smtClean="0">
                <a:latin typeface="Times New Roman" pitchFamily="18" charset="0"/>
              </a:rPr>
              <a:t>В 2020 году мероприятия по зимнему содержанию 347,751 километров дорог общего пользования местного значения будут осуществляться муниципальными образованиями Борисоглебское и Ковардицкое Муромского района, в связи с передачей с 01.01.2020 осуществления части полномочий, определенных п.5 ч.1 статьи 14, п.5 ч.1 статьи 15 Федерального закона от 06.10.2003 №131-ФЗ «Об общих принципах организации местного самоуправления в Российской Федерации» (решение Совета народных депутатов Муромского района Владимирской области от 23.10.2019 № 16 «О передаче  осуществления части полномочий по решению вопросов местного значения администрации Муромского района Владимирской области»,</a:t>
            </a:r>
            <a:r>
              <a:rPr lang="ru-RU" altLang="ru-RU" sz="1100" dirty="0">
                <a:latin typeface="Times New Roman" pitchFamily="18" charset="0"/>
              </a:rPr>
              <a:t> </a:t>
            </a:r>
            <a:r>
              <a:rPr lang="ru-RU" altLang="ru-RU" sz="1100" dirty="0" smtClean="0">
                <a:latin typeface="Times New Roman" pitchFamily="18" charset="0"/>
              </a:rPr>
              <a:t>от </a:t>
            </a:r>
            <a:r>
              <a:rPr lang="ru-RU" altLang="ru-RU" sz="1100" dirty="0">
                <a:latin typeface="Times New Roman" pitchFamily="18" charset="0"/>
              </a:rPr>
              <a:t>23.10.2019 № </a:t>
            </a:r>
            <a:r>
              <a:rPr lang="ru-RU" altLang="ru-RU" sz="1100" dirty="0" smtClean="0">
                <a:latin typeface="Times New Roman" pitchFamily="18" charset="0"/>
              </a:rPr>
              <a:t>15 </a:t>
            </a:r>
            <a:r>
              <a:rPr lang="ru-RU" altLang="ru-RU" sz="1100" dirty="0">
                <a:latin typeface="Times New Roman" pitchFamily="18" charset="0"/>
              </a:rPr>
              <a:t>«О передаче  осуществления части полномочий по решению вопросов местного значения администрации Муромского района Владимирской области»</a:t>
            </a:r>
            <a:r>
              <a:rPr lang="ru-RU" altLang="ru-RU" sz="1100" dirty="0" smtClean="0">
                <a:latin typeface="Times New Roman" pitchFamily="18" charset="0"/>
              </a:rPr>
              <a:t>), в том числе: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dirty="0" smtClean="0">
                <a:latin typeface="Times New Roman" pitchFamily="18" charset="0"/>
              </a:rPr>
              <a:t>- Борисоглебское сельское поселение в сумме 1602,0 тыс. рублей;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dirty="0" smtClean="0">
                <a:latin typeface="Times New Roman" pitchFamily="18" charset="0"/>
              </a:rPr>
              <a:t>- Ковардицкое сельское поселение в сумме 1738,0 тыс. рублей.</a:t>
            </a:r>
          </a:p>
        </p:txBody>
      </p:sp>
      <p:pic>
        <p:nvPicPr>
          <p:cNvPr id="57349" name="Picture 14" descr="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358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190500" y="263679"/>
          <a:ext cx="4991100" cy="500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357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22"/>
          <p:cNvSpPr>
            <a:spLocks noChangeArrowheads="1"/>
          </p:cNvSpPr>
          <p:nvPr/>
        </p:nvSpPr>
        <p:spPr bwMode="auto">
          <a:xfrm>
            <a:off x="1143000" y="0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жилищно-коммунальное хозяйство</a:t>
            </a:r>
          </a:p>
        </p:txBody>
      </p:sp>
      <p:sp>
        <p:nvSpPr>
          <p:cNvPr id="58371" name="TextBox 19"/>
          <p:cNvSpPr txBox="1">
            <a:spLocks noChangeArrowheads="1"/>
          </p:cNvSpPr>
          <p:nvPr/>
        </p:nvSpPr>
        <p:spPr bwMode="auto">
          <a:xfrm>
            <a:off x="6153150" y="3014663"/>
            <a:ext cx="24320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коммунальное хозяйство предусмотрено 118209,1 тыс. рублей, средства будут направлены на:</a:t>
            </a:r>
          </a:p>
        </p:txBody>
      </p:sp>
      <p:sp>
        <p:nvSpPr>
          <p:cNvPr id="58372" name="TextBox 20"/>
          <p:cNvSpPr txBox="1">
            <a:spLocks noChangeArrowheads="1"/>
          </p:cNvSpPr>
          <p:nvPr/>
        </p:nvSpPr>
        <p:spPr bwMode="auto">
          <a:xfrm>
            <a:off x="6153150" y="4056063"/>
            <a:ext cx="2514600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-проведение работ по объекту «Наружные  водопроводные сети с. Ковардицы» в сумме 118199,1 тыс. руб.(строительство объекта 117299,1 тыс. руб.)</a:t>
            </a:r>
          </a:p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-строительный контроль в сумме 900,00 тыс. руб.,</a:t>
            </a:r>
          </a:p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 проектирование станции водоподготовки в с. Панфилово в сумме  10,0 тыс.руб. </a:t>
            </a:r>
          </a:p>
        </p:txBody>
      </p:sp>
      <p:sp>
        <p:nvSpPr>
          <p:cNvPr id="58373" name="TextBox 13"/>
          <p:cNvSpPr txBox="1">
            <a:spLocks noChangeArrowheads="1"/>
          </p:cNvSpPr>
          <p:nvPr/>
        </p:nvSpPr>
        <p:spPr bwMode="auto">
          <a:xfrm>
            <a:off x="3422650" y="3014663"/>
            <a:ext cx="25336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2020 год на жилищно-коммунальное  хозяйство предусмотрено 139310,7</a:t>
            </a:r>
            <a:endParaRPr lang="ru-RU" altLang="ru-RU" sz="1200" b="1" u="sng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 тыс. рублей, из них:</a:t>
            </a:r>
          </a:p>
        </p:txBody>
      </p:sp>
      <p:sp>
        <p:nvSpPr>
          <p:cNvPr id="58374" name="TextBox 19"/>
          <p:cNvSpPr txBox="1">
            <a:spLocks noChangeArrowheads="1"/>
          </p:cNvSpPr>
          <p:nvPr/>
        </p:nvSpPr>
        <p:spPr bwMode="auto">
          <a:xfrm>
            <a:off x="838200" y="3013075"/>
            <a:ext cx="2376488" cy="83185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другие вопросы в области жилищно-коммунального хозяйства предусмотрено</a:t>
            </a:r>
            <a:r>
              <a:rPr lang="ru-RU" altLang="ru-RU" sz="1200" b="1" u="sng">
                <a:latin typeface="Times New Roman" pitchFamily="18" charset="0"/>
                <a:cs typeface="Times New Roman" pitchFamily="18" charset="0"/>
              </a:rPr>
              <a:t> 2662,3 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479925" y="3298825"/>
            <a:ext cx="1841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altLang="ru-RU" sz="11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6" name="Rectangle 25"/>
          <p:cNvSpPr>
            <a:spLocks noChangeArrowheads="1"/>
          </p:cNvSpPr>
          <p:nvPr/>
        </p:nvSpPr>
        <p:spPr bwMode="auto">
          <a:xfrm>
            <a:off x="838200" y="3979863"/>
            <a:ext cx="2478088" cy="184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-на осуществление отдельных государственных полномочий по региональному государственному жилищному надзору и лицензионному контролю за счет субвенции из областного бюджета в сумме 262,0 тыс. руб.,</a:t>
            </a:r>
          </a:p>
          <a:p>
            <a:pPr algn="just" eaLnBrk="1" hangingPunct="1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-на оказание услуг МКУ «УЖКХИСП» в сумме 2360,3 тыс. руб.</a:t>
            </a:r>
          </a:p>
        </p:txBody>
      </p:sp>
      <p:sp>
        <p:nvSpPr>
          <p:cNvPr id="58377" name="Стрелка вправо 19"/>
          <p:cNvSpPr>
            <a:spLocks noChangeArrowheads="1"/>
          </p:cNvSpPr>
          <p:nvPr/>
        </p:nvSpPr>
        <p:spPr bwMode="auto">
          <a:xfrm>
            <a:off x="5956300" y="3243263"/>
            <a:ext cx="17780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378" name="Стрелка влево 20"/>
          <p:cNvSpPr>
            <a:spLocks noChangeArrowheads="1"/>
          </p:cNvSpPr>
          <p:nvPr/>
        </p:nvSpPr>
        <p:spPr bwMode="auto">
          <a:xfrm>
            <a:off x="3214688" y="3243263"/>
            <a:ext cx="207962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457200" y="366713"/>
          <a:ext cx="8271182" cy="2557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380" name="TextBox 13"/>
          <p:cNvSpPr txBox="1">
            <a:spLocks noChangeArrowheads="1"/>
          </p:cNvSpPr>
          <p:nvPr/>
        </p:nvSpPr>
        <p:spPr bwMode="auto">
          <a:xfrm>
            <a:off x="3422650" y="4262438"/>
            <a:ext cx="2533650" cy="10160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жилищное  хозяйство предусмотрено 18479,0 тыс. рублей, средства будут направлены на: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1" name="Стрелка влево 20"/>
          <p:cNvSpPr>
            <a:spLocks noChangeArrowheads="1"/>
          </p:cNvSpPr>
          <p:nvPr/>
        </p:nvSpPr>
        <p:spPr bwMode="auto">
          <a:xfrm rot="5400000" flipH="1">
            <a:off x="4499769" y="3813969"/>
            <a:ext cx="446087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382" name="TextBox 20"/>
          <p:cNvSpPr txBox="1">
            <a:spLocks noChangeArrowheads="1"/>
          </p:cNvSpPr>
          <p:nvPr/>
        </p:nvSpPr>
        <p:spPr bwMode="auto">
          <a:xfrm rot="10800000" flipV="1">
            <a:off x="3422650" y="5273675"/>
            <a:ext cx="24098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-на приобретение жилых помещений для граждан, нуждающихся в улучшении жилищных условий в сумме 18479,0 тыс. руб. Планируется улучшить жилищные условия 10 семей.</a:t>
            </a:r>
          </a:p>
        </p:txBody>
      </p:sp>
    </p:spTree>
    <p:extLst>
      <p:ext uri="{BB962C8B-B14F-4D97-AF65-F5344CB8AC3E}">
        <p14:creationId xmlns:p14="http://schemas.microsoft.com/office/powerpoint/2010/main" val="28731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59395" name="AutoShape 95"/>
          <p:cNvSpPr>
            <a:spLocks noChangeArrowheads="1"/>
          </p:cNvSpPr>
          <p:nvPr/>
        </p:nvSpPr>
        <p:spPr bwMode="auto">
          <a:xfrm>
            <a:off x="403225" y="219075"/>
            <a:ext cx="8435975" cy="368300"/>
          </a:xfrm>
          <a:prstGeom prst="roundRect">
            <a:avLst>
              <a:gd name="adj" fmla="val 21704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100" b="1"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пунктов, расположенных в сельской местности объектами инженерной инфраструктуры на 2020-2022 г.г</a:t>
            </a:r>
            <a:r>
              <a:rPr lang="ru-RU" altLang="ru-RU" sz="1100" b="1">
                <a:latin typeface="Calibri" pitchFamily="34" charset="0"/>
              </a:rPr>
              <a:t>.</a:t>
            </a:r>
          </a:p>
          <a:p>
            <a:pPr eaLnBrk="1" hangingPunct="1"/>
            <a:endParaRPr lang="ru-RU" altLang="ru-RU"/>
          </a:p>
        </p:txBody>
      </p:sp>
      <p:sp>
        <p:nvSpPr>
          <p:cNvPr id="59396" name="AutoShape 96"/>
          <p:cNvSpPr>
            <a:spLocks noChangeArrowheads="1"/>
          </p:cNvSpPr>
          <p:nvPr/>
        </p:nvSpPr>
        <p:spPr bwMode="auto">
          <a:xfrm>
            <a:off x="515938" y="892175"/>
            <a:ext cx="2619375" cy="558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«Наружные водопроводные сети с. Ковардицы Муромского района» (192186,48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/>
          </a:p>
        </p:txBody>
      </p:sp>
      <p:sp>
        <p:nvSpPr>
          <p:cNvPr id="59397" name="AutoShape 97"/>
          <p:cNvSpPr>
            <a:spLocks noChangeArrowheads="1"/>
          </p:cNvSpPr>
          <p:nvPr/>
        </p:nvSpPr>
        <p:spPr bwMode="auto">
          <a:xfrm rot="1256647">
            <a:off x="3073400" y="146367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398" name="AutoShape 99"/>
          <p:cNvSpPr>
            <a:spLocks noChangeArrowheads="1"/>
          </p:cNvSpPr>
          <p:nvPr/>
        </p:nvSpPr>
        <p:spPr bwMode="auto">
          <a:xfrm>
            <a:off x="3792538" y="771525"/>
            <a:ext cx="1568450" cy="4000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2020 год(118199,08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9" name="AutoShape 100"/>
          <p:cNvSpPr>
            <a:spLocks noChangeArrowheads="1"/>
          </p:cNvSpPr>
          <p:nvPr/>
        </p:nvSpPr>
        <p:spPr bwMode="auto">
          <a:xfrm>
            <a:off x="3744913" y="1450975"/>
            <a:ext cx="1604962" cy="377825"/>
          </a:xfrm>
          <a:prstGeom prst="roundRect">
            <a:avLst>
              <a:gd name="adj" fmla="val 26125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год(73987,4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0" name="AutoShape 101"/>
          <p:cNvSpPr>
            <a:spLocks/>
          </p:cNvSpPr>
          <p:nvPr/>
        </p:nvSpPr>
        <p:spPr bwMode="auto">
          <a:xfrm>
            <a:off x="5402263" y="687388"/>
            <a:ext cx="238125" cy="454025"/>
          </a:xfrm>
          <a:prstGeom prst="leftBrace">
            <a:avLst>
              <a:gd name="adj1" fmla="val 7714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01" name="AutoShape 102"/>
          <p:cNvSpPr>
            <a:spLocks/>
          </p:cNvSpPr>
          <p:nvPr/>
        </p:nvSpPr>
        <p:spPr bwMode="auto">
          <a:xfrm>
            <a:off x="5349875" y="1363663"/>
            <a:ext cx="304800" cy="498475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02" name="AutoShape 104"/>
          <p:cNvSpPr>
            <a:spLocks noChangeArrowheads="1"/>
          </p:cNvSpPr>
          <p:nvPr/>
        </p:nvSpPr>
        <p:spPr bwMode="auto">
          <a:xfrm>
            <a:off x="5707063" y="587375"/>
            <a:ext cx="3000375" cy="304800"/>
          </a:xfrm>
          <a:prstGeom prst="roundRect">
            <a:avLst>
              <a:gd name="adj" fmla="val 794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Строительный  контроль (900,0 тыс. руб.)</a:t>
            </a:r>
          </a:p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3" name="AutoShape 105"/>
          <p:cNvSpPr>
            <a:spLocks noChangeArrowheads="1"/>
          </p:cNvSpPr>
          <p:nvPr/>
        </p:nvSpPr>
        <p:spPr bwMode="auto">
          <a:xfrm>
            <a:off x="5722938" y="971550"/>
            <a:ext cx="3024187" cy="3238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(117299,1 тыс. руб.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04" name="AutoShape 106"/>
          <p:cNvSpPr>
            <a:spLocks noChangeArrowheads="1"/>
          </p:cNvSpPr>
          <p:nvPr/>
        </p:nvSpPr>
        <p:spPr bwMode="auto">
          <a:xfrm>
            <a:off x="5732463" y="1341438"/>
            <a:ext cx="3003550" cy="2190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Строительный контроль (200,0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5" name="AutoShape 108"/>
          <p:cNvSpPr>
            <a:spLocks noChangeArrowheads="1"/>
          </p:cNvSpPr>
          <p:nvPr/>
        </p:nvSpPr>
        <p:spPr bwMode="auto">
          <a:xfrm>
            <a:off x="5705475" y="1612900"/>
            <a:ext cx="2994025" cy="319088"/>
          </a:xfrm>
          <a:prstGeom prst="roundRect">
            <a:avLst>
              <a:gd name="adj" fmla="val 13588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 (73787,4 тыс. руб.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06" name="AutoShape 110"/>
          <p:cNvSpPr>
            <a:spLocks noChangeArrowheads="1"/>
          </p:cNvSpPr>
          <p:nvPr/>
        </p:nvSpPr>
        <p:spPr bwMode="auto">
          <a:xfrm>
            <a:off x="515938" y="1828800"/>
            <a:ext cx="2613025" cy="620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«Блочно-модульная котельная для школы с. Борисоглеб Муромского района» (5938,5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/>
          </a:p>
        </p:txBody>
      </p:sp>
      <p:sp>
        <p:nvSpPr>
          <p:cNvPr id="59407" name="AutoShape 112"/>
          <p:cNvSpPr>
            <a:spLocks noChangeArrowheads="1"/>
          </p:cNvSpPr>
          <p:nvPr/>
        </p:nvSpPr>
        <p:spPr bwMode="auto">
          <a:xfrm>
            <a:off x="3748088" y="1884363"/>
            <a:ext cx="1633537" cy="509587"/>
          </a:xfrm>
          <a:prstGeom prst="roundRect">
            <a:avLst>
              <a:gd name="adj" fmla="val 34032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год(5938,5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08" name="AutoShape 113"/>
          <p:cNvSpPr>
            <a:spLocks noChangeArrowheads="1"/>
          </p:cNvSpPr>
          <p:nvPr/>
        </p:nvSpPr>
        <p:spPr bwMode="auto">
          <a:xfrm rot="10800000" flipV="1">
            <a:off x="5735638" y="2052638"/>
            <a:ext cx="2987675" cy="295275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(5938,5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9" name="AutoShape 97"/>
          <p:cNvSpPr>
            <a:spLocks noChangeArrowheads="1"/>
          </p:cNvSpPr>
          <p:nvPr/>
        </p:nvSpPr>
        <p:spPr bwMode="auto">
          <a:xfrm rot="-1286067">
            <a:off x="3170238" y="792163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10" name="AutoShape 97"/>
          <p:cNvSpPr>
            <a:spLocks noChangeArrowheads="1"/>
          </p:cNvSpPr>
          <p:nvPr/>
        </p:nvSpPr>
        <p:spPr bwMode="auto">
          <a:xfrm>
            <a:off x="3105150" y="201295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519113" y="2590800"/>
            <a:ext cx="2638425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ru-RU" sz="850" b="1" dirty="0">
                <a:latin typeface="Times New Roman" pitchFamily="18" charset="0"/>
                <a:cs typeface="Times New Roman" pitchFamily="18" charset="0"/>
              </a:rPr>
              <a:t>Объект «Инженерная и транспортная инфраструктура земельных участков, представляемых (предоставленных) бесплатно для индивидуального жилищного строительства семьям, имеющих троих и более детей  возрасте до 18 лет </a:t>
            </a:r>
            <a:r>
              <a:rPr lang="ru-RU" altLang="ru-RU" sz="850" b="1" dirty="0" err="1">
                <a:latin typeface="Times New Roman" pitchFamily="18" charset="0"/>
                <a:cs typeface="Times New Roman" pitchFamily="18" charset="0"/>
              </a:rPr>
              <a:t>д.Пестенькино</a:t>
            </a:r>
            <a:endParaRPr lang="ru-RU" altLang="ru-RU" sz="8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2" name="AutoShape 102"/>
          <p:cNvSpPr>
            <a:spLocks/>
          </p:cNvSpPr>
          <p:nvPr/>
        </p:nvSpPr>
        <p:spPr bwMode="auto">
          <a:xfrm>
            <a:off x="5400675" y="5006181"/>
            <a:ext cx="304800" cy="498475"/>
          </a:xfrm>
          <a:prstGeom prst="leftBrace">
            <a:avLst>
              <a:gd name="adj1" fmla="val 4088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59413" name="AutoShape 6"/>
          <p:cNvSpPr>
            <a:spLocks noChangeArrowheads="1"/>
          </p:cNvSpPr>
          <p:nvPr/>
        </p:nvSpPr>
        <p:spPr bwMode="auto">
          <a:xfrm rot="10800000" flipV="1">
            <a:off x="5732463" y="2393950"/>
            <a:ext cx="3011487" cy="280988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Дороги и проезды  (687,54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4" name="AutoShape 7"/>
          <p:cNvSpPr>
            <a:spLocks noChangeArrowheads="1"/>
          </p:cNvSpPr>
          <p:nvPr/>
        </p:nvSpPr>
        <p:spPr bwMode="auto">
          <a:xfrm rot="10800000" flipV="1">
            <a:off x="5745163" y="2674938"/>
            <a:ext cx="2974975" cy="3048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Сети наружного освещения (118,35 тыс. руб.)</a:t>
            </a:r>
          </a:p>
          <a:p>
            <a:pPr eaLnBrk="1" hangingPunct="1"/>
            <a:endParaRPr lang="ru-RU" altLang="ru-RU"/>
          </a:p>
        </p:txBody>
      </p:sp>
      <p:sp>
        <p:nvSpPr>
          <p:cNvPr id="59415" name="AutoShape 4"/>
          <p:cNvSpPr>
            <a:spLocks noChangeArrowheads="1"/>
          </p:cNvSpPr>
          <p:nvPr/>
        </p:nvSpPr>
        <p:spPr bwMode="auto">
          <a:xfrm>
            <a:off x="3802063" y="2633663"/>
            <a:ext cx="1500187" cy="511175"/>
          </a:xfrm>
          <a:prstGeom prst="roundRect">
            <a:avLst>
              <a:gd name="adj" fmla="val 14032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год(805,89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16" name="AutoShape 102"/>
          <p:cNvSpPr>
            <a:spLocks/>
          </p:cNvSpPr>
          <p:nvPr/>
        </p:nvSpPr>
        <p:spPr bwMode="auto">
          <a:xfrm>
            <a:off x="5354638" y="2620963"/>
            <a:ext cx="285750" cy="504825"/>
          </a:xfrm>
          <a:prstGeom prst="leftBrace">
            <a:avLst>
              <a:gd name="adj1" fmla="val 7689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17" name="AutoShape 97"/>
          <p:cNvSpPr>
            <a:spLocks noChangeArrowheads="1"/>
          </p:cNvSpPr>
          <p:nvPr/>
        </p:nvSpPr>
        <p:spPr bwMode="auto">
          <a:xfrm>
            <a:off x="3157538" y="2781300"/>
            <a:ext cx="655637" cy="250825"/>
          </a:xfrm>
          <a:prstGeom prst="notchedRightArrow">
            <a:avLst>
              <a:gd name="adj1" fmla="val 50000"/>
              <a:gd name="adj2" fmla="val 60399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18" name="AutoShape 8"/>
          <p:cNvSpPr>
            <a:spLocks noChangeArrowheads="1"/>
          </p:cNvSpPr>
          <p:nvPr/>
        </p:nvSpPr>
        <p:spPr bwMode="auto">
          <a:xfrm>
            <a:off x="503238" y="3795713"/>
            <a:ext cx="2617787" cy="771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«Строительство очистных сооружений п.Зименки Муромского района Владимирской области» (1820,0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/>
          </a:p>
        </p:txBody>
      </p:sp>
      <p:sp>
        <p:nvSpPr>
          <p:cNvPr id="59419" name="AutoShape 11"/>
          <p:cNvSpPr>
            <a:spLocks noChangeArrowheads="1"/>
          </p:cNvSpPr>
          <p:nvPr/>
        </p:nvSpPr>
        <p:spPr bwMode="auto">
          <a:xfrm>
            <a:off x="3795713" y="3422650"/>
            <a:ext cx="1554162" cy="5603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год(1300,0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20" name="AutoShape 97"/>
          <p:cNvSpPr>
            <a:spLocks noChangeArrowheads="1"/>
          </p:cNvSpPr>
          <p:nvPr/>
        </p:nvSpPr>
        <p:spPr bwMode="auto">
          <a:xfrm rot="-1286067">
            <a:off x="3146425" y="382905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21" name="AutoShape 12"/>
          <p:cNvSpPr>
            <a:spLocks noChangeArrowheads="1"/>
          </p:cNvSpPr>
          <p:nvPr/>
        </p:nvSpPr>
        <p:spPr bwMode="auto">
          <a:xfrm>
            <a:off x="3751263" y="4249738"/>
            <a:ext cx="1643062" cy="428625"/>
          </a:xfrm>
          <a:prstGeom prst="roundRect">
            <a:avLst>
              <a:gd name="adj" fmla="val 7491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2022 год(520,0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 b="1">
              <a:latin typeface="Times New Roman" pitchFamily="18" charset="0"/>
            </a:endParaRPr>
          </a:p>
          <a:p>
            <a:pPr eaLnBrk="1" hangingPunct="1"/>
            <a:endParaRPr lang="ru-RU" altLang="ru-RU"/>
          </a:p>
        </p:txBody>
      </p:sp>
      <p:sp>
        <p:nvSpPr>
          <p:cNvPr id="59422" name="AutoShape 97"/>
          <p:cNvSpPr>
            <a:spLocks noChangeArrowheads="1"/>
          </p:cNvSpPr>
          <p:nvPr/>
        </p:nvSpPr>
        <p:spPr bwMode="auto">
          <a:xfrm rot="1256647">
            <a:off x="3141663" y="428307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23" name="AutoShape 16"/>
          <p:cNvSpPr>
            <a:spLocks noChangeArrowheads="1"/>
          </p:cNvSpPr>
          <p:nvPr/>
        </p:nvSpPr>
        <p:spPr bwMode="auto">
          <a:xfrm>
            <a:off x="5745163" y="3032125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объекта (1000,0 тыс. руб.)</a:t>
            </a:r>
            <a:endParaRPr lang="ru-RU" alt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4" name="AutoShape 17"/>
          <p:cNvSpPr>
            <a:spLocks noChangeArrowheads="1"/>
          </p:cNvSpPr>
          <p:nvPr/>
        </p:nvSpPr>
        <p:spPr bwMode="auto">
          <a:xfrm>
            <a:off x="5732463" y="3416300"/>
            <a:ext cx="2994025" cy="406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900" b="1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280,0 тыс. руб.)</a:t>
            </a:r>
          </a:p>
          <a:p>
            <a:pPr eaLnBrk="1" hangingPunct="1"/>
            <a:endParaRPr lang="ru-RU" altLang="ru-RU" sz="1600"/>
          </a:p>
        </p:txBody>
      </p:sp>
      <p:sp>
        <p:nvSpPr>
          <p:cNvPr id="59425" name="AutoShape 18"/>
          <p:cNvSpPr>
            <a:spLocks noChangeArrowheads="1"/>
          </p:cNvSpPr>
          <p:nvPr/>
        </p:nvSpPr>
        <p:spPr bwMode="auto">
          <a:xfrm>
            <a:off x="5722938" y="3854450"/>
            <a:ext cx="3038475" cy="4476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900" b="1">
                <a:latin typeface="Times New Roman" pitchFamily="18" charset="0"/>
                <a:cs typeface="Times New Roman" pitchFamily="18" charset="0"/>
              </a:rPr>
              <a:t>Проверка достоверности определения сметной стоимости объекта ( 20,0 тыс. руб.)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6" name="AutoShape 19"/>
          <p:cNvSpPr>
            <a:spLocks noChangeArrowheads="1"/>
          </p:cNvSpPr>
          <p:nvPr/>
        </p:nvSpPr>
        <p:spPr bwMode="auto">
          <a:xfrm>
            <a:off x="5715000" y="4325938"/>
            <a:ext cx="3022600" cy="276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Строительный контроль (220,0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7" name="AutoShape 20"/>
          <p:cNvSpPr>
            <a:spLocks noChangeArrowheads="1"/>
          </p:cNvSpPr>
          <p:nvPr/>
        </p:nvSpPr>
        <p:spPr bwMode="auto">
          <a:xfrm>
            <a:off x="5745163" y="4633913"/>
            <a:ext cx="2974975" cy="3302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( 300,0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8" name="AutoShape 102"/>
          <p:cNvSpPr>
            <a:spLocks/>
          </p:cNvSpPr>
          <p:nvPr/>
        </p:nvSpPr>
        <p:spPr bwMode="auto">
          <a:xfrm>
            <a:off x="5389563" y="4325938"/>
            <a:ext cx="295275" cy="557212"/>
          </a:xfrm>
          <a:prstGeom prst="leftBrace">
            <a:avLst>
              <a:gd name="adj1" fmla="val 4717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29" name="AutoShape 8"/>
          <p:cNvSpPr>
            <a:spLocks noChangeArrowheads="1"/>
          </p:cNvSpPr>
          <p:nvPr/>
        </p:nvSpPr>
        <p:spPr bwMode="auto">
          <a:xfrm>
            <a:off x="519113" y="5148263"/>
            <a:ext cx="2528887" cy="506412"/>
          </a:xfrm>
          <a:prstGeom prst="roundRect">
            <a:avLst>
              <a:gd name="adj" fmla="val 37986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Объект" Станция водоподготовки с.Панфилово Муромского района"</a:t>
            </a:r>
            <a:endParaRPr lang="ru-RU" altLang="ru-RU" sz="1000"/>
          </a:p>
        </p:txBody>
      </p:sp>
      <p:sp>
        <p:nvSpPr>
          <p:cNvPr id="59430" name="AutoShape 97"/>
          <p:cNvSpPr>
            <a:spLocks noChangeArrowheads="1"/>
          </p:cNvSpPr>
          <p:nvPr/>
        </p:nvSpPr>
        <p:spPr bwMode="auto">
          <a:xfrm rot="-1286067">
            <a:off x="3070225" y="5065713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31" name="AutoShape 97"/>
          <p:cNvSpPr>
            <a:spLocks noChangeArrowheads="1"/>
          </p:cNvSpPr>
          <p:nvPr/>
        </p:nvSpPr>
        <p:spPr bwMode="auto">
          <a:xfrm rot="1049935">
            <a:off x="3071813" y="5529263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32" name="AutoShape 12"/>
          <p:cNvSpPr>
            <a:spLocks noChangeArrowheads="1"/>
          </p:cNvSpPr>
          <p:nvPr/>
        </p:nvSpPr>
        <p:spPr bwMode="auto">
          <a:xfrm>
            <a:off x="3735388" y="4943475"/>
            <a:ext cx="1643062" cy="428625"/>
          </a:xfrm>
          <a:prstGeom prst="roundRect">
            <a:avLst>
              <a:gd name="adj" fmla="val 7491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2020 год(10,024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 b="1">
              <a:latin typeface="Times New Roman" pitchFamily="18" charset="0"/>
            </a:endParaRPr>
          </a:p>
          <a:p>
            <a:pPr eaLnBrk="1" hangingPunct="1"/>
            <a:endParaRPr lang="ru-RU" altLang="ru-RU"/>
          </a:p>
        </p:txBody>
      </p:sp>
      <p:sp>
        <p:nvSpPr>
          <p:cNvPr id="59433" name="AutoShape 12"/>
          <p:cNvSpPr>
            <a:spLocks noChangeArrowheads="1"/>
          </p:cNvSpPr>
          <p:nvPr/>
        </p:nvSpPr>
        <p:spPr bwMode="auto">
          <a:xfrm>
            <a:off x="3735388" y="5599113"/>
            <a:ext cx="1651000" cy="344487"/>
          </a:xfrm>
          <a:prstGeom prst="roundRect">
            <a:avLst>
              <a:gd name="adj" fmla="val 14370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2022 год(650,0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 b="1">
              <a:latin typeface="Times New Roman" pitchFamily="18" charset="0"/>
            </a:endParaRPr>
          </a:p>
          <a:p>
            <a:pPr eaLnBrk="1" hangingPunct="1"/>
            <a:endParaRPr lang="ru-RU" altLang="ru-RU"/>
          </a:p>
        </p:txBody>
      </p:sp>
      <p:sp>
        <p:nvSpPr>
          <p:cNvPr id="59434" name="AutoShape 102"/>
          <p:cNvSpPr>
            <a:spLocks/>
          </p:cNvSpPr>
          <p:nvPr/>
        </p:nvSpPr>
        <p:spPr bwMode="auto">
          <a:xfrm>
            <a:off x="5394325" y="3325813"/>
            <a:ext cx="292100" cy="939800"/>
          </a:xfrm>
          <a:prstGeom prst="leftBrace">
            <a:avLst>
              <a:gd name="adj1" fmla="val 7691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35" name="AutoShape 20"/>
          <p:cNvSpPr>
            <a:spLocks noChangeArrowheads="1"/>
          </p:cNvSpPr>
          <p:nvPr/>
        </p:nvSpPr>
        <p:spPr bwMode="auto">
          <a:xfrm>
            <a:off x="5735638" y="5054600"/>
            <a:ext cx="3006725" cy="401638"/>
          </a:xfrm>
          <a:prstGeom prst="roundRect">
            <a:avLst>
              <a:gd name="adj" fmla="val 29213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Проектирование станции водоподготовки   (10,024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36" name="AutoShape 20"/>
          <p:cNvSpPr>
            <a:spLocks noChangeArrowheads="1"/>
          </p:cNvSpPr>
          <p:nvPr/>
        </p:nvSpPr>
        <p:spPr bwMode="auto">
          <a:xfrm>
            <a:off x="5745163" y="5599113"/>
            <a:ext cx="2954337" cy="420687"/>
          </a:xfrm>
          <a:prstGeom prst="roundRect">
            <a:avLst>
              <a:gd name="adj" fmla="val 2337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(650,0 тыс. руб.)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37" name="AutoShape 102"/>
          <p:cNvSpPr>
            <a:spLocks/>
          </p:cNvSpPr>
          <p:nvPr/>
        </p:nvSpPr>
        <p:spPr bwMode="auto">
          <a:xfrm>
            <a:off x="5378450" y="5654675"/>
            <a:ext cx="315913" cy="365125"/>
          </a:xfrm>
          <a:prstGeom prst="leftBrace">
            <a:avLst>
              <a:gd name="adj1" fmla="val 4075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38" name="AutoShape 46"/>
          <p:cNvSpPr>
            <a:spLocks noChangeArrowheads="1"/>
          </p:cNvSpPr>
          <p:nvPr/>
        </p:nvSpPr>
        <p:spPr bwMode="auto">
          <a:xfrm>
            <a:off x="519113" y="6064250"/>
            <a:ext cx="8201025" cy="5651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3F3151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 eaLnBrk="1" hangingPunct="1">
              <a:spcAft>
                <a:spcPts val="1000"/>
              </a:spcAft>
            </a:pPr>
            <a:r>
              <a:rPr lang="ru-RU" altLang="ru-RU" sz="1100" b="1">
                <a:latin typeface="Calibri" pitchFamily="34" charset="0"/>
              </a:rPr>
              <a:t>Ожидаемый результат: </a:t>
            </a:r>
            <a:r>
              <a:rPr lang="ru-RU" altLang="ru-RU" sz="1100">
                <a:latin typeface="Calibri" pitchFamily="34" charset="0"/>
              </a:rPr>
              <a:t>Строительство наружных сетей водопровода в с.Ковардицы протяженностью 36,941 км позволит обеспечить качественной питьевой водой 798 домовладений или 1800 жителей.</a:t>
            </a:r>
            <a:endParaRPr lang="ru-RU" altLang="ru-RU"/>
          </a:p>
        </p:txBody>
      </p:sp>
      <p:sp>
        <p:nvSpPr>
          <p:cNvPr id="47" name="AutoShape 102"/>
          <p:cNvSpPr>
            <a:spLocks/>
          </p:cNvSpPr>
          <p:nvPr/>
        </p:nvSpPr>
        <p:spPr bwMode="auto">
          <a:xfrm>
            <a:off x="5360988" y="1988446"/>
            <a:ext cx="304800" cy="498475"/>
          </a:xfrm>
          <a:prstGeom prst="leftBrace">
            <a:avLst>
              <a:gd name="adj1" fmla="val 4088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22"/>
          <p:cNvSpPr>
            <a:spLocks noChangeArrowheads="1"/>
          </p:cNvSpPr>
          <p:nvPr/>
        </p:nvSpPr>
        <p:spPr bwMode="auto">
          <a:xfrm>
            <a:off x="990600" y="0"/>
            <a:ext cx="74898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5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образование</a:t>
            </a:r>
          </a:p>
        </p:txBody>
      </p:sp>
      <p:sp>
        <p:nvSpPr>
          <p:cNvPr id="2" name="Выноска со стрелкой вправо 1"/>
          <p:cNvSpPr/>
          <p:nvPr/>
        </p:nvSpPr>
        <p:spPr bwMode="auto">
          <a:xfrm>
            <a:off x="317922" y="403225"/>
            <a:ext cx="2016224" cy="1168400"/>
          </a:xfrm>
          <a:prstGeom prst="rightArrowCallout">
            <a:avLst>
              <a:gd name="adj1" fmla="val 25000"/>
              <a:gd name="adj2" fmla="val 25844"/>
              <a:gd name="adj3" fmla="val 25000"/>
              <a:gd name="adj4" fmla="val 6497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srgbClr val="FFFF00">
                <a:alpha val="40000"/>
              </a:srgbClr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60420" name="TextBox 2"/>
          <p:cNvSpPr txBox="1">
            <a:spLocks noChangeArrowheads="1"/>
          </p:cNvSpPr>
          <p:nvPr/>
        </p:nvSpPr>
        <p:spPr bwMode="auto">
          <a:xfrm>
            <a:off x="228600" y="320675"/>
            <a:ext cx="14478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Система образования Муромского района включает</a:t>
            </a:r>
          </a:p>
        </p:txBody>
      </p:sp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2362200" y="381000"/>
            <a:ext cx="4579938" cy="290513"/>
          </a:xfrm>
          <a:prstGeom prst="rect">
            <a:avLst/>
          </a:prstGeom>
          <a:solidFill>
            <a:srgbClr val="FFFF99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4 детских дошкольных учреждения (238 воспитанников)</a:t>
            </a:r>
          </a:p>
        </p:txBody>
      </p:sp>
      <p:sp>
        <p:nvSpPr>
          <p:cNvPr id="60422" name="TextBox 10"/>
          <p:cNvSpPr txBox="1">
            <a:spLocks noChangeArrowheads="1"/>
          </p:cNvSpPr>
          <p:nvPr/>
        </p:nvSpPr>
        <p:spPr bwMode="auto">
          <a:xfrm>
            <a:off x="2362200" y="609600"/>
            <a:ext cx="5332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8 общеобразовательных школ (997 учащихся, 148 воспитанника)</a:t>
            </a:r>
          </a:p>
        </p:txBody>
      </p:sp>
      <p:sp>
        <p:nvSpPr>
          <p:cNvPr id="60423" name="TextBox 14"/>
          <p:cNvSpPr txBox="1">
            <a:spLocks noChangeArrowheads="1"/>
          </p:cNvSpPr>
          <p:nvPr/>
        </p:nvSpPr>
        <p:spPr bwMode="auto">
          <a:xfrm>
            <a:off x="2362200" y="838200"/>
            <a:ext cx="6553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1 муниципальное казенное учреждение «Центр бухгалтерского учета и методической работы системы образования»  </a:t>
            </a:r>
          </a:p>
        </p:txBody>
      </p:sp>
      <p:sp>
        <p:nvSpPr>
          <p:cNvPr id="60424" name="TextBox 16"/>
          <p:cNvSpPr txBox="1">
            <a:spLocks noChangeArrowheads="1"/>
          </p:cNvSpPr>
          <p:nvPr/>
        </p:nvSpPr>
        <p:spPr bwMode="auto">
          <a:xfrm>
            <a:off x="2362200" y="1295400"/>
            <a:ext cx="51355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Управление образования администрации Муромского района</a:t>
            </a:r>
          </a:p>
        </p:txBody>
      </p:sp>
      <p:sp>
        <p:nvSpPr>
          <p:cNvPr id="60425" name="TextBox 13"/>
          <p:cNvSpPr txBox="1">
            <a:spLocks noChangeArrowheads="1"/>
          </p:cNvSpPr>
          <p:nvPr/>
        </p:nvSpPr>
        <p:spPr bwMode="auto">
          <a:xfrm>
            <a:off x="2362200" y="1981200"/>
            <a:ext cx="365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Обеспечение деятельности учреждений образования на 20</a:t>
            </a:r>
            <a:r>
              <a:rPr lang="en-US" altLang="ru-RU" sz="1600" b="1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altLang="ru-RU" sz="16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 гг., тыс. рублей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838200" y="3429000"/>
          <a:ext cx="7924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029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3"/>
          <p:cNvSpPr txBox="1">
            <a:spLocks noChangeArrowheads="1"/>
          </p:cNvSpPr>
          <p:nvPr/>
        </p:nvSpPr>
        <p:spPr bwMode="auto">
          <a:xfrm>
            <a:off x="304800" y="152400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2020 год</a:t>
            </a:r>
          </a:p>
        </p:txBody>
      </p:sp>
      <p:sp>
        <p:nvSpPr>
          <p:cNvPr id="61443" name="TextBox 14"/>
          <p:cNvSpPr txBox="1">
            <a:spLocks noChangeArrowheads="1"/>
          </p:cNvSpPr>
          <p:nvPr/>
        </p:nvSpPr>
        <p:spPr bwMode="auto">
          <a:xfrm>
            <a:off x="4089400" y="457200"/>
            <a:ext cx="49657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обеспечение дошкольного образования детей в муниципальных дошкольных образовательных организациях (4 дошкольных учреждения)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29218,9 тыс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 рублей на 20</a:t>
            </a:r>
            <a:r>
              <a:rPr lang="en-US" altLang="ru-RU" sz="85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 год;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оснащение медицинского блока отделений организации медицинской помощи несовершеннолетним обучающимся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625,0 тыс.руб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предоставление компенсации расходов на оплату жилых помещений, отопления и освещения отдельным категориям граждан в сфере за счет субсидии из областного бюджета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1200,0 тыс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 рублей (планируется оказать социальную поддержку, исходя из расчета в среднем на 1 получателя в месяц в сумме 1649,9 рублей - 59 получателям, из них 24 работающих и 35 пенсионеров).</a:t>
            </a:r>
          </a:p>
        </p:txBody>
      </p:sp>
      <p:sp>
        <p:nvSpPr>
          <p:cNvPr id="61444" name="Левая фигурная скобка 9"/>
          <p:cNvSpPr>
            <a:spLocks/>
          </p:cNvSpPr>
          <p:nvPr/>
        </p:nvSpPr>
        <p:spPr bwMode="auto">
          <a:xfrm>
            <a:off x="3860800" y="533400"/>
            <a:ext cx="228600" cy="1114425"/>
          </a:xfrm>
          <a:prstGeom prst="leftBrace">
            <a:avLst>
              <a:gd name="adj1" fmla="val 12345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1445" name="TextBox 14"/>
          <p:cNvSpPr txBox="1">
            <a:spLocks noChangeArrowheads="1"/>
          </p:cNvSpPr>
          <p:nvPr/>
        </p:nvSpPr>
        <p:spPr bwMode="auto">
          <a:xfrm>
            <a:off x="3995738" y="1676400"/>
            <a:ext cx="4902200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обеспечение предоставления общедоступного и бесплатного общего образования по основным общеобразовательным программам 997 учащимся и 148 воспитанникам 8 муниципальных бюджетных общеобразовательных учреждений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118517,1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 тыс. рублей на 2020 год;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предоставление компенсации расходов на оплату жилых помещений, отопления и освещения отдельным категориям граждан в сфере за счет субсидии из областного бюджета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5232,6 тыс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 рублей (планируется оказать социальную поддержку из расчета 1765,4  рублей в месяц на 1 человека -  247 получателям, из них 146 работающим и  101 пенсионерам);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оснащение пунктов проведения экзаменов системами видеонаблюдения за счет межбюджетных трансфертов из обл. бюджета в сумме 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143,6 тыс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 рублей 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оснащение медицинского блока отделений организации медицинской помощи несовершеннолетним обучающимся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1250,1 тыс.руб;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обеспечение профилактики детского дорожно-транспортного травматизма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142,0 тыс.руб,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приобретение транспортных средств для организации бесплатной перевозки обучающихся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2100,0 тыс.руб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.( МБОУ «Молотицкая СОШ», МБОУ «Чаадаевская СОШ»)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питание детей, обучающихся в 1-4 классах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1471,6 тыс. 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рублей (расчет произведён исходя из охвата питанием 407 школьников в муниципальных школах);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 питание льготной категории учащихся 5-9 классов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552,6 тыс. рублей 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(запланированы расходы на обеспечение завтраками 82  человека, из них 8 детей-инвалидов, 74 ребенка из малообеспеченных семей, горячими обедами из расчета 30 рублей (среднегодовое количество 169 дето-дней – 27 человек, из них 8 детей-инвалидов, 19 ребенка из малообеспеченных семей);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В рамках национального проекта «Образование» предусмотрены бюджетные ассигнования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4534,5 тыс. руб.</a:t>
            </a:r>
            <a:endParaRPr lang="en-US" altLang="ru-RU" sz="85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организация отдыха детей в каникулярное время в сумме 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1482,6 тыс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 рублей ежегодно, в том числе за счет средств областного бюджета в сумме 1294,8 тыс. рублей. Планируется приобрести 1000 путевок в лагеря с дневным пребыванием детей (пришкольные лагеря);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для развития молодого поколения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95,0 тыс. руб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altLang="ru-RU" sz="8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7" name="TextBox 14"/>
          <p:cNvSpPr txBox="1">
            <a:spLocks noChangeArrowheads="1"/>
          </p:cNvSpPr>
          <p:nvPr/>
        </p:nvSpPr>
        <p:spPr bwMode="auto">
          <a:xfrm>
            <a:off x="3995738" y="5410200"/>
            <a:ext cx="49022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организация отдыха детей и их оздоровление загородного типа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78,0 </a:t>
            </a:r>
            <a:r>
              <a:rPr lang="ru-RU" altLang="ru-RU" sz="850" b="1" dirty="0" err="1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850" dirty="0" err="1" smtClean="0">
                <a:latin typeface="Times New Roman" pitchFamily="18" charset="0"/>
                <a:cs typeface="Times New Roman" pitchFamily="18" charset="0"/>
              </a:rPr>
              <a:t>.рублей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                            ежегодно (ассигнования будут потрачены на приобретение путевок в загородные лагеря для детей работников бюджетной сферы).</a:t>
            </a:r>
            <a:endParaRPr lang="en-US" altLang="ru-RU" sz="85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alt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alt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8" name="TextBox 14"/>
          <p:cNvSpPr txBox="1">
            <a:spLocks noChangeArrowheads="1"/>
          </p:cNvSpPr>
          <p:nvPr/>
        </p:nvSpPr>
        <p:spPr bwMode="auto">
          <a:xfrm>
            <a:off x="4084638" y="5895975"/>
            <a:ext cx="48323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обеспечение функционирования муниципального казенного учреждения «Центр бухгалтерского учета и методической работы системы образования»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11023,0 тыс. рублей;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обеспечение выполнения функций муниципальными органами (Управление образования администрации Муромского района)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1911,5 тыс. рублей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налог на благоустроенные помещения для детей сирот , оставшихся без попечения родителей в сумме </a:t>
            </a:r>
            <a:r>
              <a:rPr lang="ru-RU" altLang="ru-RU" sz="850" b="1" dirty="0" smtClean="0">
                <a:latin typeface="Times New Roman" pitchFamily="18" charset="0"/>
                <a:cs typeface="Times New Roman" pitchFamily="18" charset="0"/>
              </a:rPr>
              <a:t>506,1 тыс.руб</a:t>
            </a:r>
            <a:r>
              <a:rPr lang="ru-RU" altLang="ru-RU" sz="8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124200" y="838200"/>
            <a:ext cx="736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Дошкольное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в сумме  31043,9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тыс.руб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9" name="Прямоугольник 14"/>
          <p:cNvSpPr>
            <a:spLocks noChangeArrowheads="1"/>
          </p:cNvSpPr>
          <p:nvPr/>
        </p:nvSpPr>
        <p:spPr bwMode="auto">
          <a:xfrm>
            <a:off x="3276600" y="3200400"/>
            <a:ext cx="6778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в сумме 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133965,1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0" name="Прямоугольник 15"/>
          <p:cNvSpPr>
            <a:spLocks noChangeArrowheads="1"/>
          </p:cNvSpPr>
          <p:nvPr/>
        </p:nvSpPr>
        <p:spPr bwMode="auto">
          <a:xfrm>
            <a:off x="2971800" y="4724400"/>
            <a:ext cx="11176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Молодежная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политика и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оздоровление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детей в сумме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1655,6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1" name="Прямоугольник 16"/>
          <p:cNvSpPr>
            <a:spLocks noChangeArrowheads="1"/>
          </p:cNvSpPr>
          <p:nvPr/>
        </p:nvSpPr>
        <p:spPr bwMode="auto">
          <a:xfrm>
            <a:off x="3124200" y="6027738"/>
            <a:ext cx="87153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в области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13440,6 тыс.руб</a:t>
            </a: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2" name="Picture 18" descr="aanbod-ta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2971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Диаграмма 17"/>
          <p:cNvGraphicFramePr>
            <a:graphicFrameLocks/>
          </p:cNvGraphicFramePr>
          <p:nvPr/>
        </p:nvGraphicFramePr>
        <p:xfrm>
          <a:off x="0" y="2971801"/>
          <a:ext cx="3124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54" name="Левая фигурная скобка 9"/>
          <p:cNvSpPr>
            <a:spLocks/>
          </p:cNvSpPr>
          <p:nvPr/>
        </p:nvSpPr>
        <p:spPr bwMode="auto">
          <a:xfrm>
            <a:off x="3860800" y="1676400"/>
            <a:ext cx="228600" cy="3048000"/>
          </a:xfrm>
          <a:prstGeom prst="leftBrace">
            <a:avLst>
              <a:gd name="adj1" fmla="val 1234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1455" name="Левая фигурная скобка 9"/>
          <p:cNvSpPr>
            <a:spLocks/>
          </p:cNvSpPr>
          <p:nvPr/>
        </p:nvSpPr>
        <p:spPr bwMode="auto">
          <a:xfrm>
            <a:off x="3840163" y="4781550"/>
            <a:ext cx="228600" cy="1114425"/>
          </a:xfrm>
          <a:prstGeom prst="leftBrace">
            <a:avLst>
              <a:gd name="adj1" fmla="val 12345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1456" name="Левая фигурная скобка 9"/>
          <p:cNvSpPr>
            <a:spLocks/>
          </p:cNvSpPr>
          <p:nvPr/>
        </p:nvSpPr>
        <p:spPr bwMode="auto">
          <a:xfrm>
            <a:off x="3840163" y="5956300"/>
            <a:ext cx="228600" cy="889000"/>
          </a:xfrm>
          <a:prstGeom prst="leftBrace">
            <a:avLst>
              <a:gd name="adj1" fmla="val 12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/>
        </p:nvGraphicFramePr>
        <p:xfrm>
          <a:off x="0" y="2743200"/>
          <a:ext cx="3124199" cy="352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074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altLang="ru-RU" sz="2000" b="1" i="1" u="sng" smtClean="0">
                <a:latin typeface="Times New Roman" pitchFamily="18" charset="0"/>
              </a:rPr>
              <a:t>Участие муниципального образования в реализации национальных проектов   </a:t>
            </a:r>
          </a:p>
        </p:txBody>
      </p: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304799" y="762000"/>
            <a:ext cx="3596149" cy="2736236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«Современная школа»</a:t>
            </a:r>
          </a:p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с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оздание (обновление) материально-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</a:rPr>
              <a:t>техни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ческой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базы для реализации основных и 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дополнительных программ цифрового и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гуманитарного профилей в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общеобразовательных организациях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      в сумме 3385,1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тыс.руб., на 2021 год в сумме 1138,3 тыс.</a:t>
            </a:r>
          </a:p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р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уб.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(МБОУ «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Зименковская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СОШ»,МБОУ 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«Ковардицкая СОШ», МБОУ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«Панфиловская СОШ», 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</a:rPr>
              <a:t>МБОУ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«Борисоглебская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СОШ» )</a:t>
            </a:r>
          </a:p>
          <a:p>
            <a:pPr>
              <a:defRPr/>
            </a:pPr>
            <a:endParaRPr lang="ru-RU" sz="1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28601" y="3656012"/>
            <a:ext cx="3657599" cy="2827337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«Успех каждого ребенка</a:t>
            </a: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»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создание в общеобразовательных организациях, 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расположенных в сельской местности, условий для 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занятий физической культурой и спортом на 2020-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2021 годы в сумме 1149,4 тыс. руб.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(Бюджетные 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ассигнования будут направлены на ремонт спор-</a:t>
            </a:r>
          </a:p>
          <a:p>
            <a:pPr algn="ctr">
              <a:defRPr/>
            </a:pP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тивного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зала в «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Булатниковской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СОШ </a:t>
            </a:r>
            <a:r>
              <a:rPr lang="ru-RU" sz="1200" i="1" dirty="0" smtClean="0">
                <a:latin typeface="Times New Roman" pitchFamily="18" charset="0"/>
              </a:rPr>
              <a:t>»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на 2020 г.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и в «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Алешунинской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СОШ» на 2021 г.)    </a:t>
            </a:r>
          </a:p>
          <a:p>
            <a:pPr algn="ctr">
              <a:defRPr/>
            </a:pPr>
            <a:endParaRPr lang="ru-RU" sz="1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4" name="AutoShape 26"/>
          <p:cNvSpPr>
            <a:spLocks noChangeArrowheads="1"/>
          </p:cNvSpPr>
          <p:nvPr/>
        </p:nvSpPr>
        <p:spPr bwMode="auto">
          <a:xfrm>
            <a:off x="5638800" y="1092200"/>
            <a:ext cx="2952750" cy="1298575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Национальный проект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2000" b="1" i="1" u="sng">
              <a:latin typeface="Times New Roman" pitchFamily="18" charset="0"/>
            </a:endParaRP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«Образование»</a:t>
            </a: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62475" name="AutoShape 51"/>
          <p:cNvSpPr>
            <a:spLocks noChangeArrowheads="1"/>
          </p:cNvSpPr>
          <p:nvPr/>
        </p:nvSpPr>
        <p:spPr bwMode="auto">
          <a:xfrm rot="10800000">
            <a:off x="3886200" y="1525588"/>
            <a:ext cx="1733550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2476" name="Text Box 52"/>
          <p:cNvSpPr txBox="1">
            <a:spLocks noChangeArrowheads="1"/>
          </p:cNvSpPr>
          <p:nvPr/>
        </p:nvSpPr>
        <p:spPr bwMode="auto">
          <a:xfrm>
            <a:off x="5326063" y="3656013"/>
            <a:ext cx="2809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7" name="AutoShape 53"/>
          <p:cNvSpPr>
            <a:spLocks noChangeArrowheads="1"/>
          </p:cNvSpPr>
          <p:nvPr/>
        </p:nvSpPr>
        <p:spPr bwMode="auto">
          <a:xfrm>
            <a:off x="4572000" y="3516313"/>
            <a:ext cx="4216400" cy="2757487"/>
          </a:xfrm>
          <a:prstGeom prst="flowChartAlternateProcess">
            <a:avLst/>
          </a:prstGeom>
          <a:solidFill>
            <a:srgbClr val="92D050">
              <a:alpha val="7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проект «Цифровая  образовательная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среда»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внедрение целевой модели образовательной среды в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общеобразовательных организациях на 2021 год в</a:t>
            </a:r>
          </a:p>
          <a:p>
            <a:pPr algn="ctr" eaLnBrk="1" hangingPunct="1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сумме 11386,9 тыс. руб. </a:t>
            </a:r>
            <a:r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</a:rPr>
              <a:t>Бюджетные </a:t>
            </a:r>
          </a:p>
          <a:p>
            <a:pPr algn="ctr" eaLnBrk="1" hangingPunct="1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</a:rPr>
              <a:t>ассигнования планируется направить на приобретение</a:t>
            </a:r>
          </a:p>
          <a:p>
            <a:pPr algn="ctr" eaLnBrk="1" hangingPunct="1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оргтехники 5 общеобразовательным организациям)</a:t>
            </a:r>
            <a:endParaRPr lang="ru-RU" altLang="ru-R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8" name="AutoShape 61"/>
          <p:cNvSpPr>
            <a:spLocks noChangeArrowheads="1"/>
          </p:cNvSpPr>
          <p:nvPr/>
        </p:nvSpPr>
        <p:spPr bwMode="auto">
          <a:xfrm>
            <a:off x="6478588" y="2390775"/>
            <a:ext cx="504825" cy="1125538"/>
          </a:xfrm>
          <a:prstGeom prst="downArrow">
            <a:avLst>
              <a:gd name="adj1" fmla="val 50000"/>
              <a:gd name="adj2" fmla="val 29139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2479" name="AutoShape 51"/>
          <p:cNvSpPr>
            <a:spLocks noChangeArrowheads="1"/>
          </p:cNvSpPr>
          <p:nvPr/>
        </p:nvSpPr>
        <p:spPr bwMode="auto">
          <a:xfrm rot="8584695">
            <a:off x="3521075" y="2901950"/>
            <a:ext cx="2435225" cy="431800"/>
          </a:xfrm>
          <a:prstGeom prst="rightArrow">
            <a:avLst>
              <a:gd name="adj1" fmla="val 50000"/>
              <a:gd name="adj2" fmla="val 83473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3491" name="Rectangle 122"/>
          <p:cNvSpPr>
            <a:spLocks noChangeArrowheads="1"/>
          </p:cNvSpPr>
          <p:nvPr/>
        </p:nvSpPr>
        <p:spPr bwMode="auto">
          <a:xfrm>
            <a:off x="1219200" y="0"/>
            <a:ext cx="7489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9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культуру</a:t>
            </a:r>
          </a:p>
        </p:txBody>
      </p:sp>
      <p:sp>
        <p:nvSpPr>
          <p:cNvPr id="63492" name="TextBox 1"/>
          <p:cNvSpPr txBox="1">
            <a:spLocks noChangeArrowheads="1"/>
          </p:cNvSpPr>
          <p:nvPr/>
        </p:nvSpPr>
        <p:spPr bwMode="auto">
          <a:xfrm>
            <a:off x="233363" y="3657600"/>
            <a:ext cx="40338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u="sng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Исполнение расходных обязательств в сфере культуры осуществляется</a:t>
            </a: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-муниципальными бюджетными учреждениями в количестве 3 единиц: «Центр культуры и досуга «Панфиловский», «Музейно-выставочное объединение», «Централизованная библиотечная система».</a:t>
            </a:r>
          </a:p>
        </p:txBody>
      </p:sp>
      <p:sp>
        <p:nvSpPr>
          <p:cNvPr id="63493" name="TextBox 13"/>
          <p:cNvSpPr txBox="1">
            <a:spLocks noChangeArrowheads="1"/>
          </p:cNvSpPr>
          <p:nvPr/>
        </p:nvSpPr>
        <p:spPr bwMode="auto">
          <a:xfrm>
            <a:off x="4721225" y="533400"/>
            <a:ext cx="418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Структура расходов на культуру на 2020 год</a:t>
            </a:r>
          </a:p>
        </p:txBody>
      </p:sp>
      <p:sp>
        <p:nvSpPr>
          <p:cNvPr id="63494" name="TextBox 14"/>
          <p:cNvSpPr txBox="1">
            <a:spLocks noChangeArrowheads="1"/>
          </p:cNvSpPr>
          <p:nvPr/>
        </p:nvSpPr>
        <p:spPr bwMode="auto">
          <a:xfrm>
            <a:off x="4721225" y="3657600"/>
            <a:ext cx="418623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функционирования муниципальных бюджетных учреждений: «Центр культуры и досуга «Панфиловский», «Музейно-выставочное объединение», «Централизованная библиотечная система», в том числе предоставление мер социальной поддержки по оплате за содержание и ремонт жилья, услуг теплоснабжения (отопления) и электроснабжения работникам культуры в сумме 19675,5 тыс. рублей в 2020 году, (планируется возместить коммунальные расходы 27 гражданам, из них 24 работающие, 3 пенсионера)</a:t>
            </a:r>
          </a:p>
        </p:txBody>
      </p:sp>
      <p:sp>
        <p:nvSpPr>
          <p:cNvPr id="63495" name="TextBox 13"/>
          <p:cNvSpPr txBox="1">
            <a:spLocks noChangeArrowheads="1"/>
          </p:cNvSpPr>
          <p:nvPr/>
        </p:nvSpPr>
        <p:spPr bwMode="auto">
          <a:xfrm>
            <a:off x="233363" y="533400"/>
            <a:ext cx="418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Динамика расходов на культуру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4964112" y="914400"/>
          <a:ext cx="409575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233363" y="914400"/>
          <a:ext cx="4572000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84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33400"/>
            <a:ext cx="9145587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5539" name="Rectangle 122"/>
          <p:cNvSpPr>
            <a:spLocks noChangeArrowheads="1"/>
          </p:cNvSpPr>
          <p:nvPr/>
        </p:nvSpPr>
        <p:spPr bwMode="auto">
          <a:xfrm>
            <a:off x="1065213" y="0"/>
            <a:ext cx="7489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социальную политику</a:t>
            </a:r>
          </a:p>
        </p:txBody>
      </p:sp>
      <p:sp>
        <p:nvSpPr>
          <p:cNvPr id="65540" name="TextBox 13"/>
          <p:cNvSpPr txBox="1">
            <a:spLocks noChangeArrowheads="1"/>
          </p:cNvSpPr>
          <p:nvPr/>
        </p:nvSpPr>
        <p:spPr bwMode="auto">
          <a:xfrm>
            <a:off x="230188" y="320675"/>
            <a:ext cx="40338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Динамика расходов на социальную политику</a:t>
            </a:r>
          </a:p>
        </p:txBody>
      </p:sp>
      <p:sp>
        <p:nvSpPr>
          <p:cNvPr id="65541" name="TextBox 13"/>
          <p:cNvSpPr txBox="1">
            <a:spLocks noChangeArrowheads="1"/>
          </p:cNvSpPr>
          <p:nvPr/>
        </p:nvSpPr>
        <p:spPr bwMode="auto">
          <a:xfrm>
            <a:off x="4724400" y="320675"/>
            <a:ext cx="4267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Структура расходов на социальную политику на 2020 год</a:t>
            </a:r>
          </a:p>
        </p:txBody>
      </p:sp>
      <p:sp>
        <p:nvSpPr>
          <p:cNvPr id="65542" name="TextBox 14"/>
          <p:cNvSpPr txBox="1">
            <a:spLocks noChangeArrowheads="1"/>
          </p:cNvSpPr>
          <p:nvPr/>
        </p:nvSpPr>
        <p:spPr bwMode="auto">
          <a:xfrm>
            <a:off x="244475" y="2895600"/>
            <a:ext cx="861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Муромского района расходы на социальную политику составят в 2020 году 7,1%, в 2021 году 8,7%, в 2022 году 11,2%.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4729316" y="685801"/>
          <a:ext cx="4130522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0188" y="3357563"/>
          <a:ext cx="8761412" cy="3408360"/>
        </p:xfrm>
        <a:graphic>
          <a:graphicData uri="http://schemas.openxmlformats.org/drawingml/2006/table">
            <a:tbl>
              <a:tblPr/>
              <a:tblGrid>
                <a:gridCol w="761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898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1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006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/>
                        </a:rPr>
                        <a:t>Сумма на 2020 год,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/>
                        </a:rPr>
                        <a:t>Направление расходов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Пенсионное обеспечение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1 600,700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Доплата к пенсии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 бывшим муниципальным служащим.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24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165,300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Социальная поддержка 10 детей-инвалидов дошкольного возраста.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5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1 113,600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Предоставление многодетным семьям Муромского района – участникам Подпрограммы социальных выплат на строительство индивидуального жилого дома. В 2020 году выплата будет предоставлена 1 семье из 5 человек.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5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122,900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Улучшение жилищных условий граждан проживающих в сельской  местности, в </a:t>
                      </a:r>
                      <a:r>
                        <a:rPr lang="ru-RU" sz="700" b="0" i="0" u="none" strike="noStrike" dirty="0" err="1"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. молодых семей и  молодых специалистов. В 2020 году планируется предоставление социальной выплаты на приобретение жилья 2 семьям из 4 человек и 1 семья из 2 и 1 семья из 3 человек.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340,800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Возмещение расходов за социальные проездные билеты жителям района.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Меры социальной поддержки населения. Оказание поддержки малоимущих граждан или граждан, попавших в сложную жизненную ситуацию.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680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2 173,800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Компенсация части родительской платы за присмотр и уход за детьми в образовательных организациях (997 учеников и 148 воспитанников)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61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16 089,000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Содержание ребенка в семье опекуна и приемной семье, а также вознаграждение, причитающееся приемному родителю за счет субвенции из областного бюджета в сумме 16089,0 тыс. рублей ежегодно, в том числе на оздоровительные мероприятия детям-сиротам, находящихся в приемной семье и семье опекуна – 540,0 тыс. рублей (33 приемных детей, 21 опекаемых), материальное обеспечение приемной семье – 5131,0 тыс. рублей (20 приемных семей, в которых находятся 50 детей), вознаграждение, причитающееся приемному родителю за каждого воспитанника – 7773,0 тыс. рублей (20 семей, 33 получателя),оплата счетов поставщикам за коммунальные услуги - 500,0 тыс. руб., выплаты семьям опекунов на содержание подопечных детей – 2145,0 тыс. рублей (21 опекаемый ребенок).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10 835,900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502,300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Обеспечение жильем молодых семей в рамках муниципальной программы в 2020 году выплата будет представлена 1 семье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567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916,500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Обеспечение полномочий по организации и осуществлению деятельности по опеке и попечительству в отношении несовершеннолетних граждан. Функционирование органа опеки в районе обеспечивают 2 человека.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230187" y="685800"/>
          <a:ext cx="4321969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555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 txBox="1">
            <a:spLocks noChangeArrowheads="1"/>
          </p:cNvSpPr>
          <p:nvPr/>
        </p:nvSpPr>
        <p:spPr bwMode="auto">
          <a:xfrm>
            <a:off x="925513" y="228600"/>
            <a:ext cx="76088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 u="sng">
                <a:latin typeface="Times New Roman" pitchFamily="18" charset="0"/>
              </a:rPr>
              <a:t>Развитие физической культуры и спорта   </a:t>
            </a:r>
          </a:p>
        </p:txBody>
      </p:sp>
      <p:sp>
        <p:nvSpPr>
          <p:cNvPr id="66563" name="AutoShape 26"/>
          <p:cNvSpPr>
            <a:spLocks noChangeArrowheads="1"/>
          </p:cNvSpPr>
          <p:nvPr/>
        </p:nvSpPr>
        <p:spPr bwMode="auto">
          <a:xfrm>
            <a:off x="4572000" y="762000"/>
            <a:ext cx="4019550" cy="1628775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2000" b="1" i="1" u="sng">
              <a:latin typeface="Times New Roman" pitchFamily="18" charset="0"/>
            </a:endParaRP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В рамках федерального проекта 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«Спорт-норма жизни», входящего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в состав национального проекта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«Демография»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2000" b="1" i="1" u="sng">
              <a:latin typeface="Times New Roman" pitchFamily="18" charset="0"/>
            </a:endParaRPr>
          </a:p>
        </p:txBody>
      </p:sp>
      <p:sp>
        <p:nvSpPr>
          <p:cNvPr id="66564" name="AutoShape 61"/>
          <p:cNvSpPr>
            <a:spLocks noChangeArrowheads="1"/>
          </p:cNvSpPr>
          <p:nvPr/>
        </p:nvSpPr>
        <p:spPr bwMode="auto">
          <a:xfrm>
            <a:off x="6581775" y="2417763"/>
            <a:ext cx="581025" cy="1392237"/>
          </a:xfrm>
          <a:prstGeom prst="downArrow">
            <a:avLst>
              <a:gd name="adj1" fmla="val 50000"/>
              <a:gd name="adj2" fmla="val 29142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6565" name="AutoShape 51"/>
          <p:cNvSpPr>
            <a:spLocks noChangeArrowheads="1"/>
          </p:cNvSpPr>
          <p:nvPr/>
        </p:nvSpPr>
        <p:spPr bwMode="auto">
          <a:xfrm rot="7309769" flipV="1">
            <a:off x="3881438" y="2873375"/>
            <a:ext cx="1697037" cy="563563"/>
          </a:xfrm>
          <a:prstGeom prst="rightArrow">
            <a:avLst>
              <a:gd name="adj1" fmla="val 50000"/>
              <a:gd name="adj2" fmla="val 8371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6566" name="AutoShape 53"/>
          <p:cNvSpPr>
            <a:spLocks noChangeArrowheads="1"/>
          </p:cNvSpPr>
          <p:nvPr/>
        </p:nvSpPr>
        <p:spPr bwMode="auto">
          <a:xfrm>
            <a:off x="5029200" y="3810000"/>
            <a:ext cx="3759200" cy="2057400"/>
          </a:xfrm>
          <a:prstGeom prst="flowChartAlternateProcess">
            <a:avLst/>
          </a:prstGeom>
          <a:solidFill>
            <a:srgbClr val="92D050">
              <a:alpha val="7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b="1" i="1" u="sng">
                <a:solidFill>
                  <a:srgbClr val="000000"/>
                </a:solidFill>
                <a:latin typeface="Times New Roman" pitchFamily="18" charset="0"/>
              </a:rPr>
              <a:t>На 2022 год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Строительство  площадки 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для подготовки и сдачи нормативов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ВФСК ГТО ( село Ковардицы)в сумме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3515,0 тыс. руб.</a:t>
            </a:r>
          </a:p>
          <a:p>
            <a:pPr algn="ctr" eaLnBrk="1" hangingPunct="1"/>
            <a:endParaRPr lang="ru-RU" altLang="ru-RU" sz="1200" b="1" i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925513" y="3810000"/>
            <a:ext cx="3429000" cy="20574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b="1" i="1" u="sng" dirty="0" smtClean="0">
                <a:solidFill>
                  <a:srgbClr val="000000"/>
                </a:solidFill>
                <a:latin typeface="Times New Roman" pitchFamily="18" charset="0"/>
              </a:rPr>
              <a:t>На 2020 год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Строительство объекта  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«Универсальная спортивная </a:t>
            </a:r>
          </a:p>
          <a:p>
            <a:pPr algn="ctr">
              <a:defRPr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п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лощадка» в Муромском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районе (поселок Зименки) в сумме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10231,7 тыс. руб.</a:t>
            </a:r>
          </a:p>
          <a:p>
            <a:pPr algn="ctr">
              <a:defRPr/>
            </a:pPr>
            <a:endParaRPr lang="ru-RU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2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defRPr/>
            </a:pPr>
            <a:endParaRPr lang="ru-RU" sz="1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65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66800"/>
            <a:ext cx="4051300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1187450" y="4724400"/>
            <a:ext cx="7273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>
                <a:latin typeface="Times New Roman" pitchFamily="18" charset="0"/>
              </a:rPr>
              <a:t>Структура консолидированного бюджета муниципального образования Муромский район</a:t>
            </a:r>
            <a:endParaRPr lang="ru-RU" altLang="ru-RU" sz="1900" i="1"/>
          </a:p>
        </p:txBody>
      </p:sp>
      <p:sp>
        <p:nvSpPr>
          <p:cNvPr id="30723" name="Line 6"/>
          <p:cNvSpPr>
            <a:spLocks noChangeShapeType="1"/>
          </p:cNvSpPr>
          <p:nvPr/>
        </p:nvSpPr>
        <p:spPr bwMode="auto">
          <a:xfrm flipH="1">
            <a:off x="2339975" y="5373688"/>
            <a:ext cx="86677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4" name="Line 7"/>
          <p:cNvSpPr>
            <a:spLocks noChangeShapeType="1"/>
          </p:cNvSpPr>
          <p:nvPr/>
        </p:nvSpPr>
        <p:spPr bwMode="auto">
          <a:xfrm>
            <a:off x="4560888" y="53736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5" name="Line 8"/>
          <p:cNvSpPr>
            <a:spLocks noChangeShapeType="1"/>
          </p:cNvSpPr>
          <p:nvPr/>
        </p:nvSpPr>
        <p:spPr bwMode="auto">
          <a:xfrm>
            <a:off x="6227763" y="530066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6" name="Text Box 18"/>
          <p:cNvSpPr txBox="1">
            <a:spLocks noChangeArrowheads="1"/>
          </p:cNvSpPr>
          <p:nvPr/>
        </p:nvSpPr>
        <p:spPr bwMode="auto">
          <a:xfrm>
            <a:off x="1258888" y="914400"/>
            <a:ext cx="727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>
                <a:latin typeface="Times New Roman" pitchFamily="18" charset="0"/>
              </a:rPr>
              <a:t>Структура консолидированного бюджета Российской Федерации</a:t>
            </a:r>
            <a:endParaRPr lang="ru-RU" altLang="ru-RU" sz="1900" i="1"/>
          </a:p>
        </p:txBody>
      </p:sp>
      <p:sp>
        <p:nvSpPr>
          <p:cNvPr id="30727" name="Text Box 19"/>
          <p:cNvSpPr txBox="1">
            <a:spLocks noChangeArrowheads="1"/>
          </p:cNvSpPr>
          <p:nvPr/>
        </p:nvSpPr>
        <p:spPr bwMode="auto">
          <a:xfrm>
            <a:off x="2484438" y="1268413"/>
            <a:ext cx="3816350" cy="558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Консолидированный бюджет Российской Федерации</a:t>
            </a:r>
          </a:p>
        </p:txBody>
      </p:sp>
      <p:sp>
        <p:nvSpPr>
          <p:cNvPr id="30728" name="Text Box 20"/>
          <p:cNvSpPr txBox="1">
            <a:spLocks noChangeArrowheads="1"/>
          </p:cNvSpPr>
          <p:nvPr/>
        </p:nvSpPr>
        <p:spPr bwMode="auto">
          <a:xfrm>
            <a:off x="250825" y="1989138"/>
            <a:ext cx="2233613" cy="323850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Федеральный бюджет</a:t>
            </a:r>
          </a:p>
        </p:txBody>
      </p:sp>
      <p:sp>
        <p:nvSpPr>
          <p:cNvPr id="30729" name="Text Box 21"/>
          <p:cNvSpPr txBox="1">
            <a:spLocks noChangeArrowheads="1"/>
          </p:cNvSpPr>
          <p:nvPr/>
        </p:nvSpPr>
        <p:spPr bwMode="auto">
          <a:xfrm>
            <a:off x="5003800" y="1916113"/>
            <a:ext cx="3960813" cy="323850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Консолидированный бюджет субъекта РФ</a:t>
            </a:r>
          </a:p>
        </p:txBody>
      </p:sp>
      <p:sp>
        <p:nvSpPr>
          <p:cNvPr id="30730" name="Text Box 23"/>
          <p:cNvSpPr txBox="1">
            <a:spLocks noChangeArrowheads="1"/>
          </p:cNvSpPr>
          <p:nvPr/>
        </p:nvSpPr>
        <p:spPr bwMode="auto">
          <a:xfrm>
            <a:off x="4067175" y="2492375"/>
            <a:ext cx="1871663" cy="293688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Бюджет субъекта РФ</a:t>
            </a:r>
          </a:p>
        </p:txBody>
      </p:sp>
      <p:sp>
        <p:nvSpPr>
          <p:cNvPr id="30731" name="Text Box 24"/>
          <p:cNvSpPr txBox="1">
            <a:spLocks noChangeArrowheads="1"/>
          </p:cNvSpPr>
          <p:nvPr/>
        </p:nvSpPr>
        <p:spPr bwMode="auto">
          <a:xfrm>
            <a:off x="6732588" y="2492375"/>
            <a:ext cx="2305050" cy="293688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Местные бюджеты</a:t>
            </a:r>
          </a:p>
        </p:txBody>
      </p:sp>
      <p:sp>
        <p:nvSpPr>
          <p:cNvPr id="30732" name="Text Box 25"/>
          <p:cNvSpPr txBox="1">
            <a:spLocks noChangeArrowheads="1"/>
          </p:cNvSpPr>
          <p:nvPr/>
        </p:nvSpPr>
        <p:spPr bwMode="auto">
          <a:xfrm>
            <a:off x="3851275" y="3068638"/>
            <a:ext cx="2016125" cy="4921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городского округа</a:t>
            </a:r>
          </a:p>
        </p:txBody>
      </p:sp>
      <p:sp>
        <p:nvSpPr>
          <p:cNvPr id="30733" name="Text Box 27"/>
          <p:cNvSpPr txBox="1">
            <a:spLocks noChangeArrowheads="1"/>
          </p:cNvSpPr>
          <p:nvPr/>
        </p:nvSpPr>
        <p:spPr bwMode="auto">
          <a:xfrm>
            <a:off x="2916238" y="3860800"/>
            <a:ext cx="1871662" cy="690563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муниципального района</a:t>
            </a:r>
          </a:p>
        </p:txBody>
      </p:sp>
      <p:sp>
        <p:nvSpPr>
          <p:cNvPr id="30734" name="Text Box 28"/>
          <p:cNvSpPr txBox="1">
            <a:spLocks noChangeArrowheads="1"/>
          </p:cNvSpPr>
          <p:nvPr/>
        </p:nvSpPr>
        <p:spPr bwMode="auto">
          <a:xfrm>
            <a:off x="5076825" y="3860800"/>
            <a:ext cx="1728788" cy="4921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городских поселений</a:t>
            </a:r>
          </a:p>
        </p:txBody>
      </p:sp>
      <p:sp>
        <p:nvSpPr>
          <p:cNvPr id="30735" name="Line 30"/>
          <p:cNvSpPr>
            <a:spLocks noChangeShapeType="1"/>
          </p:cNvSpPr>
          <p:nvPr/>
        </p:nvSpPr>
        <p:spPr bwMode="auto">
          <a:xfrm flipH="1">
            <a:off x="1547813" y="1557338"/>
            <a:ext cx="936625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6" name="Line 32"/>
          <p:cNvSpPr>
            <a:spLocks noChangeShapeType="1"/>
          </p:cNvSpPr>
          <p:nvPr/>
        </p:nvSpPr>
        <p:spPr bwMode="auto">
          <a:xfrm>
            <a:off x="6300788" y="1557338"/>
            <a:ext cx="8636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7" name="Line 33"/>
          <p:cNvSpPr>
            <a:spLocks noChangeShapeType="1"/>
          </p:cNvSpPr>
          <p:nvPr/>
        </p:nvSpPr>
        <p:spPr bwMode="auto">
          <a:xfrm flipH="1">
            <a:off x="4787900" y="2133600"/>
            <a:ext cx="2159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8" name="Line 35"/>
          <p:cNvSpPr>
            <a:spLocks noChangeShapeType="1"/>
          </p:cNvSpPr>
          <p:nvPr/>
        </p:nvSpPr>
        <p:spPr bwMode="auto">
          <a:xfrm>
            <a:off x="7667625" y="2205038"/>
            <a:ext cx="317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9" name="Line 36"/>
          <p:cNvSpPr>
            <a:spLocks noChangeShapeType="1"/>
          </p:cNvSpPr>
          <p:nvPr/>
        </p:nvSpPr>
        <p:spPr bwMode="auto">
          <a:xfrm flipH="1">
            <a:off x="5580063" y="2636838"/>
            <a:ext cx="11525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0" name="Line 38"/>
          <p:cNvSpPr>
            <a:spLocks noChangeShapeType="1"/>
          </p:cNvSpPr>
          <p:nvPr/>
        </p:nvSpPr>
        <p:spPr bwMode="auto">
          <a:xfrm flipH="1">
            <a:off x="7667625" y="2781300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1" name="Line 39"/>
          <p:cNvSpPr>
            <a:spLocks noChangeShapeType="1"/>
          </p:cNvSpPr>
          <p:nvPr/>
        </p:nvSpPr>
        <p:spPr bwMode="auto">
          <a:xfrm flipH="1">
            <a:off x="4429125" y="3429000"/>
            <a:ext cx="21590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2" name="Line 41"/>
          <p:cNvSpPr>
            <a:spLocks noChangeShapeType="1"/>
          </p:cNvSpPr>
          <p:nvPr/>
        </p:nvSpPr>
        <p:spPr bwMode="auto">
          <a:xfrm>
            <a:off x="7956550" y="3429000"/>
            <a:ext cx="15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3" name="Line 42"/>
          <p:cNvSpPr>
            <a:spLocks noChangeShapeType="1"/>
          </p:cNvSpPr>
          <p:nvPr/>
        </p:nvSpPr>
        <p:spPr bwMode="auto">
          <a:xfrm flipH="1">
            <a:off x="6661150" y="3429000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4" name="AutoShape 45"/>
          <p:cNvSpPr>
            <a:spLocks noChangeArrowheads="1"/>
          </p:cNvSpPr>
          <p:nvPr/>
        </p:nvSpPr>
        <p:spPr bwMode="auto">
          <a:xfrm>
            <a:off x="250825" y="5876925"/>
            <a:ext cx="2665413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 Муромского района</a:t>
            </a:r>
          </a:p>
          <a:p>
            <a:pPr algn="ctr" eaLnBrk="1" hangingPunct="1"/>
            <a:endParaRPr lang="ru-RU" altLang="ru-RU" sz="900"/>
          </a:p>
        </p:txBody>
      </p:sp>
      <p:sp>
        <p:nvSpPr>
          <p:cNvPr id="30745" name="AutoShape 46"/>
          <p:cNvSpPr>
            <a:spLocks noChangeArrowheads="1"/>
          </p:cNvSpPr>
          <p:nvPr/>
        </p:nvSpPr>
        <p:spPr bwMode="auto">
          <a:xfrm>
            <a:off x="3124200" y="5876925"/>
            <a:ext cx="28146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Борисоглебское</a:t>
            </a:r>
          </a:p>
        </p:txBody>
      </p:sp>
      <p:sp>
        <p:nvSpPr>
          <p:cNvPr id="30746" name="AutoShape 47"/>
          <p:cNvSpPr>
            <a:spLocks noChangeArrowheads="1"/>
          </p:cNvSpPr>
          <p:nvPr/>
        </p:nvSpPr>
        <p:spPr bwMode="auto">
          <a:xfrm>
            <a:off x="6019800" y="5876925"/>
            <a:ext cx="287337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Ковардицкое</a:t>
            </a:r>
          </a:p>
        </p:txBody>
      </p:sp>
      <p:sp>
        <p:nvSpPr>
          <p:cNvPr id="30747" name="Text Box 29"/>
          <p:cNvSpPr txBox="1">
            <a:spLocks noChangeArrowheads="1"/>
          </p:cNvSpPr>
          <p:nvPr/>
        </p:nvSpPr>
        <p:spPr bwMode="auto">
          <a:xfrm>
            <a:off x="7021513" y="3860800"/>
            <a:ext cx="1871662" cy="4921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сельских поселений</a:t>
            </a:r>
          </a:p>
        </p:txBody>
      </p:sp>
      <p:sp>
        <p:nvSpPr>
          <p:cNvPr id="30748" name="Text Box 26"/>
          <p:cNvSpPr txBox="1">
            <a:spLocks noChangeArrowheads="1"/>
          </p:cNvSpPr>
          <p:nvPr/>
        </p:nvSpPr>
        <p:spPr bwMode="auto">
          <a:xfrm>
            <a:off x="6588125" y="2997200"/>
            <a:ext cx="2305050" cy="690563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Консолидированные бюджеты муниципальных районов</a:t>
            </a:r>
          </a:p>
        </p:txBody>
      </p:sp>
      <p:sp>
        <p:nvSpPr>
          <p:cNvPr id="30749" name="Text Box 58"/>
          <p:cNvSpPr txBox="1">
            <a:spLocks noChangeArrowheads="1"/>
          </p:cNvSpPr>
          <p:nvPr/>
        </p:nvSpPr>
        <p:spPr bwMode="auto">
          <a:xfrm>
            <a:off x="228600" y="304800"/>
            <a:ext cx="891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Консолидированный бюджет - свод бюджетов всех уровней бюджетной системы на соответствующей территории.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7587" name="Rectangle 122"/>
          <p:cNvSpPr>
            <a:spLocks noChangeArrowheads="1"/>
          </p:cNvSpPr>
          <p:nvPr/>
        </p:nvSpPr>
        <p:spPr bwMode="auto">
          <a:xfrm>
            <a:off x="469900" y="152400"/>
            <a:ext cx="8674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содержание органов местного самоуправления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Численность работников органов местного самоуправления (муниципальных служащих) с  2019 по 2022 год составляет 24 единицы. </a:t>
            </a:r>
          </a:p>
        </p:txBody>
      </p:sp>
      <p:sp>
        <p:nvSpPr>
          <p:cNvPr id="67588" name="TextBox 13"/>
          <p:cNvSpPr txBox="1">
            <a:spLocks noChangeArrowheads="1"/>
          </p:cNvSpPr>
          <p:nvPr/>
        </p:nvSpPr>
        <p:spPr bwMode="auto">
          <a:xfrm>
            <a:off x="160338" y="815975"/>
            <a:ext cx="43195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2019-2022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, тыс. рублей</a:t>
            </a:r>
          </a:p>
        </p:txBody>
      </p:sp>
      <p:sp>
        <p:nvSpPr>
          <p:cNvPr id="67589" name="TextBox 13"/>
          <p:cNvSpPr txBox="1">
            <a:spLocks noChangeArrowheads="1"/>
          </p:cNvSpPr>
          <p:nvPr/>
        </p:nvSpPr>
        <p:spPr bwMode="auto">
          <a:xfrm>
            <a:off x="4576763" y="825500"/>
            <a:ext cx="4518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Объем расходов на содержание органов местного самоуправления в расчете на 1 жителя, тыс. рублей</a:t>
            </a:r>
          </a:p>
        </p:txBody>
      </p:sp>
      <p:sp>
        <p:nvSpPr>
          <p:cNvPr id="67590" name="TextBox 13"/>
          <p:cNvSpPr txBox="1">
            <a:spLocks noChangeArrowheads="1"/>
          </p:cNvSpPr>
          <p:nvPr/>
        </p:nvSpPr>
        <p:spPr bwMode="auto">
          <a:xfrm>
            <a:off x="33338" y="3644900"/>
            <a:ext cx="45720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Доля расходов бюджета района на обеспечение деятельности органов местного самоуправления в общем объеме расходов, %</a:t>
            </a:r>
          </a:p>
        </p:txBody>
      </p:sp>
      <p:sp>
        <p:nvSpPr>
          <p:cNvPr id="67591" name="TextBox 13"/>
          <p:cNvSpPr txBox="1">
            <a:spLocks noChangeArrowheads="1"/>
          </p:cNvSpPr>
          <p:nvPr/>
        </p:nvSpPr>
        <p:spPr bwMode="auto">
          <a:xfrm>
            <a:off x="4660900" y="3644900"/>
            <a:ext cx="45720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Доля расходов бюджета района на обеспечение деятельности органов местного самоуправления в общем объеме доходов, %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228600" y="1349374"/>
          <a:ext cx="4348163" cy="229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4806950" y="1447800"/>
          <a:ext cx="4032250" cy="219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160338" y="4364038"/>
          <a:ext cx="4495800" cy="235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4799576" y="4332288"/>
          <a:ext cx="4115824" cy="238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726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fld id="{2BA995E2-4DF2-43C1-A63E-51CBEE22F8C2}" type="slidenum">
              <a:rPr lang="ru-RU" altLang="ru-RU" sz="1400"/>
              <a:pPr algn="r" eaLnBrk="1" hangingPunct="1"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t>41</a:t>
            </a:fld>
            <a:endParaRPr lang="ru-RU" altLang="ru-RU" sz="140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altLang="ru-RU" sz="3200" b="1" i="1" u="sng" dirty="0" smtClean="0">
                <a:latin typeface="Times New Roman" pitchFamily="18" charset="0"/>
              </a:rPr>
              <a:t>Межбюджетные отношения на 2020 год.</a:t>
            </a:r>
          </a:p>
        </p:txBody>
      </p: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249188" y="934328"/>
            <a:ext cx="3327118" cy="1343239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58775" y="990600"/>
            <a:ext cx="320516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</a:rPr>
              <a:t>Из бюджета Владимирской области: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>
                <a:latin typeface="Times New Roman" pitchFamily="18" charset="0"/>
              </a:rPr>
              <a:t>- дотации 118298,0 тыс. рублей;</a:t>
            </a:r>
          </a:p>
          <a:p>
            <a:pPr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субсидии 114146,2 тыс. рублей;</a:t>
            </a:r>
          </a:p>
          <a:p>
            <a:pPr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субвенции 146839,0 тыс. рублей;</a:t>
            </a:r>
          </a:p>
          <a:p>
            <a:pPr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иные межбюджетные трансферты  143,6 тыс. рублей</a:t>
            </a: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52271" y="2458777"/>
            <a:ext cx="3327118" cy="1555166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grpSp>
        <p:nvGrpSpPr>
          <p:cNvPr id="68619" name="AutoShape 7"/>
          <p:cNvGrpSpPr>
            <a:grpSpLocks/>
          </p:cNvGrpSpPr>
          <p:nvPr/>
        </p:nvGrpSpPr>
        <p:grpSpPr bwMode="auto">
          <a:xfrm>
            <a:off x="4954588" y="3444875"/>
            <a:ext cx="3444875" cy="742950"/>
            <a:chOff x="3137" y="2362"/>
            <a:chExt cx="2170" cy="468"/>
          </a:xfrm>
        </p:grpSpPr>
        <p:pic>
          <p:nvPicPr>
            <p:cNvPr id="68634" name="AutoShap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" y="2362"/>
              <a:ext cx="2170" cy="4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35" name="Text Box 12"/>
            <p:cNvSpPr txBox="1">
              <a:spLocks noChangeArrowheads="1"/>
            </p:cNvSpPr>
            <p:nvPr/>
          </p:nvSpPr>
          <p:spPr bwMode="auto">
            <a:xfrm>
              <a:off x="3173" y="2397"/>
              <a:ext cx="2098" cy="3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300">
                <a:latin typeface="Times New Roman" pitchFamily="18" charset="0"/>
              </a:endParaRPr>
            </a:p>
          </p:txBody>
        </p:sp>
      </p:grpSp>
      <p:sp>
        <p:nvSpPr>
          <p:cNvPr id="68620" name="AutoShape 26"/>
          <p:cNvSpPr>
            <a:spLocks noChangeArrowheads="1"/>
          </p:cNvSpPr>
          <p:nvPr/>
        </p:nvSpPr>
        <p:spPr bwMode="auto">
          <a:xfrm>
            <a:off x="5140325" y="1865313"/>
            <a:ext cx="2952750" cy="12985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1" name="Text Box 27"/>
          <p:cNvSpPr txBox="1">
            <a:spLocks noChangeArrowheads="1"/>
          </p:cNvSpPr>
          <p:nvPr/>
        </p:nvSpPr>
        <p:spPr bwMode="auto">
          <a:xfrm>
            <a:off x="5248275" y="1997075"/>
            <a:ext cx="2736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latin typeface="Times New Roman" pitchFamily="18" charset="0"/>
              </a:rPr>
              <a:t>БЮДЖЕТ МУНИЦИПАЛЬНОГО ОБРАЗОВАНИЯ МУРОМСКИЙ РАЙОН</a:t>
            </a:r>
          </a:p>
        </p:txBody>
      </p:sp>
      <p:sp>
        <p:nvSpPr>
          <p:cNvPr id="68622" name="Text Box 36"/>
          <p:cNvSpPr txBox="1">
            <a:spLocks noChangeArrowheads="1"/>
          </p:cNvSpPr>
          <p:nvPr/>
        </p:nvSpPr>
        <p:spPr bwMode="auto">
          <a:xfrm>
            <a:off x="228600" y="2514600"/>
            <a:ext cx="3313113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</a:rPr>
              <a:t>Из бюджетов поселений: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</a:rPr>
              <a:t> </a:t>
            </a:r>
            <a:r>
              <a:rPr lang="ru-RU" altLang="ru-RU" sz="1200">
                <a:latin typeface="Times New Roman" pitchFamily="18" charset="0"/>
              </a:rPr>
              <a:t>- иные 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3760,9 тыс. рублей</a:t>
            </a:r>
          </a:p>
        </p:txBody>
      </p:sp>
      <p:sp>
        <p:nvSpPr>
          <p:cNvPr id="68623" name="AutoShape 47"/>
          <p:cNvSpPr>
            <a:spLocks noChangeArrowheads="1"/>
          </p:cNvSpPr>
          <p:nvPr/>
        </p:nvSpPr>
        <p:spPr bwMode="auto">
          <a:xfrm rot="5400000">
            <a:off x="4794250" y="-246062"/>
            <a:ext cx="865187" cy="3227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24" name="AutoShape 51"/>
          <p:cNvSpPr>
            <a:spLocks noChangeArrowheads="1"/>
          </p:cNvSpPr>
          <p:nvPr/>
        </p:nvSpPr>
        <p:spPr bwMode="auto">
          <a:xfrm>
            <a:off x="3600450" y="2571750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5" name="Text Box 52"/>
          <p:cNvSpPr txBox="1">
            <a:spLocks noChangeArrowheads="1"/>
          </p:cNvSpPr>
          <p:nvPr/>
        </p:nvSpPr>
        <p:spPr bwMode="auto">
          <a:xfrm>
            <a:off x="5326063" y="3656013"/>
            <a:ext cx="2809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latin typeface="Times New Roman" pitchFamily="18" charset="0"/>
              </a:rPr>
              <a:t>БЮДЖЕТЫ ПОСЕЛЕНИЙ</a:t>
            </a:r>
          </a:p>
        </p:txBody>
      </p:sp>
      <p:sp>
        <p:nvSpPr>
          <p:cNvPr id="68626" name="AutoShape 53"/>
          <p:cNvSpPr>
            <a:spLocks noChangeArrowheads="1"/>
          </p:cNvSpPr>
          <p:nvPr/>
        </p:nvSpPr>
        <p:spPr bwMode="auto">
          <a:xfrm>
            <a:off x="3671888" y="4557713"/>
            <a:ext cx="5329237" cy="2184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7" name="AutoShape 57"/>
          <p:cNvSpPr>
            <a:spLocks noChangeArrowheads="1"/>
          </p:cNvSpPr>
          <p:nvPr/>
        </p:nvSpPr>
        <p:spPr bwMode="auto">
          <a:xfrm>
            <a:off x="6443663" y="4187825"/>
            <a:ext cx="574675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8" name="Text Box 59"/>
          <p:cNvSpPr txBox="1">
            <a:spLocks noChangeArrowheads="1"/>
          </p:cNvSpPr>
          <p:nvPr/>
        </p:nvSpPr>
        <p:spPr bwMode="auto">
          <a:xfrm>
            <a:off x="3975100" y="4635500"/>
            <a:ext cx="493553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>
                <a:latin typeface="Times New Roman" pitchFamily="18" charset="0"/>
              </a:rPr>
              <a:t>Дотации на выравнивание бюджетной обеспеченности  поселений из районного Фонда финансовой поддержки поселений: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>
                <a:latin typeface="Times New Roman" pitchFamily="18" charset="0"/>
              </a:rPr>
              <a:t>1. </a:t>
            </a:r>
            <a:r>
              <a:rPr lang="ru-RU" altLang="ru-RU" sz="1000" i="1" u="sng">
                <a:latin typeface="Times New Roman" pitchFamily="18" charset="0"/>
              </a:rPr>
              <a:t>За счет средств бюджета  Муромского района</a:t>
            </a:r>
            <a:r>
              <a:rPr lang="ru-RU" altLang="ru-RU" sz="1000" i="1">
                <a:latin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>
                <a:latin typeface="Times New Roman" pitchFamily="18" charset="0"/>
              </a:rPr>
              <a:t> муниципальное образование Борисоглебское 5478,0 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>
                <a:latin typeface="Times New Roman" pitchFamily="18" charset="0"/>
              </a:rPr>
              <a:t> муниципальное образование Ковардицкое 8896,0 тыс. рублей.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>
                <a:latin typeface="Times New Roman" pitchFamily="18" charset="0"/>
              </a:rPr>
              <a:t>2. </a:t>
            </a:r>
            <a:r>
              <a:rPr lang="ru-RU" altLang="ru-RU" sz="1000" i="1" u="sng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>
                <a:latin typeface="Times New Roman" pitchFamily="18" charset="0"/>
              </a:rPr>
              <a:t>-муниципальное образование Борисоглебское 7617,0 тыс.руб.;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>
                <a:latin typeface="Times New Roman" pitchFamily="18" charset="0"/>
              </a:rPr>
              <a:t>-муниципальное образование Ковардицкое 12372,0 тыс.руб.  </a:t>
            </a:r>
            <a:r>
              <a:rPr lang="ru-RU" altLang="ru-RU" sz="1000" i="1">
                <a:latin typeface="Times New Roman" pitchFamily="18" charset="0"/>
              </a:rPr>
              <a:t> 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>
                <a:latin typeface="Times New Roman" pitchFamily="18" charset="0"/>
              </a:rPr>
              <a:t>Иные межбюджетные трансферты на сбалансированность бюджетов: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>
                <a:latin typeface="Times New Roman" pitchFamily="18" charset="0"/>
              </a:rPr>
              <a:t>- 1500,00 тыс. рублей (средства будут распределены между сельскими поселениями в течении 2020 года).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endParaRPr lang="ru-RU" altLang="ru-RU" sz="800">
              <a:latin typeface="Times New Roman" pitchFamily="18" charset="0"/>
            </a:endParaRPr>
          </a:p>
        </p:txBody>
      </p:sp>
      <p:sp>
        <p:nvSpPr>
          <p:cNvPr id="68629" name="AutoShape 61"/>
          <p:cNvSpPr>
            <a:spLocks noChangeArrowheads="1"/>
          </p:cNvSpPr>
          <p:nvPr/>
        </p:nvSpPr>
        <p:spPr bwMode="auto">
          <a:xfrm>
            <a:off x="6478588" y="3167063"/>
            <a:ext cx="504825" cy="349250"/>
          </a:xfrm>
          <a:prstGeom prst="downArrow">
            <a:avLst>
              <a:gd name="adj1" fmla="val 50000"/>
              <a:gd name="adj2" fmla="val 2913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30" name="AutoShape 51"/>
          <p:cNvSpPr>
            <a:spLocks noChangeArrowheads="1"/>
          </p:cNvSpPr>
          <p:nvPr/>
        </p:nvSpPr>
        <p:spPr bwMode="auto">
          <a:xfrm rot="8867267">
            <a:off x="3327400" y="3859213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77002" y="4435156"/>
            <a:ext cx="2783307" cy="118724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300" b="1" dirty="0" smtClean="0">
                <a:latin typeface="Times New Roman" pitchFamily="18" charset="0"/>
              </a:rPr>
              <a:t>Из бюджета района: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Борисоглебское -1602,0 тыс. руб.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Ковардицкое - 1738,0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ChangeArrowheads="1"/>
          </p:cNvSpPr>
          <p:nvPr/>
        </p:nvSpPr>
        <p:spPr bwMode="auto">
          <a:xfrm>
            <a:off x="4479925" y="20526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9635" name="Rectangle 19"/>
          <p:cNvSpPr>
            <a:spLocks noChangeArrowheads="1"/>
          </p:cNvSpPr>
          <p:nvPr/>
        </p:nvSpPr>
        <p:spPr bwMode="auto">
          <a:xfrm>
            <a:off x="2590800" y="137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304800" y="76200"/>
          <a:ext cx="8534400" cy="655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62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304800" y="0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</a:rPr>
              <a:t>Программный бюджет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6200" y="366713"/>
          <a:ext cx="8991600" cy="6296028"/>
        </p:xfrm>
        <a:graphic>
          <a:graphicData uri="http://schemas.openxmlformats.org/drawingml/2006/table">
            <a:tbl>
              <a:tblPr/>
              <a:tblGrid>
                <a:gridCol w="55518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65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65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65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7437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Наименование муниципальной программы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15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41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образования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210 190,686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187 638,869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176 230,900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«Обеспечение доступным и комфортным жильем населения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20 094,905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22 567,690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9 147,500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 «Создание благоприятных условий для развития молодого поколения в Муромском районе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95,000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86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культуры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17 821,100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22 670,400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22 469,000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физической культуры и спорта в Муромском районе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10 550,600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3 515,000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муниципальной службы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800,000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700,000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749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«Информационное общество в Муромском районе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640,800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82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«Повышение безопасности дорожного движения в Муромском районе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585,800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340,800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340,800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41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«Комплексное развитие сельских территорий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53 802,520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74 252,900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265,500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«Управление муниципальной собственностью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2 062,300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1 194,700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1 194,700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«Управление муниципальными финансами и муниципальным долгом Муромского района»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42 663,797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39 154,150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39 144,700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64 693,584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5 938,500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650,000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41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«Охрана окружающей среды в Муромском районе 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1 300,000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520,000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41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«Дорожное хозяйство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18 507,000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18 830,000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19 026,000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40307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«Обеспечение безопасности населения и территорий а Муромском районе 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3 427,500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1 536,700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2 777,100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41566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Муниципальная программа «Обеспечение деятельности органов местного самоуправления Муромского района 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19 896,608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8 167,291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10 639,700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267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465 932,200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384 392,000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285 920,900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5562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u="sng" kern="0" dirty="0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</a:p>
        </p:txBody>
      </p:sp>
      <p:sp>
        <p:nvSpPr>
          <p:cNvPr id="71683" name="TextBox 4"/>
          <p:cNvSpPr txBox="1">
            <a:spLocks noChangeArrowheads="1"/>
          </p:cNvSpPr>
          <p:nvPr/>
        </p:nvSpPr>
        <p:spPr bwMode="auto">
          <a:xfrm>
            <a:off x="452438" y="609600"/>
            <a:ext cx="8239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i="1"/>
              <a:t>Выполнение значений соотношения средней заработной платы отдельных категорий работников Муромского района к средней заработной плате по региону в 2019-2022 г.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" y="1039813"/>
          <a:ext cx="8763000" cy="5741989"/>
        </p:xfrm>
        <a:graphic>
          <a:graphicData uri="http://schemas.openxmlformats.org/drawingml/2006/table">
            <a:tbl>
              <a:tblPr/>
              <a:tblGrid>
                <a:gridCol w="32152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33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60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91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591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0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2019 год по состоянию на 01.11.2019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на 2020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2021год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11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9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Средняя заработная в сфере общего образования во Владимирской области,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28 460,600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28 265,600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28 265,600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28 265,600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07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28 253,000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29 722,000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29 722,000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29 722,000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1134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Педагогические работники дошкольных образовательных учреждений -0701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1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2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28 077,100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28 265,600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30 074,400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30 074,400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41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2512,3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188,500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1808,800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1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9,8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0,7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41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109,800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100,700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2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99,300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95,100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101,200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101,200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2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средней заработной плате по общему образованию,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98,6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41134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Педагогические работники образовательных учреждений общего образования -0702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41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537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30 884,000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29 722,000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31624,000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31624,000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12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effectLst/>
                          <a:latin typeface="Times New Roman"/>
                        </a:rPr>
                        <a:t>3481,000</a:t>
                      </a:r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1902,000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41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effectLst/>
                          <a:latin typeface="Times New Roman"/>
                        </a:rPr>
                        <a:t>12,700</a:t>
                      </a:r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43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effectLst/>
                          <a:latin typeface="Times New Roman"/>
                        </a:rPr>
                        <a:t>112,700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106,400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82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109,300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106,400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3297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4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3002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28 253,000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29 722,000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29722,000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29722,000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89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809,000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1 469,000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89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2,900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5,200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89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102,900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105,200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2822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497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С  решением Совета народных депутатов Муромского района от 18.12.2019 г. №33 «О бюджете Муромского района на 2020 год и на плановый период 2021 и 2022 годов» можно ознакомиться в газете «Муромский край. Документы» или на сайте администрации Муромского района </a:t>
            </a:r>
            <a:r>
              <a:rPr lang="en-US" altLang="ru-RU" sz="1400" u="sng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250825" y="3500438"/>
            <a:ext cx="85693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u="sng">
                <a:latin typeface="Times New Roman" pitchFamily="18" charset="0"/>
              </a:rPr>
              <a:t>Информация для контактов</a:t>
            </a: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b="1" u="sng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Адрес: пл. Крестьянина, 6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г. Муром, Владимирская обл., 602267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тел. (49234) 3-31-95, факс (49234) 2-69-95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ru-RU" sz="1400">
                <a:latin typeface="Times New Roman" pitchFamily="18" charset="0"/>
              </a:rPr>
              <a:t>e-mail: </a:t>
            </a:r>
            <a:r>
              <a:rPr lang="ru-RU" altLang="ru-RU" sz="1400" u="sng">
                <a:latin typeface="Times New Roman" pitchFamily="18" charset="0"/>
              </a:rPr>
              <a:t>rayfu@mail.ru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График работы финансового управления: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pic>
        <p:nvPicPr>
          <p:cNvPr id="72709" name="Picture 8" descr="murom-2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268413"/>
            <a:ext cx="33115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09600" y="152400"/>
            <a:ext cx="82296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u="sng" dirty="0"/>
              <a:t>Изменения, вносимые в решение о бюджете </a:t>
            </a:r>
            <a:r>
              <a:rPr lang="ru-RU" altLang="ru-RU" b="1" u="sng" dirty="0" smtClean="0"/>
              <a:t>района</a:t>
            </a:r>
            <a:endParaRPr lang="ru-RU" altLang="ru-RU" b="1" u="sng" dirty="0"/>
          </a:p>
          <a:p>
            <a:pPr algn="ctr" eaLnBrk="1" hangingPunct="1"/>
            <a:r>
              <a:rPr lang="ru-RU" altLang="ru-RU" sz="1400" b="1" i="1" dirty="0"/>
              <a:t>Решение Совета народных депутатов Муромского района от </a:t>
            </a:r>
            <a:r>
              <a:rPr lang="ru-RU" altLang="ru-RU" sz="1400" b="1" i="1" dirty="0" smtClean="0"/>
              <a:t>28.12.2020 №</a:t>
            </a:r>
            <a:r>
              <a:rPr lang="en-US" altLang="ru-RU" sz="1400" b="1" i="1" dirty="0" smtClean="0"/>
              <a:t> 83</a:t>
            </a:r>
            <a:endParaRPr lang="ru-RU" altLang="ru-RU" sz="1400" b="1" i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ru-RU" altLang="ru-RU" sz="1400" b="1" i="1" dirty="0"/>
              <a:t> «О внесении изменений в решение Совета народных депутатов Муромского района от </a:t>
            </a:r>
            <a:r>
              <a:rPr lang="ru-RU" altLang="ru-RU" sz="1400" b="1" i="1" dirty="0" smtClean="0"/>
              <a:t>18.12.2019 №33 </a:t>
            </a:r>
            <a:r>
              <a:rPr lang="ru-RU" altLang="ru-RU" sz="1400" b="1" i="1" dirty="0"/>
              <a:t>«О бюджете Муромского района на </a:t>
            </a:r>
            <a:r>
              <a:rPr lang="ru-RU" altLang="ru-RU" sz="1400" b="1" i="1" dirty="0" smtClean="0"/>
              <a:t>2020 </a:t>
            </a:r>
            <a:r>
              <a:rPr lang="ru-RU" altLang="ru-RU" sz="1400" b="1" i="1" dirty="0"/>
              <a:t>год и плановый период </a:t>
            </a:r>
            <a:r>
              <a:rPr lang="ru-RU" altLang="ru-RU" sz="1400" b="1" i="1" dirty="0" smtClean="0"/>
              <a:t>2021 </a:t>
            </a:r>
            <a:r>
              <a:rPr lang="ru-RU" altLang="ru-RU" sz="1400" b="1" i="1" dirty="0"/>
              <a:t>и </a:t>
            </a:r>
            <a:r>
              <a:rPr lang="ru-RU" altLang="ru-RU" sz="1400" b="1" i="1" dirty="0" smtClean="0"/>
              <a:t>2022 годов</a:t>
            </a:r>
            <a:r>
              <a:rPr lang="ru-RU" altLang="ru-RU" sz="1400" b="1" i="1" dirty="0"/>
              <a:t>» </a:t>
            </a:r>
          </a:p>
        </p:txBody>
      </p:sp>
      <p:sp>
        <p:nvSpPr>
          <p:cNvPr id="57347" name="TextBox 2"/>
          <p:cNvSpPr txBox="1">
            <a:spLocks noChangeArrowheads="1"/>
          </p:cNvSpPr>
          <p:nvPr/>
        </p:nvSpPr>
        <p:spPr bwMode="auto">
          <a:xfrm>
            <a:off x="2116138" y="1306513"/>
            <a:ext cx="487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i="1" u="sng" dirty="0"/>
              <a:t>Доходы бюджета района</a:t>
            </a:r>
          </a:p>
          <a:p>
            <a:pPr eaLnBrk="1" hangingPunct="1"/>
            <a:endParaRPr lang="ru-RU" altLang="ru-RU" dirty="0"/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476249" y="1594833"/>
            <a:ext cx="83359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Уточненный план по доходам бюджета Муромского района на 2020 год ожидается в сумме 537123,15140 тыс. рублей и увеличится на 3,9 % или на сумму 20388,82140 тыс. рублей по отношению к ранее утвержденному плану.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Объем налоговых и неналоговых доходов спрогнозирован с ростом на 4,2% или на сумму 3235,0 тыс. рублей и составит сумму 80957,0 тыс.рублей, в том числе: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налоговые доходы ожидаются в сумме 59240,0 тыс. рублей или уменьшатся на сумму 547,0 тыс. рублей (-0,9%);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неналоговые доходы увеличатся на сумму 3782,0 тыс. рублей (+21,1%) и ожидаются в сумме 21717,0 тыс.рублей.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ожидаются в сумме 456166,15140 тыс. рублей и увеличатся на 3,9% к ранее утвержденному плану или на сумму 17153,82140 тыс. рублей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57349" name="TextBox 2"/>
          <p:cNvSpPr txBox="1">
            <a:spLocks noChangeArrowheads="1"/>
          </p:cNvSpPr>
          <p:nvPr/>
        </p:nvSpPr>
        <p:spPr bwMode="auto">
          <a:xfrm>
            <a:off x="357158" y="6072206"/>
            <a:ext cx="82868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2021 год плановые назначения по доходам увеличатся на 300,0 тыс. рублей за счет безвозмездных поступлений и составят сумму 414514,0 тыс. рублей. На 2022 год плановые назначения по доходам не меняются и прогнозируются в сумме 313342,9 тыс. рублей. 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57158" y="3071810"/>
          <a:ext cx="435771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357686" y="3214686"/>
          <a:ext cx="4548198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14876" y="2928934"/>
            <a:ext cx="1000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Итого:456</a:t>
            </a:r>
            <a:r>
              <a:rPr lang="en-US" sz="900" dirty="0" smtClean="0"/>
              <a:t>166.2</a:t>
            </a:r>
            <a:endParaRPr lang="ru-RU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6215074" y="2928934"/>
            <a:ext cx="10715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Итого:439012,3</a:t>
            </a:r>
            <a:endParaRPr lang="ru-RU" sz="900" dirty="0"/>
          </a:p>
        </p:txBody>
      </p:sp>
      <p:sp>
        <p:nvSpPr>
          <p:cNvPr id="13" name="Стрелка вправо 12"/>
          <p:cNvSpPr/>
          <p:nvPr/>
        </p:nvSpPr>
        <p:spPr bwMode="auto">
          <a:xfrm>
            <a:off x="5715008" y="3000372"/>
            <a:ext cx="500066" cy="14287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8" y="3071810"/>
            <a:ext cx="571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10</a:t>
            </a:r>
            <a:r>
              <a:rPr lang="en-US" sz="900" dirty="0" smtClean="0"/>
              <a:t>3.9</a:t>
            </a:r>
            <a:r>
              <a:rPr lang="ru-RU" sz="900" dirty="0" smtClean="0"/>
              <a:t>%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7015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28601"/>
            <a:ext cx="86106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b="1" i="1" u="sng" dirty="0" smtClean="0"/>
              <a:t>Расходы бюджета района                    </a:t>
            </a:r>
          </a:p>
          <a:p>
            <a:pPr algn="just" eaLnBrk="1" hangingPunct="1"/>
            <a:r>
              <a:rPr lang="ru-RU" altLang="ru-RU" sz="1400" i="1" dirty="0" smtClean="0"/>
              <a:t>         Уточненный </a:t>
            </a:r>
            <a:r>
              <a:rPr lang="ru-RU" altLang="ru-RU" sz="1400" i="1" dirty="0"/>
              <a:t>план по расходам бюджета Муромского района на </a:t>
            </a:r>
            <a:r>
              <a:rPr lang="ru-RU" altLang="ru-RU" sz="1400" i="1" dirty="0" smtClean="0"/>
              <a:t>2020 </a:t>
            </a:r>
            <a:r>
              <a:rPr lang="ru-RU" altLang="ru-RU" sz="1400" i="1" dirty="0"/>
              <a:t>год увеличивается на </a:t>
            </a:r>
            <a:r>
              <a:rPr lang="ru-RU" altLang="ru-RU" sz="1400" i="1" dirty="0" smtClean="0"/>
              <a:t>4,0 % </a:t>
            </a:r>
            <a:r>
              <a:rPr lang="ru-RU" altLang="ru-RU" sz="1400" i="1" dirty="0"/>
              <a:t>или на сумму </a:t>
            </a:r>
            <a:r>
              <a:rPr lang="ru-RU" altLang="ru-RU" sz="1400" i="1" dirty="0" smtClean="0"/>
              <a:t>20 738,8 </a:t>
            </a:r>
            <a:r>
              <a:rPr lang="ru-RU" altLang="ru-RU" sz="1400" i="1" dirty="0"/>
              <a:t>тыс.руб. по отношению к ранее утвержденному плану </a:t>
            </a:r>
            <a:r>
              <a:rPr lang="ru-RU" altLang="ru-RU" sz="1400" i="1" dirty="0" smtClean="0"/>
              <a:t>(520 427,58 </a:t>
            </a:r>
            <a:r>
              <a:rPr lang="ru-RU" altLang="ru-RU" sz="1400" i="1" dirty="0"/>
              <a:t>тыс.руб</a:t>
            </a:r>
            <a:r>
              <a:rPr lang="ru-RU" altLang="ru-RU" sz="1400" i="1" dirty="0" smtClean="0"/>
              <a:t>.) и </a:t>
            </a:r>
            <a:r>
              <a:rPr lang="ru-RU" altLang="ru-RU" sz="1400" i="1" dirty="0"/>
              <a:t>составляет </a:t>
            </a:r>
            <a:r>
              <a:rPr lang="ru-RU" altLang="ru-RU" sz="1400" i="1" dirty="0" smtClean="0"/>
              <a:t>541 166,38 тыс.руб</a:t>
            </a:r>
            <a:r>
              <a:rPr lang="ru-RU" altLang="ru-RU" sz="1400" i="1" dirty="0"/>
              <a:t>. Превышение расходов над доходами (дефицит) бюджета района в </a:t>
            </a:r>
            <a:r>
              <a:rPr lang="ru-RU" altLang="ru-RU" sz="1400" i="1" dirty="0" smtClean="0"/>
              <a:t>2020 </a:t>
            </a:r>
            <a:r>
              <a:rPr lang="ru-RU" altLang="ru-RU" sz="1400" i="1" dirty="0"/>
              <a:t>году составит в сумме </a:t>
            </a:r>
            <a:r>
              <a:rPr lang="ru-RU" altLang="ru-RU" sz="1400" i="1" dirty="0" smtClean="0"/>
              <a:t>4043,24 </a:t>
            </a:r>
            <a:r>
              <a:rPr lang="ru-RU" altLang="ru-RU" sz="1400" i="1" dirty="0"/>
              <a:t>тыс.руб.</a:t>
            </a:r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 smtClean="0"/>
          </a:p>
          <a:p>
            <a:pPr algn="just" eaLnBrk="1" hangingPunct="1"/>
            <a:endParaRPr lang="ru-RU" altLang="ru-RU" sz="1400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747760"/>
              </p:ext>
            </p:extLst>
          </p:nvPr>
        </p:nvGraphicFramePr>
        <p:xfrm>
          <a:off x="467544" y="1844824"/>
          <a:ext cx="8280920" cy="4680518"/>
        </p:xfrm>
        <a:graphic>
          <a:graphicData uri="http://schemas.openxmlformats.org/drawingml/2006/table">
            <a:tbl>
              <a:tblPr/>
              <a:tblGrid>
                <a:gridCol w="3199684"/>
                <a:gridCol w="1558107"/>
                <a:gridCol w="1377254"/>
                <a:gridCol w="1071198"/>
                <a:gridCol w="1074677"/>
              </a:tblGrid>
              <a:tr h="5745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Уточненный план на 21.10.2020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Уточненный план на 28.12.2020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Отклонение уточненного плана на 21.10.2020 года от плана на 28.12.2020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6335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41 435,56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56 164,93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14 729,37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35,5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3094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4 536,70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4 534,20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-2,50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335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38 556,04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36 989,14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-1 566,90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-4,1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6335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126 627,93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124 842,15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-1 785,78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-1,4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335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205 081,22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215 830,05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10 748,83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6335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17 366,50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17 219,79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-146,71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-0,8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335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34 937,15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35 220,48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283,33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6335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10 550,60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10 409,41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-141,19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335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1 200,00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1 200,00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3094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Обслуживание государственного  и муниципального долга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-80,65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-89,6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035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40 045,88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38 746,88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-1 299,00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-3,2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335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Итого расходов: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520 427,58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541 166,38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20 738,80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651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390832" y="5943600"/>
            <a:ext cx="83820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решением Совета народных депутатов Муромского района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28.12.2020 № 83 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решение Совета народных депутатов Муромского района от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18.12.2019 №33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Муромского района на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можно ознакомиться в газете «Муромский край. Документы» или на сайте администрации Муромского района </a:t>
            </a:r>
            <a:r>
              <a:rPr lang="en-US" sz="105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</a:t>
            </a:r>
            <a:r>
              <a:rPr lang="ru-RU" sz="105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050" i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muromraion</a:t>
            </a:r>
            <a:r>
              <a:rPr lang="ru-RU" sz="105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050" i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en-US" sz="105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«Финансовое управление».   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143000" y="0"/>
            <a:ext cx="7467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1600" b="1" i="1" u="sng" dirty="0"/>
              <a:t>Дополнительная информация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319053"/>
              </p:ext>
            </p:extLst>
          </p:nvPr>
        </p:nvGraphicFramePr>
        <p:xfrm>
          <a:off x="261352" y="404664"/>
          <a:ext cx="8511480" cy="5390981"/>
        </p:xfrm>
        <a:graphic>
          <a:graphicData uri="http://schemas.openxmlformats.org/drawingml/2006/table">
            <a:tbl>
              <a:tblPr/>
              <a:tblGrid>
                <a:gridCol w="4763417"/>
                <a:gridCol w="1060545"/>
                <a:gridCol w="1024390"/>
                <a:gridCol w="831564"/>
                <a:gridCol w="831564"/>
              </a:tblGrid>
              <a:tr h="9358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Уточненный план на 21.10.2020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Уточненный план на 28.12.2020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Отклонение уточненного плана на 21.10.2020 года от плана на 28.12.2020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20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образования Муромского района »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234 656,32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245 918,10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11 261,78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9675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Муниципальная программа «Обеспечение доступным и комфортным жильем населения Муромского района »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19 932,55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19 919,75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-12,80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0436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Муниципальная программа "Создание благоприятных условий для развития молодого поколения в Муромском районе "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110,00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43,25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-66,75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-60,7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727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«Развитие культуры Муромского района »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15 523,90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15 377,19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-146,71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-0,9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9675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физической культуры и спорта в Муромском районе "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10 550,60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10 409,41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-141,19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9675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«Развитие муниципальной службы Муромского района »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1 300,00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1 248,50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-51,50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0436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«Информационное общество в Муромском районе »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605,80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605,80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9675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«Повышение безопасности дорожного движения в Муромском районе »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785,80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785,80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714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«Комплексное развитие сельских территорий»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48 539,24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46 687,48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-1 851,76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-3,8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9675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«Управление муниципальной собственностью Муромского района»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1 980,40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1 980,40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9675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«Управление муниципальными финансами и муниципальным долгом Муромского района»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48 273,58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46 893,93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-1 379,65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-2,9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9675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«Модернизация объектов коммунальной инфраструктуры Муромского района »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57 133,39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57 133,39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645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«Дорожное хозяйство Муромского района»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34 474,84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32 907,94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-1 566,90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-4,5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9675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«Обеспечение безопасности населения на  территории в Муромском районе»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4 844,30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4 841,80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-2,50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-0,1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9675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«Обеспечение деятельности органов местного самоуправления Муромского района на 2018-2020 годы»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28 144,81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27 994,41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-150,40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-0,5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4837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Итого расходов: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506 855,53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512 747,15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5 891,62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378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"/>
          <p:cNvSpPr>
            <a:spLocks noChangeArrowheads="1"/>
          </p:cNvSpPr>
          <p:nvPr/>
        </p:nvSpPr>
        <p:spPr bwMode="auto">
          <a:xfrm>
            <a:off x="5508625" y="5734050"/>
            <a:ext cx="3527425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107950" y="5734050"/>
            <a:ext cx="4032250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990600" y="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</a:rPr>
              <a:t>Бюджетный процесс</a:t>
            </a:r>
            <a:endParaRPr lang="ru-RU" altLang="ru-RU" sz="2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476250"/>
            <a:ext cx="892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603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500"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59000" y="1125538"/>
            <a:ext cx="5072063" cy="28892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ЭТАПЫ БЮДЖЕТНОГО ПРОЦЕССА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04800" y="1676400"/>
            <a:ext cx="147637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943100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671888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Утверждение бюджета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410200" y="1676400"/>
            <a:ext cx="148272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127875" y="1701800"/>
            <a:ext cx="1992313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Text Box 280"/>
          <p:cNvSpPr txBox="1">
            <a:spLocks noChangeArrowheads="1"/>
          </p:cNvSpPr>
          <p:nvPr/>
        </p:nvSpPr>
        <p:spPr bwMode="auto">
          <a:xfrm>
            <a:off x="0" y="5791200"/>
            <a:ext cx="43195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приоритетов и направлений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финансирования расходов бюджета района</a:t>
            </a:r>
          </a:p>
        </p:txBody>
      </p:sp>
      <p:sp>
        <p:nvSpPr>
          <p:cNvPr id="31764" name="Text Box 58"/>
          <p:cNvSpPr txBox="1">
            <a:spLocks noChangeArrowheads="1"/>
          </p:cNvSpPr>
          <p:nvPr/>
        </p:nvSpPr>
        <p:spPr bwMode="auto">
          <a:xfrm>
            <a:off x="1116013" y="289560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</a:rPr>
              <a:t>Основы составления проекта бюджета района</a:t>
            </a:r>
            <a:endParaRPr lang="ru-RU" altLang="ru-RU" sz="2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765" name="AutoShape 6"/>
          <p:cNvSpPr>
            <a:spLocks noChangeArrowheads="1"/>
          </p:cNvSpPr>
          <p:nvPr/>
        </p:nvSpPr>
        <p:spPr bwMode="auto">
          <a:xfrm>
            <a:off x="2082800" y="3311525"/>
            <a:ext cx="1344613" cy="18224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6" name="AutoShape 6"/>
          <p:cNvSpPr>
            <a:spLocks noChangeArrowheads="1"/>
          </p:cNvSpPr>
          <p:nvPr/>
        </p:nvSpPr>
        <p:spPr bwMode="auto">
          <a:xfrm>
            <a:off x="3557588" y="3322638"/>
            <a:ext cx="1308100" cy="18113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7" name="AutoShape 6"/>
          <p:cNvSpPr>
            <a:spLocks noChangeArrowheads="1"/>
          </p:cNvSpPr>
          <p:nvPr/>
        </p:nvSpPr>
        <p:spPr bwMode="auto">
          <a:xfrm>
            <a:off x="7127875" y="3355975"/>
            <a:ext cx="1908175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8" name="AutoShape 6"/>
          <p:cNvSpPr>
            <a:spLocks noChangeArrowheads="1"/>
          </p:cNvSpPr>
          <p:nvPr/>
        </p:nvSpPr>
        <p:spPr bwMode="auto">
          <a:xfrm>
            <a:off x="82550" y="3311525"/>
            <a:ext cx="1839913" cy="18510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9" name="Text Box 12"/>
          <p:cNvSpPr txBox="1">
            <a:spLocks noChangeArrowheads="1"/>
          </p:cNvSpPr>
          <p:nvPr/>
        </p:nvSpPr>
        <p:spPr bwMode="auto">
          <a:xfrm>
            <a:off x="2025650" y="3444875"/>
            <a:ext cx="1346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Основные направления бюджетной и налоговой политики района</a:t>
            </a:r>
          </a:p>
        </p:txBody>
      </p:sp>
      <p:sp>
        <p:nvSpPr>
          <p:cNvPr id="31770" name="Text Box 11"/>
          <p:cNvSpPr txBox="1">
            <a:spLocks noChangeArrowheads="1"/>
          </p:cNvSpPr>
          <p:nvPr/>
        </p:nvSpPr>
        <p:spPr bwMode="auto">
          <a:xfrm>
            <a:off x="3532188" y="3471863"/>
            <a:ext cx="1333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Прогноз социально – экономического развития района</a:t>
            </a:r>
          </a:p>
        </p:txBody>
      </p:sp>
      <p:sp>
        <p:nvSpPr>
          <p:cNvPr id="31771" name="Text Box 13"/>
          <p:cNvSpPr txBox="1">
            <a:spLocks noChangeArrowheads="1"/>
          </p:cNvSpPr>
          <p:nvPr/>
        </p:nvSpPr>
        <p:spPr bwMode="auto">
          <a:xfrm>
            <a:off x="7242175" y="3544888"/>
            <a:ext cx="17637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Муниципальные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программы (проекты муниципальных программ) Муромского района</a:t>
            </a:r>
          </a:p>
        </p:txBody>
      </p:sp>
      <p:sp>
        <p:nvSpPr>
          <p:cNvPr id="31772" name="Text Box 281"/>
          <p:cNvSpPr txBox="1">
            <a:spLocks noChangeArrowheads="1"/>
          </p:cNvSpPr>
          <p:nvPr/>
        </p:nvSpPr>
        <p:spPr bwMode="auto">
          <a:xfrm>
            <a:off x="5508625" y="5734050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объемов доходов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бюджета района</a:t>
            </a:r>
          </a:p>
        </p:txBody>
      </p:sp>
      <p:sp>
        <p:nvSpPr>
          <p:cNvPr id="31773" name="AutoShape 207"/>
          <p:cNvSpPr>
            <a:spLocks noChangeArrowheads="1"/>
          </p:cNvSpPr>
          <p:nvPr/>
        </p:nvSpPr>
        <p:spPr bwMode="auto">
          <a:xfrm rot="-5400000">
            <a:off x="2561432" y="5141118"/>
            <a:ext cx="387350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4" name="AutoShape 207"/>
          <p:cNvSpPr>
            <a:spLocks noChangeArrowheads="1"/>
          </p:cNvSpPr>
          <p:nvPr/>
        </p:nvSpPr>
        <p:spPr bwMode="auto">
          <a:xfrm rot="-5400000">
            <a:off x="796925" y="5159375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5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6" name="Text Box 10"/>
          <p:cNvSpPr txBox="1">
            <a:spLocks noChangeArrowheads="1"/>
          </p:cNvSpPr>
          <p:nvPr/>
        </p:nvSpPr>
        <p:spPr bwMode="auto">
          <a:xfrm>
            <a:off x="149225" y="3311525"/>
            <a:ext cx="17811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Положения 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  <p:sp>
        <p:nvSpPr>
          <p:cNvPr id="31777" name="AutoShape 6"/>
          <p:cNvSpPr>
            <a:spLocks noChangeArrowheads="1"/>
          </p:cNvSpPr>
          <p:nvPr/>
        </p:nvSpPr>
        <p:spPr bwMode="auto">
          <a:xfrm>
            <a:off x="5018088" y="3355975"/>
            <a:ext cx="1992312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Бюджетный прогноз (проект бюджетного прогноза, проект изменений бюджетного прогноза) на долгосрочный период по Муромскому району</a:t>
            </a:r>
          </a:p>
        </p:txBody>
      </p:sp>
      <p:sp>
        <p:nvSpPr>
          <p:cNvPr id="31778" name="AutoShape 207"/>
          <p:cNvSpPr>
            <a:spLocks noChangeArrowheads="1"/>
          </p:cNvSpPr>
          <p:nvPr/>
        </p:nvSpPr>
        <p:spPr bwMode="auto">
          <a:xfrm rot="-5400000">
            <a:off x="58205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9" name="AutoShape 207"/>
          <p:cNvSpPr>
            <a:spLocks noChangeArrowheads="1"/>
          </p:cNvSpPr>
          <p:nvPr/>
        </p:nvSpPr>
        <p:spPr bwMode="auto">
          <a:xfrm rot="-5400000">
            <a:off x="7887494" y="5141119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80" name="AutoShape 207"/>
          <p:cNvSpPr>
            <a:spLocks noChangeArrowheads="1"/>
          </p:cNvSpPr>
          <p:nvPr/>
        </p:nvSpPr>
        <p:spPr bwMode="auto">
          <a:xfrm rot="-5400000">
            <a:off x="40298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8"/>
          <p:cNvSpPr txBox="1">
            <a:spLocks noChangeArrowheads="1"/>
          </p:cNvSpPr>
          <p:nvPr/>
        </p:nvSpPr>
        <p:spPr bwMode="auto">
          <a:xfrm>
            <a:off x="0" y="2286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solidFill>
                  <a:schemeClr val="tx2"/>
                </a:solidFill>
                <a:latin typeface="Times New Roman" pitchFamily="18" charset="0"/>
              </a:rPr>
              <a:t>Граждане и предприятия Муромского района – участники бюджетного процесса</a:t>
            </a:r>
          </a:p>
        </p:txBody>
      </p:sp>
      <p:sp>
        <p:nvSpPr>
          <p:cNvPr id="67636" name="AutoShape 52"/>
          <p:cNvSpPr>
            <a:spLocks noChangeArrowheads="1"/>
          </p:cNvSpPr>
          <p:nvPr/>
        </p:nvSpPr>
        <p:spPr bwMode="auto">
          <a:xfrm rot="-5400000">
            <a:off x="1766094" y="1485107"/>
            <a:ext cx="2732087" cy="977900"/>
          </a:xfrm>
          <a:prstGeom prst="downArrowCallout">
            <a:avLst>
              <a:gd name="adj1" fmla="val 69846"/>
              <a:gd name="adj2" fmla="val 69846"/>
              <a:gd name="adj3" fmla="val 16667"/>
              <a:gd name="adj4" fmla="val 66667"/>
            </a:avLst>
          </a:prstGeom>
          <a:solidFill>
            <a:srgbClr val="FFCC99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>
                <a:latin typeface="Times New Roman" pitchFamily="18" charset="0"/>
              </a:rPr>
              <a:t>как налогоплательщики</a:t>
            </a:r>
          </a:p>
        </p:txBody>
      </p:sp>
      <p:sp>
        <p:nvSpPr>
          <p:cNvPr id="67637" name="AutoShape 53"/>
          <p:cNvSpPr>
            <a:spLocks noChangeArrowheads="1"/>
          </p:cNvSpPr>
          <p:nvPr/>
        </p:nvSpPr>
        <p:spPr bwMode="auto">
          <a:xfrm rot="5400000">
            <a:off x="4914900" y="1495425"/>
            <a:ext cx="2752725" cy="981075"/>
          </a:xfrm>
          <a:prstGeom prst="downArrowCallout">
            <a:avLst>
              <a:gd name="adj1" fmla="val 70146"/>
              <a:gd name="adj2" fmla="val 70146"/>
              <a:gd name="adj3" fmla="val 16667"/>
              <a:gd name="adj4" fmla="val 66667"/>
            </a:avLst>
          </a:prstGeom>
          <a:solidFill>
            <a:srgbClr val="FFCC99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>
                <a:latin typeface="Times New Roman" pitchFamily="18" charset="0"/>
              </a:rPr>
              <a:t>как получатели социальных гарантий</a:t>
            </a:r>
          </a:p>
        </p:txBody>
      </p:sp>
      <p:sp>
        <p:nvSpPr>
          <p:cNvPr id="32773" name="AutoShape 56"/>
          <p:cNvSpPr>
            <a:spLocks noChangeArrowheads="1"/>
          </p:cNvSpPr>
          <p:nvPr/>
        </p:nvSpPr>
        <p:spPr bwMode="auto">
          <a:xfrm>
            <a:off x="1295400" y="685800"/>
            <a:ext cx="1366838" cy="1008063"/>
          </a:xfrm>
          <a:prstGeom prst="homePlate">
            <a:avLst>
              <a:gd name="adj" fmla="val 338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74" name="AutoShape 57"/>
          <p:cNvSpPr>
            <a:spLocks noChangeArrowheads="1"/>
          </p:cNvSpPr>
          <p:nvPr/>
        </p:nvSpPr>
        <p:spPr bwMode="auto">
          <a:xfrm>
            <a:off x="1258888" y="1844675"/>
            <a:ext cx="1455737" cy="1941513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pic>
        <p:nvPicPr>
          <p:cNvPr id="67644" name="Picture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2057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45" name="Rectangle 61"/>
          <p:cNvSpPr>
            <a:spLocks noChangeArrowheads="1"/>
          </p:cNvSpPr>
          <p:nvPr/>
        </p:nvSpPr>
        <p:spPr bwMode="auto">
          <a:xfrm>
            <a:off x="0" y="1125538"/>
            <a:ext cx="13716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Помогают формировать доходную часть бюджета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(налоговые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доходы)</a:t>
            </a:r>
          </a:p>
        </p:txBody>
      </p:sp>
      <p:sp>
        <p:nvSpPr>
          <p:cNvPr id="67646" name="Rectangle 62"/>
          <p:cNvSpPr>
            <a:spLocks noChangeArrowheads="1"/>
          </p:cNvSpPr>
          <p:nvPr/>
        </p:nvSpPr>
        <p:spPr bwMode="auto">
          <a:xfrm>
            <a:off x="6767513" y="792163"/>
            <a:ext cx="237648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Получают социальные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гарантии – расходная часть бюджета (образование,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ЖКХ, культура, физическая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культура и спорт и другие направления социальных гарантий населению)</a:t>
            </a:r>
          </a:p>
        </p:txBody>
      </p:sp>
      <p:sp>
        <p:nvSpPr>
          <p:cNvPr id="32778" name="Text Box 63"/>
          <p:cNvSpPr txBox="1">
            <a:spLocks noChangeArrowheads="1"/>
          </p:cNvSpPr>
          <p:nvPr/>
        </p:nvSpPr>
        <p:spPr bwMode="auto">
          <a:xfrm>
            <a:off x="1331913" y="704850"/>
            <a:ext cx="115252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>
                <a:latin typeface="Times New Roman" pitchFamily="18" charset="0"/>
              </a:rPr>
              <a:t>Граждане – НДФЛ, транспортный налог с физических лиц</a:t>
            </a:r>
          </a:p>
        </p:txBody>
      </p:sp>
      <p:sp>
        <p:nvSpPr>
          <p:cNvPr id="32779" name="Text Box 64"/>
          <p:cNvSpPr txBox="1">
            <a:spLocks noChangeArrowheads="1"/>
          </p:cNvSpPr>
          <p:nvPr/>
        </p:nvSpPr>
        <p:spPr bwMode="auto">
          <a:xfrm>
            <a:off x="1143000" y="1857375"/>
            <a:ext cx="14478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Организации,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предприниматели – акцизы, УСН, ЕНВД, ЕСХН, налог, взимаемый при патентной системе налогообложения</a:t>
            </a:r>
          </a:p>
        </p:txBody>
      </p:sp>
      <p:sp>
        <p:nvSpPr>
          <p:cNvPr id="32780" name="Text Box 58"/>
          <p:cNvSpPr txBox="1">
            <a:spLocks noChangeArrowheads="1"/>
          </p:cNvSpPr>
          <p:nvPr/>
        </p:nvSpPr>
        <p:spPr bwMode="auto">
          <a:xfrm>
            <a:off x="1692275" y="3573463"/>
            <a:ext cx="6192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 i="1">
                <a:latin typeface="Times New Roman" pitchFamily="18" charset="0"/>
              </a:rPr>
              <a:t>Участие гражданина в бюджетном процессе</a:t>
            </a:r>
          </a:p>
        </p:txBody>
      </p:sp>
      <p:sp>
        <p:nvSpPr>
          <p:cNvPr id="32781" name="Rectangle 68"/>
          <p:cNvSpPr>
            <a:spLocks noChangeArrowheads="1"/>
          </p:cNvSpPr>
          <p:nvPr/>
        </p:nvSpPr>
        <p:spPr bwMode="auto">
          <a:xfrm>
            <a:off x="2484438" y="4076700"/>
            <a:ext cx="6551612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2" name="Rectangle 69"/>
          <p:cNvSpPr>
            <a:spLocks noChangeArrowheads="1"/>
          </p:cNvSpPr>
          <p:nvPr/>
        </p:nvSpPr>
        <p:spPr bwMode="auto">
          <a:xfrm>
            <a:off x="2484438" y="4724400"/>
            <a:ext cx="6516687" cy="503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3" name="Rectangle 70"/>
          <p:cNvSpPr>
            <a:spLocks noChangeArrowheads="1"/>
          </p:cNvSpPr>
          <p:nvPr/>
        </p:nvSpPr>
        <p:spPr bwMode="auto">
          <a:xfrm>
            <a:off x="2484438" y="5516563"/>
            <a:ext cx="6480175" cy="12255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4" name="Text Box 71"/>
          <p:cNvSpPr txBox="1">
            <a:spLocks noChangeArrowheads="1"/>
          </p:cNvSpPr>
          <p:nvPr/>
        </p:nvSpPr>
        <p:spPr bwMode="auto">
          <a:xfrm>
            <a:off x="2627313" y="4149725"/>
            <a:ext cx="63373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Публичные слушания по проекту бюджета района</a:t>
            </a:r>
          </a:p>
        </p:txBody>
      </p:sp>
      <p:sp>
        <p:nvSpPr>
          <p:cNvPr id="32785" name="Text Box 72"/>
          <p:cNvSpPr txBox="1">
            <a:spLocks noChangeArrowheads="1"/>
          </p:cNvSpPr>
          <p:nvPr/>
        </p:nvSpPr>
        <p:spPr bwMode="auto">
          <a:xfrm>
            <a:off x="2519363" y="4797425"/>
            <a:ext cx="66246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Публичные слушания по отчету об исполнении бюджета района</a:t>
            </a:r>
          </a:p>
        </p:txBody>
      </p:sp>
      <p:sp>
        <p:nvSpPr>
          <p:cNvPr id="32786" name="Text Box 73"/>
          <p:cNvSpPr txBox="1">
            <a:spLocks noChangeArrowheads="1"/>
          </p:cNvSpPr>
          <p:nvPr/>
        </p:nvSpPr>
        <p:spPr bwMode="auto">
          <a:xfrm>
            <a:off x="2484438" y="5589588"/>
            <a:ext cx="6553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Публичные обсуждения муниципальных программ Муромского района</a:t>
            </a:r>
          </a:p>
          <a:p>
            <a:pPr algn="ctr" eaLnBrk="1" hangingPunct="1"/>
            <a:r>
              <a:rPr lang="ru-RU" altLang="ru-RU" sz="1400">
                <a:latin typeface="Times New Roman" pitchFamily="18" charset="0"/>
              </a:rPr>
              <a:t>(проект муниципальной программы размещается на официальном сайте администрации Муромского района в сети Интернет с указанием дат начала и окончания приема предложений на срок не более чем 10 дней)</a:t>
            </a:r>
          </a:p>
        </p:txBody>
      </p:sp>
      <p:sp>
        <p:nvSpPr>
          <p:cNvPr id="32787" name="AutoShape 77"/>
          <p:cNvSpPr>
            <a:spLocks noChangeArrowheads="1"/>
          </p:cNvSpPr>
          <p:nvPr/>
        </p:nvSpPr>
        <p:spPr bwMode="auto">
          <a:xfrm rot="5400000">
            <a:off x="2036763" y="4129087"/>
            <a:ext cx="533400" cy="504825"/>
          </a:xfrm>
          <a:prstGeom prst="chevron">
            <a:avLst>
              <a:gd name="adj" fmla="val 26415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8" name="AutoShape 78"/>
          <p:cNvSpPr>
            <a:spLocks noChangeArrowheads="1"/>
          </p:cNvSpPr>
          <p:nvPr/>
        </p:nvSpPr>
        <p:spPr bwMode="auto">
          <a:xfrm rot="5400000">
            <a:off x="2051050" y="4724400"/>
            <a:ext cx="504825" cy="504825"/>
          </a:xfrm>
          <a:prstGeom prst="chevron">
            <a:avLst>
              <a:gd name="adj" fmla="val 25000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9" name="AutoShape 79"/>
          <p:cNvSpPr>
            <a:spLocks noChangeArrowheads="1"/>
          </p:cNvSpPr>
          <p:nvPr/>
        </p:nvSpPr>
        <p:spPr bwMode="auto">
          <a:xfrm rot="5400000">
            <a:off x="2124075" y="5876925"/>
            <a:ext cx="504825" cy="504825"/>
          </a:xfrm>
          <a:prstGeom prst="chevron">
            <a:avLst>
              <a:gd name="adj" fmla="val 25000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90" name="Text Box 80"/>
          <p:cNvSpPr txBox="1">
            <a:spLocks noChangeArrowheads="1"/>
          </p:cNvSpPr>
          <p:nvPr/>
        </p:nvSpPr>
        <p:spPr bwMode="auto">
          <a:xfrm>
            <a:off x="2133600" y="4191000"/>
            <a:ext cx="360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latin typeface="Times New Roman" pitchFamily="18" charset="0"/>
              </a:rPr>
              <a:t>1</a:t>
            </a:r>
          </a:p>
        </p:txBody>
      </p:sp>
      <p:sp>
        <p:nvSpPr>
          <p:cNvPr id="32791" name="Text Box 81"/>
          <p:cNvSpPr txBox="1">
            <a:spLocks noChangeArrowheads="1"/>
          </p:cNvSpPr>
          <p:nvPr/>
        </p:nvSpPr>
        <p:spPr bwMode="auto">
          <a:xfrm>
            <a:off x="2133600" y="4800600"/>
            <a:ext cx="360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latin typeface="Times New Roman" pitchFamily="18" charset="0"/>
              </a:rPr>
              <a:t>2</a:t>
            </a:r>
          </a:p>
        </p:txBody>
      </p:sp>
      <p:sp>
        <p:nvSpPr>
          <p:cNvPr id="32792" name="Text Box 82"/>
          <p:cNvSpPr txBox="1">
            <a:spLocks noChangeArrowheads="1"/>
          </p:cNvSpPr>
          <p:nvPr/>
        </p:nvSpPr>
        <p:spPr bwMode="auto">
          <a:xfrm>
            <a:off x="2209800" y="5943600"/>
            <a:ext cx="360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latin typeface="Times New Roman" pitchFamily="18" charset="0"/>
              </a:rPr>
              <a:t>3</a:t>
            </a:r>
          </a:p>
        </p:txBody>
      </p:sp>
      <p:pic>
        <p:nvPicPr>
          <p:cNvPr id="32793" name="Picture 28" descr="mqtmzkwn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1981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7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2900"/>
                            </p:stCondLst>
                            <p:childTnLst>
                              <p:par>
                                <p:cTn id="3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3300"/>
                            </p:stCondLst>
                            <p:childTnLst>
                              <p:par>
                                <p:cTn id="3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9700"/>
                            </p:stCondLst>
                            <p:childTnLst>
                              <p:par>
                                <p:cTn id="4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36" grpId="0" animBg="1"/>
      <p:bldP spid="67637" grpId="0" animBg="1"/>
      <p:bldP spid="676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"/>
          <p:cNvSpPr>
            <a:spLocks noChangeArrowheads="1"/>
          </p:cNvSpPr>
          <p:nvPr/>
        </p:nvSpPr>
        <p:spPr bwMode="auto">
          <a:xfrm>
            <a:off x="3203575" y="1844675"/>
            <a:ext cx="215900" cy="576263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7950" y="476250"/>
            <a:ext cx="903605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1600">
                <a:latin typeface="Times New Roman" pitchFamily="18" charset="0"/>
              </a:rPr>
              <a:t>Бюджет состоит из трех основных частей: </a:t>
            </a:r>
            <a:r>
              <a:rPr lang="ru-RU" altLang="ru-RU" sz="1600" b="1" i="1">
                <a:solidFill>
                  <a:schemeClr val="tx2"/>
                </a:solidFill>
                <a:latin typeface="Times New Roman" pitchFamily="18" charset="0"/>
              </a:rPr>
              <a:t>доходов, расходов и источников финансирования дефицита бюджета</a:t>
            </a: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ru-RU" altLang="ru-RU" sz="16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600">
                <a:latin typeface="Times New Roman" pitchFamily="18" charset="0"/>
              </a:rPr>
              <a:t>Схематично бюджет можно изобразить следующим образом:</a:t>
            </a:r>
          </a:p>
        </p:txBody>
      </p:sp>
      <p:sp>
        <p:nvSpPr>
          <p:cNvPr id="33796" name="Line 49"/>
          <p:cNvSpPr>
            <a:spLocks noChangeShapeType="1"/>
          </p:cNvSpPr>
          <p:nvPr/>
        </p:nvSpPr>
        <p:spPr bwMode="auto">
          <a:xfrm>
            <a:off x="3419475" y="40052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Line 50"/>
          <p:cNvSpPr>
            <a:spLocks noChangeShapeType="1"/>
          </p:cNvSpPr>
          <p:nvPr/>
        </p:nvSpPr>
        <p:spPr bwMode="auto">
          <a:xfrm>
            <a:off x="3276600" y="4149725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AutoShape 51"/>
          <p:cNvSpPr>
            <a:spLocks/>
          </p:cNvSpPr>
          <p:nvPr/>
        </p:nvSpPr>
        <p:spPr bwMode="auto">
          <a:xfrm>
            <a:off x="3995738" y="2924175"/>
            <a:ext cx="431800" cy="2665413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799" name="Line 52"/>
          <p:cNvSpPr>
            <a:spLocks noChangeShapeType="1"/>
          </p:cNvSpPr>
          <p:nvPr/>
        </p:nvSpPr>
        <p:spPr bwMode="auto">
          <a:xfrm>
            <a:off x="4500563" y="40767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53"/>
          <p:cNvSpPr>
            <a:spLocks noChangeShapeType="1"/>
          </p:cNvSpPr>
          <p:nvPr/>
        </p:nvSpPr>
        <p:spPr bwMode="auto">
          <a:xfrm>
            <a:off x="4500563" y="44370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Text Box 58"/>
          <p:cNvSpPr txBox="1">
            <a:spLocks noChangeArrowheads="1"/>
          </p:cNvSpPr>
          <p:nvPr/>
        </p:nvSpPr>
        <p:spPr bwMode="auto">
          <a:xfrm>
            <a:off x="1835150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latin typeface="Times New Roman" pitchFamily="18" charset="0"/>
              </a:rPr>
              <a:t>Структура бюджета</a:t>
            </a:r>
          </a:p>
        </p:txBody>
      </p:sp>
      <p:sp>
        <p:nvSpPr>
          <p:cNvPr id="33802" name="Text Box 21"/>
          <p:cNvSpPr txBox="1">
            <a:spLocks noChangeArrowheads="1"/>
          </p:cNvSpPr>
          <p:nvPr/>
        </p:nvSpPr>
        <p:spPr bwMode="auto">
          <a:xfrm>
            <a:off x="6477000" y="2133600"/>
            <a:ext cx="2559050" cy="288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latin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33803" name="Text Box 26"/>
          <p:cNvSpPr txBox="1">
            <a:spLocks noChangeArrowheads="1"/>
          </p:cNvSpPr>
          <p:nvPr/>
        </p:nvSpPr>
        <p:spPr bwMode="auto">
          <a:xfrm>
            <a:off x="6477000" y="2590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33804" name="Text Box 28"/>
          <p:cNvSpPr txBox="1">
            <a:spLocks noChangeArrowheads="1"/>
          </p:cNvSpPr>
          <p:nvPr/>
        </p:nvSpPr>
        <p:spPr bwMode="auto">
          <a:xfrm>
            <a:off x="6477000" y="3068638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33805" name="Text Box 33"/>
          <p:cNvSpPr txBox="1">
            <a:spLocks noChangeArrowheads="1"/>
          </p:cNvSpPr>
          <p:nvPr/>
        </p:nvSpPr>
        <p:spPr bwMode="auto">
          <a:xfrm>
            <a:off x="6477000" y="34290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33806" name="Text Box 36"/>
          <p:cNvSpPr txBox="1">
            <a:spLocks noChangeArrowheads="1"/>
          </p:cNvSpPr>
          <p:nvPr/>
        </p:nvSpPr>
        <p:spPr bwMode="auto">
          <a:xfrm>
            <a:off x="6477000" y="3789363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33807" name="Text Box 39"/>
          <p:cNvSpPr txBox="1">
            <a:spLocks noChangeArrowheads="1"/>
          </p:cNvSpPr>
          <p:nvPr/>
        </p:nvSpPr>
        <p:spPr bwMode="auto">
          <a:xfrm>
            <a:off x="6477000" y="41148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33808" name="Text Box 42"/>
          <p:cNvSpPr txBox="1">
            <a:spLocks noChangeArrowheads="1"/>
          </p:cNvSpPr>
          <p:nvPr/>
        </p:nvSpPr>
        <p:spPr bwMode="auto">
          <a:xfrm>
            <a:off x="6477000" y="4495800"/>
            <a:ext cx="2522538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33809" name="Text Box 43"/>
          <p:cNvSpPr txBox="1">
            <a:spLocks noChangeArrowheads="1"/>
          </p:cNvSpPr>
          <p:nvPr/>
        </p:nvSpPr>
        <p:spPr bwMode="auto">
          <a:xfrm>
            <a:off x="6477000" y="48768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6477000" y="52578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3811" name="Text Box 48"/>
          <p:cNvSpPr txBox="1">
            <a:spLocks noChangeArrowheads="1"/>
          </p:cNvSpPr>
          <p:nvPr/>
        </p:nvSpPr>
        <p:spPr bwMode="auto">
          <a:xfrm>
            <a:off x="6477000" y="5638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6477000" y="61722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33813" name="AutoShape 52"/>
          <p:cNvSpPr>
            <a:spLocks noChangeArrowheads="1"/>
          </p:cNvSpPr>
          <p:nvPr/>
        </p:nvSpPr>
        <p:spPr bwMode="auto">
          <a:xfrm rot="10800000">
            <a:off x="5181600" y="3429000"/>
            <a:ext cx="1009650" cy="1511300"/>
          </a:xfrm>
          <a:prstGeom prst="leftArrowCallout">
            <a:avLst>
              <a:gd name="adj1" fmla="val 37421"/>
              <a:gd name="adj2" fmla="val 37421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14" name="Text Box 53"/>
          <p:cNvSpPr txBox="1">
            <a:spLocks noChangeArrowheads="1"/>
          </p:cNvSpPr>
          <p:nvPr/>
        </p:nvSpPr>
        <p:spPr bwMode="auto">
          <a:xfrm>
            <a:off x="4859338" y="3716338"/>
            <a:ext cx="10080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3815" name="Text Box 54"/>
          <p:cNvSpPr txBox="1">
            <a:spLocks noChangeArrowheads="1"/>
          </p:cNvSpPr>
          <p:nvPr/>
        </p:nvSpPr>
        <p:spPr bwMode="auto">
          <a:xfrm rot="-5400000">
            <a:off x="4812507" y="4048919"/>
            <a:ext cx="14541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3816" name="Text Box 21"/>
          <p:cNvSpPr txBox="1">
            <a:spLocks noChangeArrowheads="1"/>
          </p:cNvSpPr>
          <p:nvPr/>
        </p:nvSpPr>
        <p:spPr bwMode="auto">
          <a:xfrm>
            <a:off x="0" y="1285875"/>
            <a:ext cx="2268538" cy="10048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Налоговые доходы</a:t>
            </a:r>
          </a:p>
          <a:p>
            <a:pPr algn="ctr" eaLnBrk="1" hangingPunct="1">
              <a:spcBef>
                <a:spcPct val="10000"/>
              </a:spcBef>
            </a:pPr>
            <a:r>
              <a:rPr lang="ru-RU" altLang="ru-RU" sz="1100">
                <a:latin typeface="Times New Roman" pitchFamily="18" charset="0"/>
              </a:rPr>
              <a:t>поступления в бюджет от уплаты налогов, установленных Налоговым кодексом РФ, а также пеней и штрафов по ним</a:t>
            </a:r>
          </a:p>
        </p:txBody>
      </p:sp>
      <p:sp>
        <p:nvSpPr>
          <p:cNvPr id="33817" name="Text Box 21"/>
          <p:cNvSpPr txBox="1">
            <a:spLocks noChangeArrowheads="1"/>
          </p:cNvSpPr>
          <p:nvPr/>
        </p:nvSpPr>
        <p:spPr bwMode="auto">
          <a:xfrm>
            <a:off x="0" y="2362200"/>
            <a:ext cx="2268538" cy="14605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Неналоговые доходы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поступления от уплаты пошлин и сборов, установленных законодательством РФ, за пользование природными ресурсами,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доходов от использования и продажи имущества, находящегося в государственной или муниципальной собственности, а также штрафов за нарушение законодательства</a:t>
            </a:r>
          </a:p>
        </p:txBody>
      </p:sp>
      <p:sp>
        <p:nvSpPr>
          <p:cNvPr id="33818" name="Text Box 21"/>
          <p:cNvSpPr txBox="1">
            <a:spLocks noChangeArrowheads="1"/>
          </p:cNvSpPr>
          <p:nvPr/>
        </p:nvSpPr>
        <p:spPr bwMode="auto">
          <a:xfrm>
            <a:off x="0" y="3886200"/>
            <a:ext cx="2268538" cy="173831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Безвозмездные поступления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100">
                <a:latin typeface="Times New Roman" pitchFamily="18" charset="0"/>
              </a:rPr>
              <a:t>Дотации, субсидии, субвенции, иные межбюджетные трансферты из бюджетов других уровней, а также безвозмездные поступления от физических и юридических лиц, в том числе добровольные пожертвования</a:t>
            </a:r>
          </a:p>
        </p:txBody>
      </p:sp>
      <p:sp>
        <p:nvSpPr>
          <p:cNvPr id="33819" name="AutoShape 58"/>
          <p:cNvSpPr>
            <a:spLocks noChangeArrowheads="1"/>
          </p:cNvSpPr>
          <p:nvPr/>
        </p:nvSpPr>
        <p:spPr bwMode="auto">
          <a:xfrm>
            <a:off x="2843213" y="2492375"/>
            <a:ext cx="792162" cy="1152525"/>
          </a:xfrm>
          <a:prstGeom prst="leftArrowCallout">
            <a:avLst>
              <a:gd name="adj1" fmla="val 36373"/>
              <a:gd name="adj2" fmla="val 36373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0" name="Text Box 59"/>
          <p:cNvSpPr txBox="1">
            <a:spLocks noChangeArrowheads="1"/>
          </p:cNvSpPr>
          <p:nvPr/>
        </p:nvSpPr>
        <p:spPr bwMode="auto">
          <a:xfrm rot="-5400000">
            <a:off x="2730500" y="2894013"/>
            <a:ext cx="12969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3821" name="AutoShape 62"/>
          <p:cNvSpPr>
            <a:spLocks noChangeArrowheads="1"/>
          </p:cNvSpPr>
          <p:nvPr/>
        </p:nvSpPr>
        <p:spPr bwMode="auto">
          <a:xfrm>
            <a:off x="2286000" y="5129213"/>
            <a:ext cx="1582738" cy="1728787"/>
          </a:xfrm>
          <a:prstGeom prst="leftArrowCallout">
            <a:avLst>
              <a:gd name="adj1" fmla="val 33365"/>
              <a:gd name="adj2" fmla="val 33365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2" name="Text Box 63"/>
          <p:cNvSpPr txBox="1">
            <a:spLocks noChangeArrowheads="1"/>
          </p:cNvSpPr>
          <p:nvPr/>
        </p:nvSpPr>
        <p:spPr bwMode="auto">
          <a:xfrm rot="-5400000">
            <a:off x="2497932" y="5453856"/>
            <a:ext cx="1801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ИСТОЧНИКИ</a:t>
            </a:r>
            <a:r>
              <a:rPr lang="ru-RU" altLang="ru-RU" sz="15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>
                <a:latin typeface="Times New Roman" pitchFamily="18" charset="0"/>
              </a:rPr>
              <a:t>ФИНАНСИРОВАНИЯ ДЕФИЦИТА</a:t>
            </a:r>
            <a:r>
              <a:rPr lang="ru-RU" altLang="ru-RU" sz="15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>
                <a:latin typeface="Times New Roman" pitchFamily="18" charset="0"/>
              </a:rPr>
              <a:t>БЮДЖЕТА</a:t>
            </a:r>
          </a:p>
        </p:txBody>
      </p:sp>
      <p:sp>
        <p:nvSpPr>
          <p:cNvPr id="33823" name="AutoShape 51"/>
          <p:cNvSpPr>
            <a:spLocks/>
          </p:cNvSpPr>
          <p:nvPr/>
        </p:nvSpPr>
        <p:spPr bwMode="auto">
          <a:xfrm>
            <a:off x="2339975" y="1700213"/>
            <a:ext cx="431800" cy="2665412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4" name="AutoShape 70"/>
          <p:cNvSpPr>
            <a:spLocks noChangeArrowheads="1"/>
          </p:cNvSpPr>
          <p:nvPr/>
        </p:nvSpPr>
        <p:spPr bwMode="auto">
          <a:xfrm rot="-5400000">
            <a:off x="3348038" y="1484312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5" name="AutoShape 71"/>
          <p:cNvSpPr>
            <a:spLocks noChangeArrowheads="1"/>
          </p:cNvSpPr>
          <p:nvPr/>
        </p:nvSpPr>
        <p:spPr bwMode="auto">
          <a:xfrm>
            <a:off x="5364163" y="2708275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6" name="Text Box 21"/>
          <p:cNvSpPr txBox="1">
            <a:spLocks noChangeArrowheads="1"/>
          </p:cNvSpPr>
          <p:nvPr/>
        </p:nvSpPr>
        <p:spPr bwMode="auto">
          <a:xfrm>
            <a:off x="0" y="5715000"/>
            <a:ext cx="2268538" cy="739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Источники внутреннего финансирования дефицита бюджета</a:t>
            </a:r>
          </a:p>
        </p:txBody>
      </p:sp>
      <p:pic>
        <p:nvPicPr>
          <p:cNvPr id="33827" name="Picture 47" descr="1445415690_byudz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21304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4819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pic>
        <p:nvPicPr>
          <p:cNvPr id="34820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715000" y="2708275"/>
            <a:ext cx="1090613" cy="300038"/>
          </a:xfrm>
          <a:prstGeom prst="rect">
            <a:avLst/>
          </a:prstGeom>
          <a:solidFill>
            <a:srgbClr val="800080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3482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52"/>
          <p:cNvSpPr txBox="1">
            <a:spLocks noChangeArrowheads="1"/>
          </p:cNvSpPr>
          <p:nvPr/>
        </p:nvSpPr>
        <p:spPr bwMode="auto">
          <a:xfrm>
            <a:off x="7239000" y="2708275"/>
            <a:ext cx="1150938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3482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 Box 60"/>
          <p:cNvSpPr txBox="1">
            <a:spLocks noChangeArrowheads="1"/>
          </p:cNvSpPr>
          <p:nvPr/>
        </p:nvSpPr>
        <p:spPr bwMode="auto">
          <a:xfrm>
            <a:off x="304800" y="2565400"/>
            <a:ext cx="1027113" cy="300038"/>
          </a:xfrm>
          <a:prstGeom prst="rect">
            <a:avLst/>
          </a:prstGeom>
          <a:solidFill>
            <a:srgbClr val="800080">
              <a:alpha val="4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4828" name="Text Box 62"/>
          <p:cNvSpPr txBox="1">
            <a:spLocks noChangeArrowheads="1"/>
          </p:cNvSpPr>
          <p:nvPr/>
        </p:nvSpPr>
        <p:spPr bwMode="auto">
          <a:xfrm>
            <a:off x="1600200" y="2565400"/>
            <a:ext cx="1173163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4829" name="AutoShape 77" descr="Крупная сетка"/>
          <p:cNvSpPr>
            <a:spLocks noChangeArrowheads="1"/>
          </p:cNvSpPr>
          <p:nvPr/>
        </p:nvSpPr>
        <p:spPr bwMode="auto">
          <a:xfrm>
            <a:off x="1042988" y="115888"/>
            <a:ext cx="6985000" cy="5762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4830" name="Text Box 78"/>
          <p:cNvSpPr txBox="1">
            <a:spLocks noChangeArrowheads="1"/>
          </p:cNvSpPr>
          <p:nvPr/>
        </p:nvSpPr>
        <p:spPr bwMode="auto">
          <a:xfrm>
            <a:off x="1258888" y="188913"/>
            <a:ext cx="6624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34831" name="Text Box 80"/>
          <p:cNvSpPr txBox="1">
            <a:spLocks noChangeArrowheads="1"/>
          </p:cNvSpPr>
          <p:nvPr/>
        </p:nvSpPr>
        <p:spPr bwMode="auto">
          <a:xfrm>
            <a:off x="304800" y="3048000"/>
            <a:ext cx="3048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(расходы больше доходов)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остатки, взять в долг).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400">
              <a:latin typeface="Times New Roman" pitchFamily="18" charset="0"/>
            </a:endParaRPr>
          </a:p>
        </p:txBody>
      </p:sp>
      <p:sp>
        <p:nvSpPr>
          <p:cNvPr id="34832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4833" name="Text Box 83"/>
          <p:cNvSpPr txBox="1">
            <a:spLocks noChangeArrowheads="1"/>
          </p:cNvSpPr>
          <p:nvPr/>
        </p:nvSpPr>
        <p:spPr bwMode="auto">
          <a:xfrm>
            <a:off x="5867400" y="3124200"/>
            <a:ext cx="280511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(доходы больше расходов)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34834" name="Text Box 85"/>
          <p:cNvSpPr txBox="1">
            <a:spLocks noChangeArrowheads="1"/>
          </p:cNvSpPr>
          <p:nvPr/>
        </p:nvSpPr>
        <p:spPr bwMode="auto">
          <a:xfrm>
            <a:off x="179388" y="5229225"/>
            <a:ext cx="8785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Долговым обязательством, входящим в структуру муниципального долга Муромского района на 2019 год и плановый период 2020 и 2021 годов, являются кредиты, полученные</a:t>
            </a:r>
            <a:r>
              <a:rPr lang="en-US" altLang="ru-RU" sz="1400">
                <a:latin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</a:rPr>
              <a:t>из областного бюджета.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>
                <a:latin typeface="Times New Roman" pitchFamily="18" charset="0"/>
              </a:rPr>
              <a:t> </a:t>
            </a:r>
            <a:r>
              <a:rPr lang="ru-RU" altLang="ru-RU" sz="1400" b="1" i="1">
                <a:solidFill>
                  <a:schemeClr val="tx2"/>
                </a:solidFill>
                <a:latin typeface="Times New Roman" pitchFamily="18" charset="0"/>
              </a:rPr>
              <a:t>муниципальной долговой книге.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  <a:endParaRPr lang="ru-RU" altLang="ru-RU" sz="1400"/>
          </a:p>
        </p:txBody>
      </p:sp>
      <p:sp>
        <p:nvSpPr>
          <p:cNvPr id="34835" name="Text Box 58"/>
          <p:cNvSpPr txBox="1">
            <a:spLocks noChangeArrowheads="1"/>
          </p:cNvSpPr>
          <p:nvPr/>
        </p:nvSpPr>
        <p:spPr bwMode="auto">
          <a:xfrm>
            <a:off x="1979613" y="4868863"/>
            <a:ext cx="5256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latin typeface="Times New Roman" pitchFamily="18" charset="0"/>
              </a:rPr>
              <a:t>Муниципальный долг</a:t>
            </a:r>
            <a:endParaRPr lang="ru-RU" altLang="ru-RU" sz="26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 txBox="1">
            <a:spLocks noGrp="1"/>
          </p:cNvSpPr>
          <p:nvPr/>
        </p:nvSpPr>
        <p:spPr bwMode="auto">
          <a:xfrm>
            <a:off x="64008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5843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887413" y="4652963"/>
            <a:ext cx="79517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100" b="1" dirty="0" smtClean="0">
                <a:latin typeface="Times New Roman" pitchFamily="18" charset="0"/>
              </a:rPr>
              <a:t>Формы межбюджетных трансфертов, предоставляемых бюджетам муниципальных образований из бюджета Муромского района: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дотации </a:t>
            </a:r>
            <a:r>
              <a:rPr lang="ru-RU" altLang="ru-RU" sz="1250" dirty="0">
                <a:latin typeface="Times New Roman" pitchFamily="18" charset="0"/>
              </a:rPr>
              <a:t>бюджетам сельских поселений на выравнивание бюджетной обеспеченности из бюджетов муниципальных районов (за счет средств бюджета </a:t>
            </a:r>
            <a:r>
              <a:rPr lang="ru-RU" altLang="ru-RU" sz="1250" dirty="0" smtClean="0">
                <a:latin typeface="Times New Roman" pitchFamily="18" charset="0"/>
              </a:rPr>
              <a:t>МР)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соглашениями;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прочие </a:t>
            </a:r>
            <a:r>
              <a:rPr lang="ru-RU" altLang="ru-RU" sz="1250" dirty="0">
                <a:latin typeface="Times New Roman" pitchFamily="18" charset="0"/>
              </a:rPr>
              <a:t>межбюджетные трансферты, передаваемые бюджетам сельских поселений (Прочие межбюджетные трансферты на сбалансированность бюджета муниципального образования </a:t>
            </a:r>
            <a:r>
              <a:rPr lang="ru-RU" altLang="ru-RU" sz="1250" dirty="0" smtClean="0">
                <a:latin typeface="Times New Roman" pitchFamily="18" charset="0"/>
              </a:rPr>
              <a:t> </a:t>
            </a:r>
            <a:r>
              <a:rPr lang="ru-RU" altLang="ru-RU" sz="1250" dirty="0">
                <a:latin typeface="Times New Roman" pitchFamily="18" charset="0"/>
              </a:rPr>
              <a:t>из бюджета Муромского района)</a:t>
            </a:r>
            <a:endParaRPr lang="ru-RU" altLang="ru-RU" sz="1250" dirty="0" smtClean="0">
              <a:latin typeface="Times New Roman" pitchFamily="18" charset="0"/>
            </a:endParaRPr>
          </a:p>
        </p:txBody>
      </p:sp>
      <p:sp>
        <p:nvSpPr>
          <p:cNvPr id="35844" name="Line 12"/>
          <p:cNvSpPr>
            <a:spLocks noChangeShapeType="1"/>
          </p:cNvSpPr>
          <p:nvPr/>
        </p:nvSpPr>
        <p:spPr bwMode="auto">
          <a:xfrm flipH="1">
            <a:off x="238125" y="4652963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>
            <a:off x="238125" y="4652963"/>
            <a:ext cx="0" cy="1443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14"/>
          <p:cNvSpPr>
            <a:spLocks noChangeShapeType="1"/>
          </p:cNvSpPr>
          <p:nvPr/>
        </p:nvSpPr>
        <p:spPr bwMode="auto">
          <a:xfrm>
            <a:off x="263525" y="5589588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>
            <a:off x="238125" y="52578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5848" name="AutoShape 6"/>
          <p:cNvGrpSpPr>
            <a:grpSpLocks/>
          </p:cNvGrpSpPr>
          <p:nvPr/>
        </p:nvGrpSpPr>
        <p:grpSpPr bwMode="auto">
          <a:xfrm>
            <a:off x="2339975" y="404813"/>
            <a:ext cx="4681538" cy="388937"/>
            <a:chOff x="1233" y="465"/>
            <a:chExt cx="3291" cy="1324"/>
          </a:xfrm>
        </p:grpSpPr>
        <p:pic>
          <p:nvPicPr>
            <p:cNvPr id="35867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8" name="Text Box 23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grpSp>
        <p:nvGrpSpPr>
          <p:cNvPr id="35849" name="AutoShape 7"/>
          <p:cNvGrpSpPr>
            <a:grpSpLocks/>
          </p:cNvGrpSpPr>
          <p:nvPr/>
        </p:nvGrpSpPr>
        <p:grpSpPr bwMode="auto">
          <a:xfrm>
            <a:off x="381000" y="1143000"/>
            <a:ext cx="2586038" cy="2133600"/>
            <a:chOff x="253" y="756"/>
            <a:chExt cx="1629" cy="1402"/>
          </a:xfrm>
        </p:grpSpPr>
        <p:pic>
          <p:nvPicPr>
            <p:cNvPr id="35865" name="AutoShap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756"/>
              <a:ext cx="1629" cy="14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6" name="Text Box 13"/>
            <p:cNvSpPr txBox="1">
              <a:spLocks noChangeArrowheads="1"/>
            </p:cNvSpPr>
            <p:nvPr/>
          </p:nvSpPr>
          <p:spPr bwMode="auto">
            <a:xfrm>
              <a:off x="332" y="836"/>
              <a:ext cx="1469" cy="124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0" name="AutoShape 8"/>
          <p:cNvGrpSpPr>
            <a:grpSpLocks/>
          </p:cNvGrpSpPr>
          <p:nvPr/>
        </p:nvGrpSpPr>
        <p:grpSpPr bwMode="auto">
          <a:xfrm>
            <a:off x="3429000" y="1066800"/>
            <a:ext cx="2876550" cy="2819400"/>
            <a:chOff x="2112" y="760"/>
            <a:chExt cx="1812" cy="1890"/>
          </a:xfrm>
        </p:grpSpPr>
        <p:pic>
          <p:nvPicPr>
            <p:cNvPr id="35863" name="AutoShap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760"/>
              <a:ext cx="1812" cy="189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5864" name="Text Box 16"/>
            <p:cNvSpPr txBox="1">
              <a:spLocks noChangeArrowheads="1"/>
            </p:cNvSpPr>
            <p:nvPr/>
          </p:nvSpPr>
          <p:spPr bwMode="auto">
            <a:xfrm>
              <a:off x="2213" y="861"/>
              <a:ext cx="1610" cy="168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1" name="AutoShape 7"/>
          <p:cNvGrpSpPr>
            <a:grpSpLocks/>
          </p:cNvGrpSpPr>
          <p:nvPr/>
        </p:nvGrpSpPr>
        <p:grpSpPr bwMode="auto">
          <a:xfrm>
            <a:off x="6400800" y="1219200"/>
            <a:ext cx="2593975" cy="3433763"/>
            <a:chOff x="4063" y="760"/>
            <a:chExt cx="1586" cy="1893"/>
          </a:xfrm>
        </p:grpSpPr>
        <p:pic>
          <p:nvPicPr>
            <p:cNvPr id="35861" name="AutoShap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760"/>
              <a:ext cx="1586" cy="1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2" name="Text Box 19"/>
            <p:cNvSpPr txBox="1">
              <a:spLocks noChangeArrowheads="1"/>
            </p:cNvSpPr>
            <p:nvPr/>
          </p:nvSpPr>
          <p:spPr bwMode="auto">
            <a:xfrm>
              <a:off x="4151" y="850"/>
              <a:ext cx="1409" cy="171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sp>
        <p:nvSpPr>
          <p:cNvPr id="35852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457200" y="1219200"/>
            <a:ext cx="24384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</a:rPr>
              <a:t>(</a:t>
            </a:r>
            <a:r>
              <a:rPr lang="ru-RU" altLang="ru-RU" sz="1400" b="1" i="1">
                <a:latin typeface="Times New Roman" pitchFamily="18" charset="0"/>
              </a:rPr>
              <a:t>от лат. «</a:t>
            </a:r>
            <a:r>
              <a:rPr lang="en-US" altLang="ru-RU" sz="1400" b="1" i="1">
                <a:latin typeface="Times New Roman" pitchFamily="18" charset="0"/>
              </a:rPr>
              <a:t>Dotatio</a:t>
            </a:r>
            <a:r>
              <a:rPr lang="ru-RU" altLang="ru-RU" sz="1400" b="1" i="1">
                <a:latin typeface="Times New Roman" pitchFamily="18" charset="0"/>
              </a:rPr>
              <a:t>» -дар, пожертвование</a:t>
            </a:r>
            <a:r>
              <a:rPr lang="ru-RU" altLang="ru-RU" sz="1400" b="1">
                <a:latin typeface="Times New Roman" pitchFamily="18" charset="0"/>
              </a:rPr>
              <a:t>)</a:t>
            </a:r>
          </a:p>
          <a:p>
            <a:pPr algn="just" eaLnBrk="1" hangingPunct="1"/>
            <a:r>
              <a:rPr lang="ru-RU" altLang="ru-RU" sz="1200">
                <a:latin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 условий их использования</a:t>
            </a:r>
          </a:p>
        </p:txBody>
      </p:sp>
      <p:sp>
        <p:nvSpPr>
          <p:cNvPr id="35854" name="Text Box 41"/>
          <p:cNvSpPr txBox="1">
            <a:spLocks noChangeArrowheads="1"/>
          </p:cNvSpPr>
          <p:nvPr/>
        </p:nvSpPr>
        <p:spPr bwMode="auto">
          <a:xfrm>
            <a:off x="3505200" y="1066800"/>
            <a:ext cx="2667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dirty="0" smtClean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(</a:t>
            </a:r>
            <a:r>
              <a:rPr lang="ru-RU" altLang="ru-RU" sz="1400" b="1" i="1" dirty="0" smtClean="0">
                <a:latin typeface="Times New Roman" pitchFamily="18" charset="0"/>
              </a:rPr>
              <a:t>от лат.</a:t>
            </a:r>
            <a:r>
              <a:rPr lang="en-US" altLang="ru-RU" sz="1400" b="1" i="1" dirty="0" smtClean="0">
                <a:latin typeface="Times New Roman" pitchFamily="18" charset="0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</a:rPr>
              <a:t>«</a:t>
            </a:r>
            <a:r>
              <a:rPr lang="en-US" altLang="ru-RU" sz="1400" b="1" i="1" dirty="0" err="1" smtClean="0">
                <a:latin typeface="Times New Roman" pitchFamily="18" charset="0"/>
              </a:rPr>
              <a:t>Subvenire</a:t>
            </a:r>
            <a:r>
              <a:rPr lang="ru-RU" altLang="ru-RU" sz="1400" b="1" i="1" dirty="0" smtClean="0">
                <a:latin typeface="Times New Roman" pitchFamily="18" charset="0"/>
              </a:rPr>
              <a:t>»</a:t>
            </a:r>
            <a:r>
              <a:rPr lang="en-US" altLang="ru-RU" sz="1400" b="1" i="1" dirty="0" smtClean="0">
                <a:latin typeface="Times New Roman" pitchFamily="18" charset="0"/>
              </a:rPr>
              <a:t> - </a:t>
            </a:r>
            <a:r>
              <a:rPr lang="ru-RU" altLang="ru-RU" sz="1400" b="1" i="1" dirty="0" smtClean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 smtClean="0">
                <a:latin typeface="Times New Roman" pitchFamily="18" charset="0"/>
              </a:rPr>
              <a:t>)</a:t>
            </a:r>
          </a:p>
          <a:p>
            <a:pPr algn="just" eaLnBrk="1" hangingPunct="1">
              <a:defRPr/>
            </a:pPr>
            <a:r>
              <a:rPr lang="ru-RU" altLang="ru-RU" sz="1050" dirty="0" smtClean="0">
                <a:latin typeface="Times New Roman" pitchFamily="18" charset="0"/>
              </a:rPr>
              <a:t>межбюджетные трансферты, предоставляемые бюджетам субъектов РФ в целях финансового обеспечения расходных обязательств субъектов РФ и (или) муниципальных образований, возникающих при выполнении полномочий Российской Федерации, переданных для осуществления органам государственной власти субъектов РФ и (или) органам местного самоуправления в установленном порядке</a:t>
            </a:r>
          </a:p>
        </p:txBody>
      </p:sp>
      <p:sp>
        <p:nvSpPr>
          <p:cNvPr id="35855" name="Text Box 42"/>
          <p:cNvSpPr txBox="1">
            <a:spLocks noChangeArrowheads="1"/>
          </p:cNvSpPr>
          <p:nvPr/>
        </p:nvSpPr>
        <p:spPr bwMode="auto">
          <a:xfrm>
            <a:off x="6616700" y="1295400"/>
            <a:ext cx="2312988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</a:rPr>
              <a:t>(</a:t>
            </a:r>
            <a:r>
              <a:rPr lang="ru-RU" altLang="ru-RU" sz="1400" b="1" i="1">
                <a:latin typeface="Times New Roman" pitchFamily="18" charset="0"/>
              </a:rPr>
              <a:t>от лат. «</a:t>
            </a:r>
            <a:r>
              <a:rPr lang="en-US" altLang="ru-RU" sz="1400" b="1" i="1">
                <a:latin typeface="Times New Roman" pitchFamily="18" charset="0"/>
              </a:rPr>
              <a:t>Subsiduim</a:t>
            </a:r>
            <a:r>
              <a:rPr lang="ru-RU" altLang="ru-RU" sz="1400" b="1" i="1">
                <a:latin typeface="Times New Roman" pitchFamily="18" charset="0"/>
              </a:rPr>
              <a:t>» - поддержка</a:t>
            </a:r>
            <a:r>
              <a:rPr lang="ru-RU" altLang="ru-RU" sz="1400" b="1">
                <a:latin typeface="Times New Roman" pitchFamily="18" charset="0"/>
              </a:rPr>
              <a:t>)</a:t>
            </a:r>
          </a:p>
          <a:p>
            <a:pPr algn="just" eaLnBrk="1" hangingPunct="1"/>
            <a:r>
              <a:rPr lang="ru-RU" altLang="ru-RU" sz="1000">
                <a:latin typeface="Times New Roman" pitchFamily="18" charset="0"/>
              </a:rPr>
              <a:t>межбюджетные трансферты, </a:t>
            </a:r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предоставляемые бюджетам субъектов РФ в целях софинансирования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и предметам совместного ведения Российской Федерации и субъектов Российской Федерации, и расходных обязательств по выполнению полномочий органов местного самоуправления по вопросам местного значения.</a:t>
            </a:r>
          </a:p>
        </p:txBody>
      </p:sp>
      <p:sp>
        <p:nvSpPr>
          <p:cNvPr id="35856" name="Line 43"/>
          <p:cNvSpPr>
            <a:spLocks noChangeShapeType="1"/>
          </p:cNvSpPr>
          <p:nvPr/>
        </p:nvSpPr>
        <p:spPr bwMode="auto">
          <a:xfrm flipH="1">
            <a:off x="1909763" y="836613"/>
            <a:ext cx="57467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7" name="Line 44"/>
          <p:cNvSpPr>
            <a:spLocks noChangeShapeType="1"/>
          </p:cNvSpPr>
          <p:nvPr/>
        </p:nvSpPr>
        <p:spPr bwMode="auto">
          <a:xfrm>
            <a:off x="4716463" y="83661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8" name="Line 45"/>
          <p:cNvSpPr>
            <a:spLocks noChangeShapeType="1"/>
          </p:cNvSpPr>
          <p:nvPr/>
        </p:nvSpPr>
        <p:spPr bwMode="auto">
          <a:xfrm>
            <a:off x="6877050" y="836613"/>
            <a:ext cx="5762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9" name="Text Box 46"/>
          <p:cNvSpPr txBox="1">
            <a:spLocks noChangeArrowheads="1"/>
          </p:cNvSpPr>
          <p:nvPr/>
        </p:nvSpPr>
        <p:spPr bwMode="auto">
          <a:xfrm>
            <a:off x="2124075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5860" name="Line 14"/>
          <p:cNvSpPr>
            <a:spLocks noChangeShapeType="1"/>
          </p:cNvSpPr>
          <p:nvPr/>
        </p:nvSpPr>
        <p:spPr bwMode="auto">
          <a:xfrm>
            <a:off x="238125" y="60960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10599</TotalTime>
  <Words>8501</Words>
  <Application>Microsoft Office PowerPoint</Application>
  <PresentationFormat>Экран (4:3)</PresentationFormat>
  <Paragraphs>1707</Paragraphs>
  <Slides>48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48</vt:i4>
      </vt:variant>
    </vt:vector>
  </HeadingPairs>
  <TitlesOfParts>
    <vt:vector size="52" baseType="lpstr">
      <vt:lpstr>Пиксел</vt:lpstr>
      <vt:lpstr>1_Пиксел</vt:lpstr>
      <vt:lpstr>Лист</vt:lpstr>
      <vt:lpstr>Диаграмма</vt:lpstr>
      <vt:lpstr>Брошюра «БЮДЖЕТ ДЛЯ ГРАЖДАН» к  решению Совета народных депутатов Муромского района от 18.12.2019 г. №33 «О бюджете Муромского района на 2020 год и на плановый период 2021 и 2022  годов» с изменениями от 28.12.2020 г. № 83  </vt:lpstr>
      <vt:lpstr>Вводная часть</vt:lpstr>
      <vt:lpstr>Основные понятия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экономические показатели развития экономики муниципального образования Муромский район </vt:lpstr>
      <vt:lpstr>Презентация PowerPoint</vt:lpstr>
      <vt:lpstr>Общие характеристики доходов и расходов бюджета района</vt:lpstr>
      <vt:lpstr>Сведения об объеме и структуре муниципального долга Муромского района и расходов на его обслуживание, дефиците бюджета и источниках его финансирования в 2019-2022  годах</vt:lpstr>
      <vt:lpstr>Доходы бюджета Муромского района на 2020 год  и на плановый период 2021 и 2022 годов</vt:lpstr>
      <vt:lpstr>Презентация PowerPoint</vt:lpstr>
      <vt:lpstr>Презентация PowerPoint</vt:lpstr>
      <vt:lpstr>Налоговые и неналоговые доходы бюджета района</vt:lpstr>
      <vt:lpstr>Презентация PowerPoint</vt:lpstr>
      <vt:lpstr>Презентация PowerPoint</vt:lpstr>
      <vt:lpstr>Презентация PowerPoint</vt:lpstr>
      <vt:lpstr>Доходы бюджета района на 1 жителя</vt:lpstr>
      <vt:lpstr>Нормативы зачисления налоговых доходов в бюджет Муромского района  в 2018 – 2022 годах, %</vt:lpstr>
      <vt:lpstr>Доходы дорожного фонда Муромского района </vt:lpstr>
      <vt:lpstr>          Безвозмездные поступления от других бюджетов бюджетной системы Российской Федерации в 2020 году составят сумму 413165,2 тыс. рублей, из которых поступление дотаций – 118298,0 тыс. рублей (28,6%), субсидий –144123,7 тыс. рублей (34,9%), субвенций – 146839,0 тыс. рублей (35,5 %), иных межбюджетных трансфертов из областного бюджета – 143,6 тыс. рублей (0,1%), иных межбюджетных трансфертов из бюджетов сельских поселений на осуществление полномочий в сумме 3760,9 тыс. рублей (0,9 %).</vt:lpstr>
      <vt:lpstr>Презентация PowerPoint</vt:lpstr>
      <vt:lpstr>Презентация PowerPoint</vt:lpstr>
      <vt:lpstr>Динамика расходов бюджета Муромского района (тыс.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муниципального образования в реализации национальных проектов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отношения на 2020 год.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580</cp:revision>
  <cp:lastPrinted>2020-08-28T11:19:58Z</cp:lastPrinted>
  <dcterms:created xsi:type="dcterms:W3CDTF">1601-01-01T00:00:00Z</dcterms:created>
  <dcterms:modified xsi:type="dcterms:W3CDTF">2021-02-26T05:29:46Z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