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notesSlides/notesSlide2.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4.xml" ContentType="application/vnd.openxmlformats-officedocument.drawingml.chart+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1" r:id="rId8"/>
    <p:sldId id="291" r:id="rId9"/>
    <p:sldId id="292" r:id="rId10"/>
    <p:sldId id="293" r:id="rId11"/>
    <p:sldId id="294" r:id="rId12"/>
    <p:sldId id="295" r:id="rId13"/>
    <p:sldId id="296" r:id="rId14"/>
    <p:sldId id="264" r:id="rId15"/>
    <p:sldId id="265" r:id="rId16"/>
    <p:sldId id="266" r:id="rId17"/>
    <p:sldId id="267" r:id="rId18"/>
    <p:sldId id="268" r:id="rId19"/>
    <p:sldId id="290" r:id="rId20"/>
    <p:sldId id="269" r:id="rId21"/>
    <p:sldId id="272" r:id="rId22"/>
    <p:sldId id="270" r:id="rId23"/>
    <p:sldId id="271"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4CC"/>
    <a:srgbClr val="D7E33D"/>
    <a:srgbClr val="E6AF00"/>
    <a:srgbClr val="A3A32D"/>
    <a:srgbClr val="CCFFFF"/>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94671" autoAdjust="0"/>
  </p:normalViewPr>
  <p:slideViewPr>
    <p:cSldViewPr>
      <p:cViewPr>
        <p:scale>
          <a:sx n="69" d="100"/>
          <a:sy n="69" d="100"/>
        </p:scale>
        <p:origin x="-1776"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10.bin"/></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5.bin"/><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jpeg"/><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4.jpeg"/><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4.jpeg"/><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jpeg"/><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9.bin"/></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Численность трудовых ресурсов муниципального образования Муромский район, человек</a:t>
            </a:r>
          </a:p>
        </c:rich>
      </c:tx>
      <c:layout/>
      <c:overlay val="0"/>
      <c:spPr>
        <a:noFill/>
        <a:ln w="25400">
          <a:noFill/>
        </a:ln>
      </c:spPr>
    </c:title>
    <c:autoTitleDeleted val="0"/>
    <c:plotArea>
      <c:layout>
        <c:manualLayout>
          <c:layoutTarget val="inner"/>
          <c:xMode val="edge"/>
          <c:yMode val="edge"/>
          <c:x val="9.7243000874890642E-2"/>
          <c:y val="0.21574074074074073"/>
          <c:w val="0.87220144356955376"/>
          <c:h val="0.66879629629629633"/>
        </c:manualLayout>
      </c:layout>
      <c:lineChart>
        <c:grouping val="standard"/>
        <c:varyColors val="0"/>
        <c:ser>
          <c:idx val="0"/>
          <c:order val="0"/>
          <c:spPr>
            <a:ln>
              <a:solidFill>
                <a:srgbClr val="0000CC"/>
              </a:solidFill>
            </a:ln>
          </c:spPr>
          <c:marker>
            <c:spPr>
              <a:solidFill>
                <a:srgbClr val="0000CC"/>
              </a:solidFill>
            </c:spPr>
          </c:marker>
          <c:dPt>
            <c:idx val="1"/>
            <c:marker>
              <c:spPr>
                <a:solidFill>
                  <a:srgbClr val="0000CC"/>
                </a:solidFill>
                <a:ln>
                  <a:solidFill>
                    <a:srgbClr val="0000CC"/>
                  </a:solidFill>
                </a:ln>
              </c:spPr>
            </c:marker>
            <c:bubble3D val="0"/>
          </c:dPt>
          <c:dLbls>
            <c:dLbl>
              <c:idx val="0"/>
              <c:layout>
                <c:manualLayout>
                  <c:x val="-8.0555555555555561E-2"/>
                  <c:y val="-4.6296296296296294E-2"/>
                </c:manualLayout>
              </c:layout>
              <c:dLblPos val="r"/>
              <c:showLegendKey val="0"/>
              <c:showVal val="1"/>
              <c:showCatName val="0"/>
              <c:showSerName val="0"/>
              <c:showPercent val="0"/>
              <c:showBubbleSize val="0"/>
            </c:dLbl>
            <c:dLbl>
              <c:idx val="1"/>
              <c:layout>
                <c:manualLayout>
                  <c:x val="-4.1666666666666664E-2"/>
                  <c:y val="-4.6296296296296294E-2"/>
                </c:manualLayout>
              </c:layout>
              <c:dLblPos val="r"/>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г.xls]Числ.тр.ресурсов'!$A$4:$A$5</c:f>
              <c:strCache>
                <c:ptCount val="2"/>
                <c:pt idx="0">
                  <c:v>2018 год</c:v>
                </c:pt>
                <c:pt idx="1">
                  <c:v>2019 год</c:v>
                </c:pt>
              </c:strCache>
            </c:strRef>
          </c:cat>
          <c:val>
            <c:numRef>
              <c:f>'[Подсобка за 2018 г.xls]Числ.тр.ресурсов'!$B$4:$B$5</c:f>
              <c:numCache>
                <c:formatCode>General</c:formatCode>
                <c:ptCount val="2"/>
                <c:pt idx="0">
                  <c:v>7945</c:v>
                </c:pt>
                <c:pt idx="1">
                  <c:v>7840</c:v>
                </c:pt>
              </c:numCache>
            </c:numRef>
          </c:val>
          <c:smooth val="0"/>
        </c:ser>
        <c:dLbls>
          <c:showLegendKey val="0"/>
          <c:showVal val="0"/>
          <c:showCatName val="0"/>
          <c:showSerName val="0"/>
          <c:showPercent val="0"/>
          <c:showBubbleSize val="0"/>
        </c:dLbls>
        <c:marker val="1"/>
        <c:smooth val="0"/>
        <c:axId val="68991488"/>
        <c:axId val="37010752"/>
      </c:lineChart>
      <c:catAx>
        <c:axId val="6899148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37010752"/>
        <c:crosses val="autoZero"/>
        <c:auto val="1"/>
        <c:lblAlgn val="ctr"/>
        <c:lblOffset val="100"/>
        <c:noMultiLvlLbl val="0"/>
      </c:catAx>
      <c:valAx>
        <c:axId val="37010752"/>
        <c:scaling>
          <c:orientation val="minMax"/>
        </c:scaling>
        <c:delete val="0"/>
        <c:axPos val="l"/>
        <c:majorGridlines/>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68991488"/>
        <c:crosses val="autoZero"/>
        <c:crossBetween val="between"/>
      </c:valAx>
      <c:spPr>
        <a:noFill/>
        <a:ln w="25400">
          <a:noFill/>
        </a:ln>
      </c:spPr>
    </c:plotArea>
    <c:plotVisOnly val="1"/>
    <c:dispBlanksAs val="gap"/>
    <c:showDLblsOverMax val="0"/>
  </c:chart>
  <c:spPr>
    <a:gradFill flip="none" rotWithShape="1">
      <a:gsLst>
        <a:gs pos="0">
          <a:srgbClr val="FBEAC7"/>
        </a:gs>
        <a:gs pos="17999">
          <a:srgbClr val="FEE7F2"/>
        </a:gs>
        <a:gs pos="36000">
          <a:srgbClr val="FAC77D"/>
        </a:gs>
        <a:gs pos="82001">
          <a:srgbClr val="FBD49C"/>
        </a:gs>
        <a:gs pos="100000">
          <a:srgbClr val="FEE7F2"/>
        </a:gs>
      </a:gsLst>
      <a:lin ang="13500000" scaled="1"/>
      <a:tileRect/>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95" b="1" i="0" u="none" strike="noStrike" baseline="0">
                <a:solidFill>
                  <a:srgbClr val="000000"/>
                </a:solidFill>
                <a:latin typeface="Times New Roman"/>
                <a:ea typeface="Times New Roman"/>
                <a:cs typeface="Times New Roman"/>
              </a:defRPr>
            </a:pPr>
            <a:r>
              <a:rPr lang="ru-RU" dirty="0"/>
              <a:t>Динамика поступлений в бюджет Муромского района по основным налоговым и неналоговым доходам за </a:t>
            </a:r>
            <a:r>
              <a:rPr lang="ru-RU" dirty="0" smtClean="0"/>
              <a:t>2018-2019  </a:t>
            </a:r>
            <a:r>
              <a:rPr lang="ru-RU" dirty="0"/>
              <a:t>годы </a:t>
            </a:r>
          </a:p>
        </c:rich>
      </c:tx>
      <c:layout>
        <c:manualLayout>
          <c:xMode val="edge"/>
          <c:yMode val="edge"/>
          <c:x val="0.10962241169305725"/>
          <c:y val="1.8808777429467086E-2"/>
        </c:manualLayout>
      </c:layout>
      <c:overlay val="0"/>
      <c:spPr>
        <a:noFill/>
        <a:ln w="25283">
          <a:noFill/>
        </a:ln>
      </c:spPr>
    </c:title>
    <c:autoTitleDeleted val="0"/>
    <c:view3D>
      <c:rotX val="16"/>
      <c:hPercent val="29"/>
      <c:rotY val="31"/>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2375152253349572E-2"/>
          <c:y val="0.20376175548589343"/>
          <c:w val="0.8903775883069428"/>
          <c:h val="0.62695924764890287"/>
        </c:manualLayout>
      </c:layout>
      <c:bar3DChart>
        <c:barDir val="col"/>
        <c:grouping val="clustered"/>
        <c:varyColors val="0"/>
        <c:ser>
          <c:idx val="1"/>
          <c:order val="0"/>
          <c:tx>
            <c:strRef>
              <c:f>Sheet1!$A$2</c:f>
              <c:strCache>
                <c:ptCount val="1"/>
                <c:pt idx="0">
                  <c:v>2018 год</c:v>
                </c:pt>
              </c:strCache>
            </c:strRef>
          </c:tx>
          <c:spPr>
            <a:solidFill>
              <a:srgbClr val="993366"/>
            </a:solidFill>
            <a:ln w="12642">
              <a:solidFill>
                <a:srgbClr val="000000"/>
              </a:solidFill>
              <a:prstDash val="solid"/>
            </a:ln>
          </c:spPr>
          <c:invertIfNegative val="0"/>
          <c:dLbls>
            <c:dLbl>
              <c:idx val="0"/>
              <c:layout>
                <c:manualLayout>
                  <c:x val="-1.2066640120229669E-3"/>
                  <c:y val="-1.3715116583461405E-2"/>
                </c:manualLayout>
              </c:layout>
              <c:showLegendKey val="0"/>
              <c:showVal val="1"/>
              <c:showCatName val="0"/>
              <c:showSerName val="0"/>
              <c:showPercent val="0"/>
              <c:showBubbleSize val="0"/>
            </c:dLbl>
            <c:dLbl>
              <c:idx val="1"/>
              <c:layout>
                <c:manualLayout>
                  <c:x val="-1.5238083004714133E-2"/>
                  <c:y val="2.9991669532957038E-3"/>
                </c:manualLayout>
              </c:layout>
              <c:showLegendKey val="0"/>
              <c:showVal val="1"/>
              <c:showCatName val="0"/>
              <c:showSerName val="0"/>
              <c:showPercent val="0"/>
              <c:showBubbleSize val="0"/>
            </c:dLbl>
            <c:dLbl>
              <c:idx val="2"/>
              <c:layout>
                <c:manualLayout>
                  <c:x val="-1.5093961541919821E-2"/>
                  <c:y val="-1.2222988775407936E-2"/>
                </c:manualLayout>
              </c:layout>
              <c:showLegendKey val="0"/>
              <c:showVal val="1"/>
              <c:showCatName val="0"/>
              <c:showSerName val="0"/>
              <c:showPercent val="0"/>
              <c:showBubbleSize val="0"/>
            </c:dLbl>
            <c:dLbl>
              <c:idx val="3"/>
              <c:layout>
                <c:manualLayout>
                  <c:x val="2.5941863302976196E-3"/>
                  <c:y val="-1.1115904829881524E-2"/>
                </c:manualLayout>
              </c:layout>
              <c:showLegendKey val="0"/>
              <c:showVal val="1"/>
              <c:showCatName val="0"/>
              <c:showSerName val="0"/>
              <c:showPercent val="0"/>
              <c:showBubbleSize val="0"/>
            </c:dLbl>
            <c:dLbl>
              <c:idx val="4"/>
              <c:layout>
                <c:manualLayout>
                  <c:x val="-4.7359699939640229E-4"/>
                  <c:y val="-6.9920916894810128E-3"/>
                </c:manualLayout>
              </c:layout>
              <c:showLegendKey val="0"/>
              <c:showVal val="1"/>
              <c:showCatName val="0"/>
              <c:showSerName val="0"/>
              <c:showPercent val="0"/>
              <c:showBubbleSize val="0"/>
            </c:dLbl>
            <c:dLbl>
              <c:idx val="5"/>
              <c:layout>
                <c:manualLayout>
                  <c:x val="2.7598789458311256E-4"/>
                  <c:y val="1.1366415294657964E-2"/>
                </c:manualLayout>
              </c:layout>
              <c:showLegendKey val="0"/>
              <c:showVal val="1"/>
              <c:showCatName val="0"/>
              <c:showSerName val="0"/>
              <c:showPercent val="0"/>
              <c:showBubbleSize val="0"/>
            </c:dLbl>
            <c:dLbl>
              <c:idx val="6"/>
              <c:layout>
                <c:manualLayout>
                  <c:x val="-5.8356256101643549E-4"/>
                  <c:y val="-2.2790487759780424E-2"/>
                </c:manualLayout>
              </c:layout>
              <c:showLegendKey val="0"/>
              <c:showVal val="1"/>
              <c:showCatName val="0"/>
              <c:showSerName val="0"/>
              <c:showPercent val="0"/>
              <c:showBubbleSize val="0"/>
            </c:dLbl>
            <c:dLbl>
              <c:idx val="7"/>
              <c:layout>
                <c:manualLayout>
                  <c:x val="1.3939644874436484E-2"/>
                  <c:y val="-7.7151471899376184E-17"/>
                </c:manualLayout>
              </c:layout>
              <c:showLegendKey val="0"/>
              <c:showVal val="1"/>
              <c:showCatName val="0"/>
              <c:showSerName val="0"/>
              <c:showPercent val="0"/>
              <c:showBubbleSize val="0"/>
            </c:dLbl>
            <c:dLbl>
              <c:idx val="8"/>
              <c:layout>
                <c:manualLayout>
                  <c:x val="9.2930965829576568E-3"/>
                  <c:y val="0"/>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Sheet1!$B$1:$J$1</c:f>
              <c:strCache>
                <c:ptCount val="9"/>
                <c:pt idx="0">
                  <c:v>НДФЛ</c:v>
                </c:pt>
                <c:pt idx="1">
                  <c:v>Акцизы</c:v>
                </c:pt>
                <c:pt idx="2">
                  <c:v>УСН</c:v>
                </c:pt>
                <c:pt idx="3">
                  <c:v>ЕНВД</c:v>
                </c:pt>
                <c:pt idx="4">
                  <c:v>ЕСХН</c:v>
                </c:pt>
                <c:pt idx="5">
                  <c:v>ПСН</c:v>
                </c:pt>
                <c:pt idx="6">
                  <c:v>Аренда муниц. имущества</c:v>
                </c:pt>
                <c:pt idx="7">
                  <c:v>Продажа земли</c:v>
                </c:pt>
                <c:pt idx="8">
                  <c:v>Штрафы</c:v>
                </c:pt>
              </c:strCache>
            </c:strRef>
          </c:cat>
          <c:val>
            <c:numRef>
              <c:f>Sheet1!$B$2:$J$2</c:f>
              <c:numCache>
                <c:formatCode>General</c:formatCode>
                <c:ptCount val="9"/>
                <c:pt idx="0">
                  <c:v>29315.8</c:v>
                </c:pt>
                <c:pt idx="1">
                  <c:v>13045.4</c:v>
                </c:pt>
                <c:pt idx="2">
                  <c:v>2499.5</c:v>
                </c:pt>
                <c:pt idx="3">
                  <c:v>3982.4</c:v>
                </c:pt>
                <c:pt idx="4">
                  <c:v>262.60000000000002</c:v>
                </c:pt>
                <c:pt idx="5">
                  <c:v>400.5</c:v>
                </c:pt>
                <c:pt idx="6">
                  <c:v>2350.1</c:v>
                </c:pt>
                <c:pt idx="7">
                  <c:v>6743.3</c:v>
                </c:pt>
                <c:pt idx="8">
                  <c:v>1015.6</c:v>
                </c:pt>
              </c:numCache>
            </c:numRef>
          </c:val>
        </c:ser>
        <c:ser>
          <c:idx val="0"/>
          <c:order val="1"/>
          <c:tx>
            <c:strRef>
              <c:f>Sheet1!$A$3</c:f>
              <c:strCache>
                <c:ptCount val="1"/>
                <c:pt idx="0">
                  <c:v>2019 год</c:v>
                </c:pt>
              </c:strCache>
            </c:strRef>
          </c:tx>
          <c:spPr>
            <a:solidFill>
              <a:srgbClr val="9999FF"/>
            </a:solidFill>
            <a:ln w="12642">
              <a:solidFill>
                <a:srgbClr val="000000"/>
              </a:solidFill>
              <a:prstDash val="solid"/>
            </a:ln>
          </c:spPr>
          <c:invertIfNegative val="0"/>
          <c:dLbls>
            <c:dLbl>
              <c:idx val="0"/>
              <c:layout>
                <c:manualLayout>
                  <c:x val="2.8556216362024923E-2"/>
                  <c:y val="-1.6572460151936624E-2"/>
                </c:manualLayout>
              </c:layout>
              <c:showLegendKey val="0"/>
              <c:showVal val="1"/>
              <c:showCatName val="0"/>
              <c:showSerName val="0"/>
              <c:showPercent val="0"/>
              <c:showBubbleSize val="0"/>
            </c:dLbl>
            <c:dLbl>
              <c:idx val="1"/>
              <c:layout>
                <c:manualLayout>
                  <c:x val="3.5775776804408424E-2"/>
                  <c:y val="-1.4685347589897061E-2"/>
                </c:manualLayout>
              </c:layout>
              <c:showLegendKey val="0"/>
              <c:showVal val="1"/>
              <c:showCatName val="0"/>
              <c:showSerName val="0"/>
              <c:showPercent val="0"/>
              <c:showBubbleSize val="0"/>
            </c:dLbl>
            <c:dLbl>
              <c:idx val="2"/>
              <c:layout>
                <c:manualLayout>
                  <c:x val="2.4507970353624231E-2"/>
                  <c:y val="-1.0270597692785365E-2"/>
                </c:manualLayout>
              </c:layout>
              <c:showLegendKey val="0"/>
              <c:showVal val="1"/>
              <c:showCatName val="0"/>
              <c:showSerName val="0"/>
              <c:showPercent val="0"/>
              <c:showBubbleSize val="0"/>
            </c:dLbl>
            <c:dLbl>
              <c:idx val="3"/>
              <c:layout>
                <c:manualLayout>
                  <c:x val="2.5484194165778278E-2"/>
                  <c:y val="-3.7691884057394806E-2"/>
                </c:manualLayout>
              </c:layout>
              <c:showLegendKey val="0"/>
              <c:showVal val="1"/>
              <c:showCatName val="0"/>
              <c:showSerName val="0"/>
              <c:showPercent val="0"/>
              <c:showBubbleSize val="0"/>
            </c:dLbl>
            <c:dLbl>
              <c:idx val="4"/>
              <c:layout>
                <c:manualLayout>
                  <c:x val="2.1242116350464347E-2"/>
                  <c:y val="-7.068636553718104E-3"/>
                </c:manualLayout>
              </c:layout>
              <c:showLegendKey val="0"/>
              <c:showVal val="1"/>
              <c:showCatName val="0"/>
              <c:showSerName val="0"/>
              <c:showPercent val="0"/>
              <c:showBubbleSize val="0"/>
            </c:dLbl>
            <c:dLbl>
              <c:idx val="5"/>
              <c:layout>
                <c:manualLayout>
                  <c:x val="2.6669150043030918E-2"/>
                  <c:y val="-1.3888750820951952E-2"/>
                </c:manualLayout>
              </c:layout>
              <c:showLegendKey val="0"/>
              <c:showVal val="1"/>
              <c:showCatName val="0"/>
              <c:showSerName val="0"/>
              <c:showPercent val="0"/>
              <c:showBubbleSize val="0"/>
            </c:dLbl>
            <c:dLbl>
              <c:idx val="6"/>
              <c:layout>
                <c:manualLayout>
                  <c:x val="2.0718727114072761E-2"/>
                  <c:y val="-4.6026327456941026E-3"/>
                </c:manualLayout>
              </c:layout>
              <c:showLegendKey val="0"/>
              <c:showVal val="1"/>
              <c:showCatName val="0"/>
              <c:showSerName val="0"/>
              <c:showPercent val="0"/>
              <c:showBubbleSize val="0"/>
            </c:dLbl>
            <c:dLbl>
              <c:idx val="7"/>
              <c:layout>
                <c:manualLayout>
                  <c:x val="2.1683892026901085E-2"/>
                  <c:y val="-4.208310717805263E-3"/>
                </c:manualLayout>
              </c:layout>
              <c:showLegendKey val="0"/>
              <c:showVal val="1"/>
              <c:showCatName val="0"/>
              <c:showSerName val="0"/>
              <c:showPercent val="0"/>
              <c:showBubbleSize val="0"/>
            </c:dLbl>
            <c:dLbl>
              <c:idx val="8"/>
              <c:layout>
                <c:manualLayout>
                  <c:x val="4.646536095814021E-2"/>
                  <c:y val="8.4166214356105259E-3"/>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Sheet1!$B$1:$J$1</c:f>
              <c:strCache>
                <c:ptCount val="9"/>
                <c:pt idx="0">
                  <c:v>НДФЛ</c:v>
                </c:pt>
                <c:pt idx="1">
                  <c:v>Акцизы</c:v>
                </c:pt>
                <c:pt idx="2">
                  <c:v>УСН</c:v>
                </c:pt>
                <c:pt idx="3">
                  <c:v>ЕНВД</c:v>
                </c:pt>
                <c:pt idx="4">
                  <c:v>ЕСХН</c:v>
                </c:pt>
                <c:pt idx="5">
                  <c:v>ПСН</c:v>
                </c:pt>
                <c:pt idx="6">
                  <c:v>Аренда муниц. имущества</c:v>
                </c:pt>
                <c:pt idx="7">
                  <c:v>Продажа земли</c:v>
                </c:pt>
                <c:pt idx="8">
                  <c:v>Штрафы</c:v>
                </c:pt>
              </c:strCache>
            </c:strRef>
          </c:cat>
          <c:val>
            <c:numRef>
              <c:f>Sheet1!$B$3:$J$3</c:f>
              <c:numCache>
                <c:formatCode>General</c:formatCode>
                <c:ptCount val="9"/>
                <c:pt idx="0">
                  <c:v>30542.7</c:v>
                </c:pt>
                <c:pt idx="1">
                  <c:v>14508.1</c:v>
                </c:pt>
                <c:pt idx="2">
                  <c:v>2185.8000000000002</c:v>
                </c:pt>
                <c:pt idx="3">
                  <c:v>4021</c:v>
                </c:pt>
                <c:pt idx="4">
                  <c:v>297.8</c:v>
                </c:pt>
                <c:pt idx="5">
                  <c:v>654.70000000000005</c:v>
                </c:pt>
                <c:pt idx="6">
                  <c:v>5298.1</c:v>
                </c:pt>
                <c:pt idx="7">
                  <c:v>2157.1</c:v>
                </c:pt>
                <c:pt idx="8">
                  <c:v>1641.1</c:v>
                </c:pt>
              </c:numCache>
            </c:numRef>
          </c:val>
        </c:ser>
        <c:dLbls>
          <c:showLegendKey val="0"/>
          <c:showVal val="1"/>
          <c:showCatName val="0"/>
          <c:showSerName val="0"/>
          <c:showPercent val="0"/>
          <c:showBubbleSize val="0"/>
        </c:dLbls>
        <c:gapWidth val="150"/>
        <c:gapDepth val="0"/>
        <c:shape val="cylinder"/>
        <c:axId val="125474304"/>
        <c:axId val="60075392"/>
        <c:axId val="0"/>
      </c:bar3DChart>
      <c:catAx>
        <c:axId val="125474304"/>
        <c:scaling>
          <c:orientation val="minMax"/>
        </c:scaling>
        <c:delete val="0"/>
        <c:axPos val="b"/>
        <c:numFmt formatCode="General" sourceLinked="1"/>
        <c:majorTickMark val="out"/>
        <c:minorTickMark val="none"/>
        <c:tickLblPos val="low"/>
        <c:spPr>
          <a:ln w="3160">
            <a:solidFill>
              <a:srgbClr val="000000"/>
            </a:solidFill>
            <a:prstDash val="solid"/>
          </a:ln>
        </c:spPr>
        <c:txPr>
          <a:bodyPr rot="0" vert="horz"/>
          <a:lstStyle/>
          <a:p>
            <a:pPr>
              <a:defRPr sz="846" b="1" i="0" u="none" strike="noStrike" baseline="0">
                <a:solidFill>
                  <a:srgbClr val="000000"/>
                </a:solidFill>
                <a:latin typeface="Arial Cyr"/>
                <a:ea typeface="Arial Cyr"/>
                <a:cs typeface="Arial Cyr"/>
              </a:defRPr>
            </a:pPr>
            <a:endParaRPr lang="ru-RU"/>
          </a:p>
        </c:txPr>
        <c:crossAx val="60075392"/>
        <c:crosses val="autoZero"/>
        <c:auto val="1"/>
        <c:lblAlgn val="ctr"/>
        <c:lblOffset val="100"/>
        <c:tickLblSkip val="1"/>
        <c:tickMarkSkip val="1"/>
        <c:noMultiLvlLbl val="0"/>
      </c:catAx>
      <c:valAx>
        <c:axId val="60075392"/>
        <c:scaling>
          <c:orientation val="minMax"/>
        </c:scaling>
        <c:delete val="0"/>
        <c:axPos val="l"/>
        <c:majorGridlines>
          <c:spPr>
            <a:ln w="3160">
              <a:solidFill>
                <a:srgbClr val="000000"/>
              </a:solidFill>
              <a:prstDash val="solid"/>
            </a:ln>
          </c:spPr>
        </c:majorGridlines>
        <c:numFmt formatCode="General" sourceLinked="1"/>
        <c:majorTickMark val="out"/>
        <c:minorTickMark val="none"/>
        <c:tickLblPos val="nextTo"/>
        <c:spPr>
          <a:ln w="3160">
            <a:solidFill>
              <a:srgbClr val="000000"/>
            </a:solidFill>
            <a:prstDash val="solid"/>
          </a:ln>
        </c:spPr>
        <c:txPr>
          <a:bodyPr rot="0" vert="horz"/>
          <a:lstStyle/>
          <a:p>
            <a:pPr>
              <a:defRPr sz="946" b="1" i="0" u="none" strike="noStrike" baseline="0">
                <a:solidFill>
                  <a:srgbClr val="000000"/>
                </a:solidFill>
                <a:latin typeface="Arial Cyr"/>
                <a:ea typeface="Arial Cyr"/>
                <a:cs typeface="Arial Cyr"/>
              </a:defRPr>
            </a:pPr>
            <a:endParaRPr lang="ru-RU"/>
          </a:p>
        </c:txPr>
        <c:crossAx val="125474304"/>
        <c:crosses val="autoZero"/>
        <c:crossBetween val="between"/>
      </c:valAx>
      <c:spPr>
        <a:noFill/>
        <a:ln w="25283">
          <a:noFill/>
        </a:ln>
      </c:spPr>
    </c:plotArea>
    <c:legend>
      <c:legendPos val="b"/>
      <c:layout>
        <c:manualLayout>
          <c:xMode val="edge"/>
          <c:yMode val="edge"/>
          <c:x val="0.35566382460414131"/>
          <c:y val="0.93103448275862066"/>
          <c:w val="0.17174177831912302"/>
          <c:h val="7.2100313479623826E-2"/>
        </c:manualLayout>
      </c:layout>
      <c:overlay val="0"/>
      <c:spPr>
        <a:noFill/>
        <a:ln w="3160">
          <a:solidFill>
            <a:srgbClr val="000000"/>
          </a:solidFill>
          <a:prstDash val="solid"/>
        </a:ln>
      </c:spPr>
      <c:txPr>
        <a:bodyPr/>
        <a:lstStyle/>
        <a:p>
          <a:pPr>
            <a:defRPr sz="821" b="1" i="0" u="none" strike="noStrike" baseline="0">
              <a:solidFill>
                <a:srgbClr val="000000"/>
              </a:solidFill>
              <a:latin typeface="Arial Cyr"/>
              <a:ea typeface="Arial Cyr"/>
              <a:cs typeface="Arial Cyr"/>
            </a:defRPr>
          </a:pPr>
          <a:endParaRPr lang="ru-RU"/>
        </a:p>
      </c:txPr>
    </c:legend>
    <c:plotVisOnly val="1"/>
    <c:dispBlanksAs val="gap"/>
    <c:showDLblsOverMax val="0"/>
  </c:chart>
  <c:spPr>
    <a:ln w="3160">
      <a:solidFill>
        <a:srgbClr val="000000"/>
      </a:solidFill>
      <a:prstDash val="solid"/>
    </a:ln>
  </c:spPr>
  <c:txPr>
    <a:bodyPr/>
    <a:lstStyle/>
    <a:p>
      <a:pPr>
        <a:defRPr sz="1194"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aseline="0"/>
            </a:pPr>
            <a:r>
              <a:rPr lang="ru-RU" sz="1100" b="0" baseline="0">
                <a:latin typeface="Times New Roman" panose="02020603050405020304" pitchFamily="18" charset="0"/>
                <a:cs typeface="Times New Roman" panose="02020603050405020304" pitchFamily="18" charset="0"/>
              </a:rPr>
              <a:t>Структура безвозмездных поступлений, поступивших из бюджета субъекта бюджета Муромского района в 2018 - 2019 годах, тыс. рублей</a:t>
            </a:r>
          </a:p>
        </c:rich>
      </c:tx>
      <c:layout>
        <c:manualLayout>
          <c:xMode val="edge"/>
          <c:yMode val="edge"/>
          <c:x val="0.13118861149743791"/>
          <c:y val="4.4885358493183933E-4"/>
        </c:manualLayout>
      </c:layout>
      <c:overlay val="0"/>
    </c:title>
    <c:autoTitleDeleted val="0"/>
    <c:view3D>
      <c:rotX val="15"/>
      <c:rotY val="20"/>
      <c:rAngAx val="1"/>
    </c:view3D>
    <c:floor>
      <c:thickness val="0"/>
      <c:spPr>
        <a:solidFill>
          <a:srgbClr val="FFFFCC"/>
        </a:solidFill>
      </c:spPr>
    </c:floor>
    <c:sideWall>
      <c:thickness val="0"/>
      <c:spPr>
        <a:solidFill>
          <a:srgbClr val="FFFFCC"/>
        </a:solidFill>
      </c:spPr>
    </c:sideWall>
    <c:backWall>
      <c:thickness val="0"/>
      <c:spPr>
        <a:solidFill>
          <a:srgbClr val="FFFFCC"/>
        </a:solidFill>
      </c:spPr>
    </c:backWall>
    <c:plotArea>
      <c:layout>
        <c:manualLayout>
          <c:layoutTarget val="inner"/>
          <c:xMode val="edge"/>
          <c:yMode val="edge"/>
          <c:x val="0.12675320978186908"/>
          <c:y val="0.1884279378052427"/>
          <c:w val="0.6184350104999714"/>
          <c:h val="0.66399755805840721"/>
        </c:manualLayout>
      </c:layout>
      <c:bar3DChart>
        <c:barDir val="col"/>
        <c:grouping val="stacked"/>
        <c:varyColors val="0"/>
        <c:ser>
          <c:idx val="0"/>
          <c:order val="0"/>
          <c:tx>
            <c:strRef>
              <c:f>'[Диаграмма к бюджету для граждан.xlsx]Струк. безв. пост.'!$A$3</c:f>
              <c:strCache>
                <c:ptCount val="1"/>
                <c:pt idx="0">
                  <c:v>Дотации </c:v>
                </c:pt>
              </c:strCache>
            </c:strRef>
          </c:tx>
          <c:invertIfNegative val="0"/>
          <c:dLbls>
            <c:dLbl>
              <c:idx val="1"/>
              <c:layout>
                <c:manualLayout>
                  <c:x val="3.760913364674278E-2"/>
                  <c:y val="0"/>
                </c:manualLayout>
              </c:layout>
              <c:showLegendKey val="0"/>
              <c:showVal val="1"/>
              <c:showCatName val="0"/>
              <c:showSerName val="0"/>
              <c:showPercent val="0"/>
              <c:showBubbleSize val="0"/>
            </c:dLbl>
            <c:spPr>
              <a:solidFill>
                <a:schemeClr val="bg1"/>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пост.'!$B$3:$C$3</c:f>
              <c:numCache>
                <c:formatCode>General</c:formatCode>
                <c:ptCount val="2"/>
                <c:pt idx="0">
                  <c:v>116658</c:v>
                </c:pt>
                <c:pt idx="1">
                  <c:v>131443</c:v>
                </c:pt>
              </c:numCache>
            </c:numRef>
          </c:val>
        </c:ser>
        <c:ser>
          <c:idx val="1"/>
          <c:order val="1"/>
          <c:tx>
            <c:strRef>
              <c:f>'[Диаграмма к бюджету для граждан.xlsx]Струк. безв. пост.'!$A$4</c:f>
              <c:strCache>
                <c:ptCount val="1"/>
                <c:pt idx="0">
                  <c:v>Субсидии</c:v>
                </c:pt>
              </c:strCache>
            </c:strRef>
          </c:tx>
          <c:invertIfNegative val="0"/>
          <c:dLbls>
            <c:dLbl>
              <c:idx val="0"/>
              <c:layout>
                <c:manualLayout>
                  <c:x val="1.8804566823371342E-2"/>
                  <c:y val="-4.4052863436123352E-3"/>
                </c:manualLayout>
              </c:layout>
              <c:showLegendKey val="0"/>
              <c:showVal val="1"/>
              <c:showCatName val="0"/>
              <c:showSerName val="0"/>
              <c:showPercent val="0"/>
              <c:showBubbleSize val="0"/>
            </c:dLbl>
            <c:dLbl>
              <c:idx val="1"/>
              <c:layout>
                <c:manualLayout>
                  <c:x val="5.3727333781061114E-2"/>
                  <c:y val="-3.468729404419161E-7"/>
                </c:manualLayout>
              </c:layout>
              <c:showLegendKey val="0"/>
              <c:showVal val="1"/>
              <c:showCatName val="0"/>
              <c:showSerName val="0"/>
              <c:showPercent val="0"/>
              <c:showBubbleSize val="0"/>
            </c:dLbl>
            <c:spPr>
              <a:solidFill>
                <a:schemeClr val="bg1"/>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пост.'!$B$4:$C$4</c:f>
              <c:numCache>
                <c:formatCode>General</c:formatCode>
                <c:ptCount val="2"/>
                <c:pt idx="0">
                  <c:v>35712.6</c:v>
                </c:pt>
                <c:pt idx="1">
                  <c:v>39927.1</c:v>
                </c:pt>
              </c:numCache>
            </c:numRef>
          </c:val>
        </c:ser>
        <c:ser>
          <c:idx val="2"/>
          <c:order val="2"/>
          <c:tx>
            <c:strRef>
              <c:f>'[Диаграмма к бюджету для граждан.xlsx]Струк. безв. пост.'!$A$5</c:f>
              <c:strCache>
                <c:ptCount val="1"/>
                <c:pt idx="0">
                  <c:v>Субвенции </c:v>
                </c:pt>
              </c:strCache>
            </c:strRef>
          </c:tx>
          <c:spPr>
            <a:solidFill>
              <a:srgbClr val="FFC000"/>
            </a:solidFill>
          </c:spPr>
          <c:invertIfNegative val="0"/>
          <c:dLbls>
            <c:dLbl>
              <c:idx val="0"/>
              <c:layout>
                <c:manualLayout>
                  <c:x val="5.3727333781061117E-3"/>
                  <c:y val="1.3215859030837005E-2"/>
                </c:manualLayout>
              </c:layout>
              <c:showLegendKey val="0"/>
              <c:showVal val="1"/>
              <c:showCatName val="0"/>
              <c:showSerName val="0"/>
              <c:showPercent val="0"/>
              <c:showBubbleSize val="0"/>
            </c:dLbl>
            <c:dLbl>
              <c:idx val="1"/>
              <c:layout>
                <c:manualLayout>
                  <c:x val="4.0295500335795736E-2"/>
                  <c:y val="0"/>
                </c:manualLayout>
              </c:layout>
              <c:showLegendKey val="0"/>
              <c:showVal val="1"/>
              <c:showCatName val="0"/>
              <c:showSerName val="0"/>
              <c:showPercent val="0"/>
              <c:showBubbleSize val="0"/>
            </c:dLbl>
            <c:spPr>
              <a:solidFill>
                <a:schemeClr val="accent3">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пост.'!$B$5:$C$5</c:f>
              <c:numCache>
                <c:formatCode>General</c:formatCode>
                <c:ptCount val="2"/>
                <c:pt idx="0">
                  <c:v>141282.1</c:v>
                </c:pt>
                <c:pt idx="1">
                  <c:v>144178.4</c:v>
                </c:pt>
              </c:numCache>
            </c:numRef>
          </c:val>
        </c:ser>
        <c:ser>
          <c:idx val="3"/>
          <c:order val="3"/>
          <c:tx>
            <c:strRef>
              <c:f>'[Диаграмма к бюджету для граждан.xlsx]Струк. безв. пост.'!$A$6</c:f>
              <c:strCache>
                <c:ptCount val="1"/>
                <c:pt idx="0">
                  <c:v>Иные безвозмездные поступления </c:v>
                </c:pt>
              </c:strCache>
            </c:strRef>
          </c:tx>
          <c:spPr>
            <a:solidFill>
              <a:srgbClr val="00B050"/>
            </a:solidFill>
          </c:spPr>
          <c:invertIfNegative val="0"/>
          <c:dLbls>
            <c:dLbl>
              <c:idx val="1"/>
              <c:layout>
                <c:manualLayout>
                  <c:x val="4.2981867024848894E-2"/>
                  <c:y val="-4.4052863436122944E-3"/>
                </c:manualLayout>
              </c:layout>
              <c:showLegendKey val="0"/>
              <c:showVal val="1"/>
              <c:showCatName val="0"/>
              <c:showSerName val="0"/>
              <c:showPercent val="0"/>
              <c:showBubbleSize val="0"/>
            </c:dLbl>
            <c:spPr>
              <a:solidFill>
                <a:schemeClr val="bg1"/>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пост.'!$B$6:$C$6</c:f>
              <c:numCache>
                <c:formatCode>General</c:formatCode>
                <c:ptCount val="2"/>
                <c:pt idx="0">
                  <c:v>34140.300000000003</c:v>
                </c:pt>
                <c:pt idx="1">
                  <c:v>26196</c:v>
                </c:pt>
              </c:numCache>
            </c:numRef>
          </c:val>
        </c:ser>
        <c:ser>
          <c:idx val="4"/>
          <c:order val="4"/>
          <c:tx>
            <c:strRef>
              <c:f>'[Диаграмма к бюджету для граждан.xlsx]Струк. безв. пост.'!$A$7</c:f>
              <c:strCache>
                <c:ptCount val="1"/>
                <c:pt idx="0">
                  <c:v>Доходы от возврата остатков</c:v>
                </c:pt>
              </c:strCache>
            </c:strRef>
          </c:tx>
          <c:invertIfNegative val="0"/>
          <c:dLbls>
            <c:dLbl>
              <c:idx val="0"/>
              <c:layout>
                <c:manualLayout>
                  <c:x val="2.3888515246223086E-2"/>
                  <c:y val="-2.5316455696202531E-2"/>
                </c:manualLayout>
              </c:layout>
              <c:showLegendKey val="0"/>
              <c:showVal val="1"/>
              <c:showCatName val="0"/>
              <c:showSerName val="0"/>
              <c:showPercent val="0"/>
              <c:showBubbleSize val="0"/>
            </c:dLbl>
            <c:dLbl>
              <c:idx val="1"/>
              <c:layout>
                <c:manualLayout>
                  <c:x val="1.3271397359012825E-2"/>
                  <c:y val="-2.8481012658227878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пост.'!$B$7:$C$7</c:f>
              <c:numCache>
                <c:formatCode>0.0</c:formatCode>
                <c:ptCount val="2"/>
                <c:pt idx="0">
                  <c:v>127</c:v>
                </c:pt>
                <c:pt idx="1">
                  <c:v>0</c:v>
                </c:pt>
              </c:numCache>
            </c:numRef>
          </c:val>
        </c:ser>
        <c:ser>
          <c:idx val="5"/>
          <c:order val="5"/>
          <c:tx>
            <c:strRef>
              <c:f>'[Диаграмма к бюджету для граждан.xlsx]Струк. безв. пост.'!$A$8</c:f>
              <c:strCache>
                <c:ptCount val="1"/>
                <c:pt idx="0">
                  <c:v>Возврат остатков</c:v>
                </c:pt>
              </c:strCache>
            </c:strRef>
          </c:tx>
          <c:invertIfNegative val="0"/>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пост.'!$B$8:$C$8</c:f>
              <c:numCache>
                <c:formatCode>General</c:formatCode>
                <c:ptCount val="2"/>
                <c:pt idx="0">
                  <c:v>-56.4</c:v>
                </c:pt>
                <c:pt idx="1">
                  <c:v>-153.1</c:v>
                </c:pt>
              </c:numCache>
            </c:numRef>
          </c:val>
        </c:ser>
        <c:dLbls>
          <c:showLegendKey val="0"/>
          <c:showVal val="0"/>
          <c:showCatName val="0"/>
          <c:showSerName val="0"/>
          <c:showPercent val="0"/>
          <c:showBubbleSize val="0"/>
        </c:dLbls>
        <c:gapWidth val="55"/>
        <c:gapDepth val="55"/>
        <c:shape val="cylinder"/>
        <c:axId val="126030336"/>
        <c:axId val="60077120"/>
        <c:axId val="0"/>
      </c:bar3DChart>
      <c:catAx>
        <c:axId val="126030336"/>
        <c:scaling>
          <c:orientation val="minMax"/>
        </c:scaling>
        <c:delete val="0"/>
        <c:axPos val="b"/>
        <c:majorTickMark val="none"/>
        <c:minorTickMark val="none"/>
        <c:tickLblPos val="nextTo"/>
        <c:crossAx val="60077120"/>
        <c:crosses val="autoZero"/>
        <c:auto val="1"/>
        <c:lblAlgn val="ctr"/>
        <c:lblOffset val="100"/>
        <c:noMultiLvlLbl val="0"/>
      </c:catAx>
      <c:valAx>
        <c:axId val="60077120"/>
        <c:scaling>
          <c:orientation val="minMax"/>
        </c:scaling>
        <c:delete val="0"/>
        <c:axPos val="l"/>
        <c:majorGridlines>
          <c:spPr>
            <a:ln>
              <a:solidFill>
                <a:sysClr val="windowText" lastClr="000000"/>
              </a:solidFill>
            </a:ln>
          </c:spPr>
        </c:majorGridlines>
        <c:numFmt formatCode="General" sourceLinked="1"/>
        <c:majorTickMark val="none"/>
        <c:minorTickMark val="none"/>
        <c:tickLblPos val="nextTo"/>
        <c:crossAx val="126030336"/>
        <c:crosses val="autoZero"/>
        <c:crossBetween val="between"/>
      </c:valAx>
    </c:plotArea>
    <c:legend>
      <c:legendPos val="r"/>
      <c:layout>
        <c:manualLayout>
          <c:xMode val="edge"/>
          <c:yMode val="edge"/>
          <c:x val="0.77169081171491305"/>
          <c:y val="0.2923715702938014"/>
          <c:w val="0.19903116354496317"/>
          <c:h val="0.526903219376059"/>
        </c:manualLayout>
      </c:layout>
      <c:overlay val="0"/>
      <c:txPr>
        <a:bodyPr/>
        <a:lstStyle/>
        <a:p>
          <a:pPr>
            <a:defRPr sz="900"/>
          </a:pPr>
          <a:endParaRPr lang="ru-RU"/>
        </a:p>
      </c:txPr>
    </c:legend>
    <c:plotVisOnly val="1"/>
    <c:dispBlanksAs val="gap"/>
    <c:showDLblsOverMax val="0"/>
  </c:chart>
  <c:spPr>
    <a:solidFill>
      <a:srgbClr val="CCFFCC"/>
    </a:solidFill>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10322584091542003"/>
          <c:y val="2.1582639616122862E-2"/>
          <c:w val="0.87526881720430105"/>
          <c:h val="0.77937649880095927"/>
        </c:manualLayout>
      </c:layout>
      <c:bar3DChart>
        <c:barDir val="col"/>
        <c:grouping val="clustered"/>
        <c:varyColors val="0"/>
        <c:ser>
          <c:idx val="0"/>
          <c:order val="0"/>
          <c:tx>
            <c:strRef>
              <c:f>Sheet1!$A$2</c:f>
              <c:strCache>
                <c:ptCount val="1"/>
                <c:pt idx="0">
                  <c:v>Акцизы на нефтепродукты</c:v>
                </c:pt>
              </c:strCache>
            </c:strRef>
          </c:tx>
          <c:spPr>
            <a:solidFill>
              <a:schemeClr val="accent1"/>
            </a:solidFill>
            <a:ln w="12720">
              <a:solidFill>
                <a:schemeClr val="tx1"/>
              </a:solidFill>
              <a:prstDash val="solid"/>
            </a:ln>
          </c:spPr>
          <c:invertIfNegative val="0"/>
          <c:dLbls>
            <c:dLbl>
              <c:idx val="0"/>
              <c:layout>
                <c:manualLayout>
                  <c:x val="7.4144028884443247E-3"/>
                  <c:y val="-3.4319708098670544E-3"/>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312751077620896E-2"/>
                  <c:y val="5.1972829265872975E-2"/>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195678635827466E-2"/>
                  <c:y val="-2.2351874452817199E-3"/>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Mode val="edge"/>
                  <c:yMode val="edge"/>
                  <c:x val="0.6279569892473118"/>
                  <c:y val="0.67865707434052758"/>
                </c:manualLayout>
              </c:layout>
              <c:spPr>
                <a:solidFill>
                  <a:srgbClr val="CCFFFF"/>
                </a:solidFill>
                <a:ln w="25440">
                  <a:noFill/>
                </a:ln>
              </c:spPr>
              <c:txPr>
                <a:bodyPr/>
                <a:lstStyle/>
                <a:p>
                  <a:pPr>
                    <a:defRPr sz="901"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extLst>
            </c:dLbl>
            <c:spPr>
              <a:solidFill>
                <a:srgbClr val="CCFFFF"/>
              </a:solid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Sheet1!$B$2:$D$2</c:f>
              <c:numCache>
                <c:formatCode>General</c:formatCode>
                <c:ptCount val="3"/>
                <c:pt idx="0">
                  <c:v>13045.4</c:v>
                </c:pt>
                <c:pt idx="1">
                  <c:v>14508.1</c:v>
                </c:pt>
                <c:pt idx="2" formatCode="0.0">
                  <c:v>12984</c:v>
                </c:pt>
              </c:numCache>
            </c:numRef>
          </c:val>
        </c:ser>
        <c:ser>
          <c:idx val="1"/>
          <c:order val="1"/>
          <c:tx>
            <c:strRef>
              <c:f>Sheet1!$A$3</c:f>
              <c:strCache>
                <c:ptCount val="1"/>
                <c:pt idx="0">
                  <c:v>Субсидии на осуществление дорожной деятельности</c:v>
                </c:pt>
              </c:strCache>
            </c:strRef>
          </c:tx>
          <c:invertIfNegative val="0"/>
          <c:dLbls>
            <c:dLbl>
              <c:idx val="0"/>
              <c:layout>
                <c:manualLayout>
                  <c:x val="4.6418213483577275E-2"/>
                  <c:y val="6.39535044752843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350370354646678E-2"/>
                  <c:y val="-3.197801121446220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79597972162155E-2"/>
                  <c:y val="-1.598900560723095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5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Sheet1!$B$3:$D$3</c:f>
              <c:numCache>
                <c:formatCode>0.0</c:formatCode>
                <c:ptCount val="3"/>
                <c:pt idx="0">
                  <c:v>9364.5</c:v>
                </c:pt>
                <c:pt idx="1">
                  <c:v>8425</c:v>
                </c:pt>
                <c:pt idx="2">
                  <c:v>8425</c:v>
                </c:pt>
              </c:numCache>
            </c:numRef>
          </c:val>
        </c:ser>
        <c:ser>
          <c:idx val="2"/>
          <c:order val="2"/>
          <c:tx>
            <c:strRef>
              <c:f>Sheet1!$A$4</c:f>
              <c:strCache>
                <c:ptCount val="1"/>
              </c:strCache>
            </c:strRef>
          </c:tx>
          <c:invertIfNegative val="0"/>
          <c:dLbls>
            <c:dLbl>
              <c:idx val="0"/>
              <c:layout>
                <c:manualLayout>
                  <c:x val="1.9638474935359616E-2"/>
                  <c:y val="3.197801121446191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264389400171805E-3"/>
                  <c:y val="-2.5582408971569534E-2"/>
                </c:manualLayout>
              </c:layout>
              <c:tx>
                <c:rich>
                  <a:bodyPr/>
                  <a:lstStyle/>
                  <a:p>
                    <a:pPr>
                      <a:defRPr sz="850" baseline="0">
                        <a:latin typeface="Times New Roman" pitchFamily="18" charset="0"/>
                      </a:defRPr>
                    </a:pPr>
                    <a:r>
                      <a:rPr lang="en-US" sz="1000" baseline="0" dirty="0">
                        <a:latin typeface="Times New Roman" pitchFamily="18" charset="0"/>
                        <a:cs typeface="Times New Roman" pitchFamily="18" charset="0"/>
                      </a:rPr>
                      <a:t>0,0</a:t>
                    </a: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5.891542480607884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Sheet1!$B$4:$D$4</c:f>
              <c:numCache>
                <c:formatCode>General</c:formatCode>
                <c:ptCount val="3"/>
              </c:numCache>
            </c:numRef>
          </c:val>
        </c:ser>
        <c:ser>
          <c:idx val="3"/>
          <c:order val="3"/>
          <c:tx>
            <c:strRef>
              <c:f>Sheet1!$A$5</c:f>
              <c:strCache>
                <c:ptCount val="1"/>
              </c:strCache>
            </c:strRef>
          </c:tx>
          <c:spPr>
            <a:solidFill>
              <a:srgbClr val="D7E33D"/>
            </a:solidFill>
          </c:spPr>
          <c:invertIfNegative val="0"/>
          <c:dLbls>
            <c:dLbl>
              <c:idx val="0"/>
              <c:layout>
                <c:manualLayout>
                  <c:x val="1.6067843128930594E-2"/>
                  <c:y val="-3.197801121446191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11895419287128E-2"/>
                  <c:y val="-6.395602242892383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63861551141498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Sheet1!$B$5:$D$5</c:f>
              <c:numCache>
                <c:formatCode>General</c:formatCode>
                <c:ptCount val="3"/>
              </c:numCache>
            </c:numRef>
          </c:val>
        </c:ser>
        <c:dLbls>
          <c:showLegendKey val="0"/>
          <c:showVal val="0"/>
          <c:showCatName val="0"/>
          <c:showSerName val="0"/>
          <c:showPercent val="0"/>
          <c:showBubbleSize val="0"/>
        </c:dLbls>
        <c:gapWidth val="150"/>
        <c:gapDepth val="0"/>
        <c:shape val="box"/>
        <c:axId val="126155264"/>
        <c:axId val="37013184"/>
        <c:axId val="0"/>
      </c:bar3DChart>
      <c:catAx>
        <c:axId val="126155264"/>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37013184"/>
        <c:crosses val="autoZero"/>
        <c:auto val="1"/>
        <c:lblAlgn val="ctr"/>
        <c:lblOffset val="100"/>
        <c:tickLblSkip val="1"/>
        <c:tickMarkSkip val="1"/>
        <c:noMultiLvlLbl val="0"/>
      </c:catAx>
      <c:valAx>
        <c:axId val="37013184"/>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126155264"/>
        <c:crosses val="autoZero"/>
        <c:crossBetween val="between"/>
      </c:valAx>
      <c:spPr>
        <a:noFill/>
        <a:ln w="25400">
          <a:noFill/>
        </a:ln>
      </c:spPr>
    </c:plotArea>
    <c:legend>
      <c:legendPos val="b"/>
      <c:layout>
        <c:manualLayout>
          <c:xMode val="edge"/>
          <c:yMode val="edge"/>
          <c:x val="9.872262755765833E-2"/>
          <c:y val="0.87689800197860801"/>
          <c:w val="0.86021510666840795"/>
          <c:h val="4.8406903322414645E-2"/>
        </c:manualLayout>
      </c:layout>
      <c:overlay val="0"/>
      <c:spPr>
        <a:noFill/>
        <a:ln w="3180">
          <a:solidFill>
            <a:schemeClr val="tx1"/>
          </a:solidFill>
          <a:prstDash val="solid"/>
        </a:ln>
      </c:spPr>
      <c:txPr>
        <a:bodyPr/>
        <a:lstStyle/>
        <a:p>
          <a:pPr>
            <a:defRPr sz="826"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327" b="1" i="0" u="none" strike="noStrike" baseline="0">
          <a:solidFill>
            <a:schemeClr val="tx1"/>
          </a:solidFill>
          <a:latin typeface="Arial"/>
          <a:ea typeface="Arial"/>
          <a:cs typeface="Arial"/>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47147584694593"/>
          <c:y val="9.456495034371451E-2"/>
          <c:w val="0.4810354632727511"/>
          <c:h val="0.82073629390383762"/>
        </c:manualLayout>
      </c:layout>
      <c:pieChart>
        <c:varyColors val="1"/>
        <c:ser>
          <c:idx val="0"/>
          <c:order val="0"/>
          <c:explosion val="13"/>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
              <c:idx val="0"/>
              <c:layout>
                <c:manualLayout>
                  <c:x val="-3.9104489300824496E-2"/>
                  <c:y val="-2.6005579838004134E-3"/>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1"/>
              <c:layout>
                <c:manualLayout>
                  <c:x val="5.1937876665798514E-2"/>
                  <c:y val="-8.6068370009487472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2"/>
              <c:layout>
                <c:manualLayout>
                  <c:x val="2.8584255665581784E-2"/>
                  <c:y val="-9.0468925856907162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3"/>
              <c:layout>
                <c:manualLayout>
                  <c:x val="3.0819321532580168E-2"/>
                  <c:y val="-0.11231031124153823"/>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4"/>
              <c:layout>
                <c:manualLayout>
                  <c:x val="2.9623985313107285E-2"/>
                  <c:y val="-2.4277247836671706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5"/>
              <c:layout>
                <c:manualLayout>
                  <c:x val="0.27151562184534628"/>
                  <c:y val="-2.2031571896209603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6"/>
              <c:layout>
                <c:manualLayout>
                  <c:x val="-2.4576048927168383E-2"/>
                  <c:y val="3.246657778028101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7"/>
              <c:layout>
                <c:manualLayout>
                  <c:x val="-6.0531411810345298E-2"/>
                  <c:y val="8.4800136728365991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8"/>
              <c:layout>
                <c:manualLayout>
                  <c:x val="-9.3839983171268765E-2"/>
                  <c:y val="0.10514644404284805"/>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9"/>
              <c:layout>
                <c:manualLayout>
                  <c:x val="-0.10602396637167819"/>
                  <c:y val="4.1385967280358212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10"/>
              <c:layout>
                <c:manualLayout>
                  <c:x val="-1.1565665857188412E-2"/>
                  <c:y val="-6.9453828075412144E-2"/>
                </c:manualLayout>
              </c:layout>
              <c:numFmt formatCode="0.000%" sourceLinked="0"/>
              <c:spPr/>
              <c:txPr>
                <a:bodyPr/>
                <a:lstStyle/>
                <a:p>
                  <a:pPr>
                    <a:defRPr/>
                  </a:pPr>
                  <a:endParaRPr lang="ru-RU"/>
                </a:p>
              </c:txPr>
              <c:dLblPos val="bestFit"/>
              <c:showLegendKey val="1"/>
              <c:showVal val="1"/>
              <c:showCatName val="1"/>
              <c:showSerName val="0"/>
              <c:showPercent val="1"/>
              <c:showBubbleSize val="0"/>
            </c:dLbl>
            <c:dLbl>
              <c:idx val="11"/>
              <c:layout>
                <c:manualLayout>
                  <c:x val="0.13446304609120122"/>
                  <c:y val="1.786492374727669E-2"/>
                </c:manualLayout>
              </c:layout>
              <c:numFmt formatCode="0.00%" sourceLinked="0"/>
              <c:spPr/>
              <c:txPr>
                <a:bodyPr/>
                <a:lstStyle/>
                <a:p>
                  <a:pPr>
                    <a:defRPr/>
                  </a:pPr>
                  <a:endParaRPr lang="ru-RU"/>
                </a:p>
              </c:txPr>
              <c:dLblPos val="bestFit"/>
              <c:showLegendKey val="1"/>
              <c:showVal val="1"/>
              <c:showCatName val="1"/>
              <c:showSerName val="0"/>
              <c:showPercent val="1"/>
              <c:showBubbleSize val="0"/>
            </c:dLbl>
            <c:numFmt formatCode="0.00%" sourceLinked="0"/>
            <c:spPr>
              <a:noFill/>
              <a:ln w="25400">
                <a:noFill/>
              </a:ln>
            </c:spPr>
            <c:showLegendKey val="1"/>
            <c:showVal val="1"/>
            <c:showCatName val="1"/>
            <c:showSerName val="0"/>
            <c:showPercent val="1"/>
            <c:showBubbleSize val="0"/>
            <c:showLeaderLines val="1"/>
          </c:dLbls>
          <c:cat>
            <c:strRef>
              <c:f>'[Подсобка за 2018 г.xls]исп.по расходам 2017'!$A$2:$A$13</c:f>
              <c:strCache>
                <c:ptCount val="12"/>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pt idx="10">
                  <c:v>Обслуживание государственного и муниципального долга</c:v>
                </c:pt>
                <c:pt idx="11">
                  <c:v>Межбюджетные трансферты общего характера бюджетам субъектов Российской Федерации и муниципальных образований </c:v>
                </c:pt>
              </c:strCache>
            </c:strRef>
          </c:cat>
          <c:val>
            <c:numRef>
              <c:f>'[Подсобка за 2018 г.xls]исп.по расходам 2017'!$B$2:$B$13</c:f>
              <c:numCache>
                <c:formatCode>#,##0.0</c:formatCode>
                <c:ptCount val="12"/>
                <c:pt idx="0">
                  <c:v>51879.056920000003</c:v>
                </c:pt>
                <c:pt idx="1">
                  <c:v>4501.6911799999998</c:v>
                </c:pt>
                <c:pt idx="2">
                  <c:v>24049.33034</c:v>
                </c:pt>
                <c:pt idx="3">
                  <c:v>2590.0129000000002</c:v>
                </c:pt>
                <c:pt idx="4">
                  <c:v>425.12279999999998</c:v>
                </c:pt>
                <c:pt idx="5">
                  <c:v>225732.63437000001</c:v>
                </c:pt>
                <c:pt idx="6">
                  <c:v>18014.676240000001</c:v>
                </c:pt>
                <c:pt idx="7">
                  <c:v>36120.925860000003</c:v>
                </c:pt>
                <c:pt idx="8">
                  <c:v>363.3</c:v>
                </c:pt>
                <c:pt idx="9">
                  <c:v>1687.8934999999999</c:v>
                </c:pt>
                <c:pt idx="10">
                  <c:v>9.9</c:v>
                </c:pt>
                <c:pt idx="11">
                  <c:v>37941.463660000001</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536109296381672E-3"/>
          <c:y val="0.3103824802168787"/>
          <c:w val="0.54812570917718251"/>
          <c:h val="0.37524899073714441"/>
        </c:manualLayout>
      </c:layout>
      <c:pieChart>
        <c:varyColors val="1"/>
        <c:ser>
          <c:idx val="0"/>
          <c:order val="0"/>
          <c:spPr>
            <a:ln>
              <a:solidFill>
                <a:schemeClr val="tx1"/>
              </a:solidFill>
            </a:ln>
          </c:spPr>
          <c:explosion val="25"/>
          <c:dPt>
            <c:idx val="0"/>
            <c:bubble3D val="0"/>
            <c:spPr>
              <a:solidFill>
                <a:srgbClr val="0000CC"/>
              </a:solidFill>
              <a:ln>
                <a:solidFill>
                  <a:schemeClr val="tx1"/>
                </a:solidFill>
              </a:ln>
            </c:spPr>
          </c:dPt>
          <c:dPt>
            <c:idx val="1"/>
            <c:bubble3D val="0"/>
            <c:spPr>
              <a:solidFill>
                <a:srgbClr val="00FF00"/>
              </a:solidFill>
              <a:ln>
                <a:solidFill>
                  <a:schemeClr val="tx1"/>
                </a:solidFill>
              </a:ln>
            </c:spPr>
          </c:dPt>
          <c:dPt>
            <c:idx val="2"/>
            <c:bubble3D val="0"/>
            <c:spPr>
              <a:solidFill>
                <a:srgbClr val="FF0000"/>
              </a:solidFill>
              <a:ln>
                <a:solidFill>
                  <a:schemeClr val="tx1"/>
                </a:solidFill>
              </a:ln>
            </c:spPr>
          </c:dPt>
          <c:dPt>
            <c:idx val="3"/>
            <c:bubble3D val="0"/>
            <c:spPr>
              <a:solidFill>
                <a:srgbClr val="FFFF00"/>
              </a:solidFill>
              <a:ln>
                <a:solidFill>
                  <a:schemeClr val="tx1"/>
                </a:solidFill>
              </a:ln>
            </c:spPr>
          </c:dPt>
          <c:dLbls>
            <c:dLbl>
              <c:idx val="0"/>
              <c:layout>
                <c:manualLayout>
                  <c:x val="-9.4082224438102491E-2"/>
                  <c:y val="-7.5215485956632105E-2"/>
                </c:manualLayout>
              </c:layout>
              <c:dLblPos val="bestFit"/>
              <c:showLegendKey val="0"/>
              <c:showVal val="1"/>
              <c:showCatName val="0"/>
              <c:showSerName val="0"/>
              <c:showPercent val="1"/>
              <c:showBubbleSize val="0"/>
            </c:dLbl>
            <c:dLbl>
              <c:idx val="1"/>
              <c:layout>
                <c:manualLayout>
                  <c:x val="0.18318061405115058"/>
                  <c:y val="3.8164252905886764E-2"/>
                </c:manualLayout>
              </c:layout>
              <c:dLblPos val="bestFit"/>
              <c:showLegendKey val="0"/>
              <c:showVal val="1"/>
              <c:showCatName val="0"/>
              <c:showSerName val="0"/>
              <c:showPercent val="1"/>
              <c:showBubbleSize val="0"/>
            </c:dLbl>
            <c:dLbl>
              <c:idx val="2"/>
              <c:layout>
                <c:manualLayout>
                  <c:x val="-2.9527215211635663E-2"/>
                  <c:y val="-1.0687318793671007E-2"/>
                </c:manualLayout>
              </c:layout>
              <c:dLblPos val="bestFit"/>
              <c:showLegendKey val="0"/>
              <c:showVal val="1"/>
              <c:showCatName val="0"/>
              <c:showSerName val="0"/>
              <c:showPercent val="1"/>
              <c:showBubbleSize val="0"/>
            </c:dLbl>
            <c:dLbl>
              <c:idx val="3"/>
              <c:layout>
                <c:manualLayout>
                  <c:x val="2.7276027996500411E-2"/>
                  <c:y val="-3.4982129475967967E-2"/>
                </c:manualLayout>
              </c:layout>
              <c:dLblPos val="bestFit"/>
              <c:showLegendKey val="0"/>
              <c:showVal val="1"/>
              <c:showCatName val="0"/>
              <c:showSerName val="0"/>
              <c:showPercent val="1"/>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1"/>
            <c:showBubbleSize val="0"/>
            <c:showLeaderLines val="1"/>
          </c:dLbls>
          <c:cat>
            <c:strRef>
              <c:f>'[Подсобка за 2018 г.xls]Лист2'!$A$2:$A$5</c:f>
              <c:strCache>
                <c:ptCount val="4"/>
                <c:pt idx="0">
                  <c:v>Дошкольное образование</c:v>
                </c:pt>
                <c:pt idx="1">
                  <c:v>Общее образование</c:v>
                </c:pt>
                <c:pt idx="2">
                  <c:v>Молодежная политика и оздоровление детей</c:v>
                </c:pt>
                <c:pt idx="3">
                  <c:v>                                                                                                                                                                                     Другие вопросы в области образования</c:v>
                </c:pt>
              </c:strCache>
            </c:strRef>
          </c:cat>
          <c:val>
            <c:numRef>
              <c:f>'[Подсобка за 2018 г.xls]Лист2'!$B$2:$B$5</c:f>
              <c:numCache>
                <c:formatCode>#,##0.0</c:formatCode>
                <c:ptCount val="4"/>
                <c:pt idx="0">
                  <c:v>37500.5</c:v>
                </c:pt>
                <c:pt idx="1">
                  <c:v>172626.7</c:v>
                </c:pt>
                <c:pt idx="2">
                  <c:v>1521.2</c:v>
                </c:pt>
                <c:pt idx="3">
                  <c:v>14084.2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0841444676172054"/>
          <c:y val="9.1207264812837113E-2"/>
          <c:w val="0.23239352186355275"/>
          <c:h val="0.90879273518716286"/>
        </c:manualLayout>
      </c:layout>
      <c:overlay val="0"/>
      <c:txPr>
        <a:bodyPr/>
        <a:lstStyle/>
        <a:p>
          <a:pPr>
            <a:defRPr sz="775"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3055555555555558E-2"/>
          <c:y val="9.6426800816564601E-2"/>
          <c:w val="0.81388888888888888"/>
          <c:h val="0.53516149023038784"/>
        </c:manualLayout>
      </c:layout>
      <c:pie3DChart>
        <c:varyColors val="1"/>
        <c:ser>
          <c:idx val="1"/>
          <c:order val="0"/>
          <c:spPr>
            <a:solidFill>
              <a:schemeClr val="accent5"/>
            </a:solidFill>
          </c:spPr>
          <c:explosion val="24"/>
          <c:dPt>
            <c:idx val="0"/>
            <c:bubble3D val="0"/>
            <c:spPr>
              <a:solidFill>
                <a:srgbClr val="FFFF00"/>
              </a:solidFill>
            </c:spPr>
          </c:dPt>
          <c:dPt>
            <c:idx val="1"/>
            <c:bubble3D val="0"/>
            <c:spPr>
              <a:solidFill>
                <a:srgbClr val="92D050"/>
              </a:solidFill>
            </c:spPr>
          </c:dPt>
          <c:dLbls>
            <c:dLbl>
              <c:idx val="0"/>
              <c:layout>
                <c:manualLayout>
                  <c:x val="-9.2513013998250224E-2"/>
                  <c:y val="-0.17586249635462234"/>
                </c:manualLayout>
              </c:layout>
              <c:tx>
                <c:rich>
                  <a:bodyPr/>
                  <a:lstStyle/>
                  <a:p>
                    <a:r>
                      <a:rPr lang="en-US"/>
                      <a:t>4626,98</a:t>
                    </a:r>
                    <a:r>
                      <a:rPr lang="ru-RU"/>
                      <a:t> тыс.руб.</a:t>
                    </a:r>
                    <a:r>
                      <a:rPr lang="en-US"/>
                      <a:t>; 26%</a:t>
                    </a:r>
                  </a:p>
                </c:rich>
              </c:tx>
              <c:showLegendKey val="0"/>
              <c:showVal val="1"/>
              <c:showCatName val="0"/>
              <c:showSerName val="0"/>
              <c:showPercent val="1"/>
              <c:showBubbleSize val="0"/>
            </c:dLbl>
            <c:dLbl>
              <c:idx val="1"/>
              <c:layout>
                <c:manualLayout>
                  <c:x val="-8.4736934998092706E-2"/>
                  <c:y val="0.17609434763247367"/>
                </c:manualLayout>
              </c:layout>
              <c:tx>
                <c:rich>
                  <a:bodyPr/>
                  <a:lstStyle/>
                  <a:p>
                    <a:r>
                      <a:rPr lang="en-US"/>
                      <a:t>788,6</a:t>
                    </a:r>
                    <a:r>
                      <a:rPr lang="ru-RU" baseline="0"/>
                      <a:t> тыс. руб.</a:t>
                    </a:r>
                    <a:r>
                      <a:rPr lang="en-US"/>
                      <a:t>; 4%</a:t>
                    </a:r>
                  </a:p>
                </c:rich>
              </c:tx>
              <c:showLegendKey val="0"/>
              <c:showVal val="1"/>
              <c:showCatName val="0"/>
              <c:showSerName val="0"/>
              <c:showPercent val="1"/>
              <c:showBubbleSize val="0"/>
            </c:dLbl>
            <c:dLbl>
              <c:idx val="2"/>
              <c:layout>
                <c:manualLayout>
                  <c:x val="2.060411198600175E-2"/>
                  <c:y val="6.2518591426071746E-2"/>
                </c:manualLayout>
              </c:layout>
              <c:tx>
                <c:rich>
                  <a:bodyPr/>
                  <a:lstStyle/>
                  <a:p>
                    <a:pPr>
                      <a:defRPr/>
                    </a:pPr>
                    <a:r>
                      <a:rPr lang="en-US"/>
                      <a:t>12599,1</a:t>
                    </a:r>
                    <a:r>
                      <a:rPr lang="ru-RU"/>
                      <a:t>тыс.</a:t>
                    </a:r>
                    <a:r>
                      <a:rPr lang="ru-RU" baseline="0"/>
                      <a:t> руб.</a:t>
                    </a:r>
                    <a:r>
                      <a:rPr lang="en-US"/>
                      <a:t>; 70%</a:t>
                    </a:r>
                  </a:p>
                </c:rich>
              </c:tx>
              <c:numFmt formatCode="General" sourceLinked="0"/>
              <c:spPr/>
              <c:showLegendKey val="0"/>
              <c:showVal val="1"/>
              <c:showCatName val="0"/>
              <c:showSerName val="0"/>
              <c:showPercent val="1"/>
              <c:showBubbleSize val="0"/>
            </c:dLbl>
            <c:showLegendKey val="0"/>
            <c:showVal val="1"/>
            <c:showCatName val="0"/>
            <c:showSerName val="0"/>
            <c:showPercent val="1"/>
            <c:showBubbleSize val="0"/>
            <c:showLeaderLines val="1"/>
          </c:dLbls>
          <c:cat>
            <c:strRef>
              <c:f>'[Подсобка за 2018 г.xls]Лист12'!$A$4:$A$6</c:f>
              <c:strCache>
                <c:ptCount val="3"/>
                <c:pt idx="0">
                  <c:v>МБУК «Центр культуры и досуга «Панфиловский»  </c:v>
                </c:pt>
                <c:pt idx="1">
                  <c:v>МБУК «Музейно–выставочное объединение» </c:v>
                </c:pt>
                <c:pt idx="2">
                  <c:v>МБУК «Централизованная библиотечная система» </c:v>
                </c:pt>
              </c:strCache>
            </c:strRef>
          </c:cat>
          <c:val>
            <c:numRef>
              <c:f>'[Подсобка за 2018 г.xls]Лист12'!$B$4:$B$6</c:f>
              <c:numCache>
                <c:formatCode>General</c:formatCode>
                <c:ptCount val="3"/>
                <c:pt idx="0">
                  <c:v>4626.9799999999996</c:v>
                </c:pt>
                <c:pt idx="1">
                  <c:v>788.6</c:v>
                </c:pt>
                <c:pt idx="2">
                  <c:v>12599.1</c:v>
                </c:pt>
              </c:numCache>
            </c:numRef>
          </c:val>
        </c:ser>
        <c:dLbls>
          <c:showLegendKey val="0"/>
          <c:showVal val="0"/>
          <c:showCatName val="0"/>
          <c:showSerName val="0"/>
          <c:showPercent val="0"/>
          <c:showBubbleSize val="0"/>
          <c:showLeaderLines val="1"/>
        </c:dLbls>
      </c:pie3DChart>
    </c:plotArea>
    <c:legend>
      <c:legendPos val="b"/>
      <c:overlay val="0"/>
      <c:txPr>
        <a:bodyPr/>
        <a:lstStyle/>
        <a:p>
          <a:pPr rtl="0">
            <a:defRPr/>
          </a:pPr>
          <a:endParaRPr lang="ru-RU"/>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648280220710458"/>
          <c:y val="2.259760494673127E-2"/>
          <c:w val="0.44722222222222224"/>
          <c:h val="0.74537037037037035"/>
        </c:manualLayout>
      </c:layout>
      <c:pieChart>
        <c:varyColors val="1"/>
        <c:ser>
          <c:idx val="0"/>
          <c:order val="0"/>
          <c:explosion val="22"/>
          <c:dPt>
            <c:idx val="0"/>
            <c:bubble3D val="0"/>
            <c:explosion val="12"/>
          </c:dPt>
          <c:dPt>
            <c:idx val="1"/>
            <c:bubble3D val="0"/>
            <c:explosion val="28"/>
          </c:dPt>
          <c:dLbls>
            <c:dLbl>
              <c:idx val="0"/>
              <c:tx>
                <c:rich>
                  <a:bodyPr/>
                  <a:lstStyle/>
                  <a:p>
                    <a:r>
                      <a:rPr lang="en-US"/>
                      <a:t>18014,7</a:t>
                    </a:r>
                    <a:r>
                      <a:rPr lang="ru-RU"/>
                      <a:t> тыс.руб.</a:t>
                    </a:r>
                    <a:r>
                      <a:rPr lang="en-US"/>
                      <a:t>; 4%</a:t>
                    </a:r>
                  </a:p>
                </c:rich>
              </c:tx>
              <c:showLegendKey val="1"/>
              <c:showVal val="1"/>
              <c:showCatName val="0"/>
              <c:showSerName val="0"/>
              <c:showPercent val="1"/>
              <c:showBubbleSize val="0"/>
            </c:dLbl>
            <c:dLbl>
              <c:idx val="1"/>
              <c:tx>
                <c:rich>
                  <a:bodyPr/>
                  <a:lstStyle/>
                  <a:p>
                    <a:r>
                      <a:rPr lang="en-US" dirty="0" smtClean="0"/>
                      <a:t>385301,</a:t>
                    </a:r>
                    <a:r>
                      <a:rPr lang="ru-RU" dirty="0" smtClean="0"/>
                      <a:t>3  </a:t>
                    </a:r>
                    <a:r>
                      <a:rPr lang="ru-RU" dirty="0"/>
                      <a:t>тыс. руб.</a:t>
                    </a:r>
                    <a:r>
                      <a:rPr lang="en-US" dirty="0"/>
                      <a:t>; 96%</a:t>
                    </a:r>
                  </a:p>
                </c:rich>
              </c:tx>
              <c:showLegendKey val="1"/>
              <c:showVal val="1"/>
              <c:showCatName val="0"/>
              <c:showSerName val="0"/>
              <c:showPercent val="1"/>
              <c:showBubbleSize val="0"/>
            </c:dLbl>
            <c:showLegendKey val="1"/>
            <c:showVal val="1"/>
            <c:showCatName val="0"/>
            <c:showSerName val="0"/>
            <c:showPercent val="1"/>
            <c:showBubbleSize val="0"/>
            <c:showLeaderLines val="1"/>
          </c:dLbls>
          <c:cat>
            <c:strRef>
              <c:f>'[Подсобка за 2018 г.xls]Лист12'!$A$20:$A$21</c:f>
              <c:strCache>
                <c:ptCount val="2"/>
                <c:pt idx="0">
                  <c:v>Расходы бюджета района в области культуры</c:v>
                </c:pt>
                <c:pt idx="1">
                  <c:v>Прочие расходы бюджета района</c:v>
                </c:pt>
              </c:strCache>
            </c:strRef>
          </c:cat>
          <c:val>
            <c:numRef>
              <c:f>'[Подсобка за 2018 г.xls]Лист12'!$B$20:$B$21</c:f>
              <c:numCache>
                <c:formatCode>0.0</c:formatCode>
                <c:ptCount val="2"/>
                <c:pt idx="0">
                  <c:v>18014.68</c:v>
                </c:pt>
                <c:pt idx="1">
                  <c:v>385301.42</c:v>
                </c:pt>
              </c:numCache>
            </c:numRef>
          </c:val>
        </c:ser>
        <c:ser>
          <c:idx val="1"/>
          <c:order val="1"/>
          <c:tx>
            <c:strRef>
              <c:f>'[Подсобка за 2018 г.xls]Лист12'!$A$18</c:f>
              <c:strCache>
                <c:ptCount val="1"/>
              </c:strCache>
            </c:strRef>
          </c:tx>
          <c:explosion val="25"/>
          <c:val>
            <c:numLit>
              <c:formatCode>General</c:formatCode>
              <c:ptCount val="1"/>
              <c:pt idx="0">
                <c:v>1</c:v>
              </c:pt>
            </c:numLit>
          </c:val>
        </c:ser>
        <c:dLbls>
          <c:showLegendKey val="0"/>
          <c:showVal val="0"/>
          <c:showCatName val="0"/>
          <c:showSerName val="0"/>
          <c:showPercent val="0"/>
          <c:showBubbleSize val="0"/>
          <c:showLeaderLines val="1"/>
        </c:dLbls>
        <c:firstSliceAng val="0"/>
      </c:pieChart>
    </c:plotArea>
    <c:legend>
      <c:legendPos val="b"/>
      <c:overlay val="0"/>
      <c:txPr>
        <a:bodyPr/>
        <a:lstStyle/>
        <a:p>
          <a:pPr rtl="0">
            <a:defRPr/>
          </a:pPr>
          <a:endParaRPr lang="ru-RU"/>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Times New Roman"/>
                <a:ea typeface="Times New Roman"/>
                <a:cs typeface="Times New Roman"/>
              </a:defRPr>
            </a:pPr>
            <a:r>
              <a:rPr lang="ru-RU"/>
              <a:t>Динамика и структура расходов на социальную политику в 2018-2019 годах</a:t>
            </a:r>
          </a:p>
        </c:rich>
      </c:tx>
      <c:layout>
        <c:manualLayout>
          <c:xMode val="edge"/>
          <c:yMode val="edge"/>
          <c:x val="0.11966332566638126"/>
          <c:y val="2.522898923348867E-3"/>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5992814331044434E-2"/>
          <c:y val="0.21339261163783094"/>
          <c:w val="0.89703564771198319"/>
          <c:h val="0.63081889954296444"/>
        </c:manualLayout>
      </c:layout>
      <c:bar3DChart>
        <c:barDir val="col"/>
        <c:grouping val="percentStacked"/>
        <c:varyColors val="0"/>
        <c:ser>
          <c:idx val="0"/>
          <c:order val="0"/>
          <c:tx>
            <c:strRef>
              <c:f>'[Подсобка за 2018 г.xls]1000'!$A$3</c:f>
              <c:strCache>
                <c:ptCount val="1"/>
                <c:pt idx="0">
                  <c:v>Пенсионное обеспечение </c:v>
                </c:pt>
              </c:strCache>
            </c:strRef>
          </c:tx>
          <c:spPr>
            <a:solidFill>
              <a:srgbClr val="00B050"/>
            </a:solidFill>
          </c:spPr>
          <c:invertIfNegative val="0"/>
          <c:dLbls>
            <c:dLbl>
              <c:idx val="0"/>
              <c:layout>
                <c:manualLayout>
                  <c:x val="-6.0912423260525268E-2"/>
                  <c:y val="-3.9645044369453816E-3"/>
                </c:manualLayout>
              </c:layout>
              <c:showLegendKey val="0"/>
              <c:showVal val="1"/>
              <c:showCatName val="0"/>
              <c:showSerName val="0"/>
              <c:showPercent val="0"/>
              <c:showBubbleSize val="0"/>
            </c:dLbl>
            <c:dLbl>
              <c:idx val="1"/>
              <c:layout>
                <c:manualLayout>
                  <c:x val="-7.2242051833073098E-2"/>
                  <c:y val="-3.7093577588515722E-3"/>
                </c:manualLayout>
              </c:layout>
              <c:showLegendKey val="0"/>
              <c:showVal val="1"/>
              <c:showCatName val="0"/>
              <c:showSerName val="0"/>
              <c:showPercent val="0"/>
              <c:showBubbleSize val="0"/>
            </c:dLbl>
            <c:dLbl>
              <c:idx val="2"/>
              <c:layout>
                <c:manualLayout>
                  <c:x val="0.1054832698151537"/>
                  <c:y val="-1.453657578516971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г.xls]1000'!$B$3:$D$3</c:f>
              <c:numCache>
                <c:formatCode>#,##0.0</c:formatCode>
                <c:ptCount val="3"/>
                <c:pt idx="0">
                  <c:v>3028.7</c:v>
                </c:pt>
                <c:pt idx="1">
                  <c:v>3060.9</c:v>
                </c:pt>
                <c:pt idx="2">
                  <c:v>3060.9</c:v>
                </c:pt>
              </c:numCache>
            </c:numRef>
          </c:val>
        </c:ser>
        <c:ser>
          <c:idx val="1"/>
          <c:order val="1"/>
          <c:tx>
            <c:strRef>
              <c:f>'[Подсобка за 2018 г.xls]1000'!$A$4</c:f>
              <c:strCache>
                <c:ptCount val="1"/>
                <c:pt idx="0">
                  <c:v>Социальное обеспечение населения</c:v>
                </c:pt>
              </c:strCache>
            </c:strRef>
          </c:tx>
          <c:spPr>
            <a:solidFill>
              <a:srgbClr val="FFC000"/>
            </a:solidFill>
          </c:spPr>
          <c:invertIfNegative val="0"/>
          <c:dLbls>
            <c:dLbl>
              <c:idx val="0"/>
              <c:layout>
                <c:manualLayout>
                  <c:x val="-7.6548416522561544E-2"/>
                  <c:y val="-4.5047940436016926E-4"/>
                </c:manualLayout>
              </c:layout>
              <c:showLegendKey val="0"/>
              <c:showVal val="1"/>
              <c:showCatName val="0"/>
              <c:showSerName val="0"/>
              <c:showPercent val="0"/>
              <c:showBubbleSize val="0"/>
            </c:dLbl>
            <c:dLbl>
              <c:idx val="1"/>
              <c:layout>
                <c:manualLayout>
                  <c:x val="-6.6471914891235662E-2"/>
                  <c:y val="7.3728283964504433E-3"/>
                </c:manualLayout>
              </c:layout>
              <c:showLegendKey val="0"/>
              <c:showVal val="1"/>
              <c:showCatName val="0"/>
              <c:showSerName val="0"/>
              <c:showPercent val="0"/>
              <c:showBubbleSize val="0"/>
            </c:dLbl>
            <c:dLbl>
              <c:idx val="2"/>
              <c:layout>
                <c:manualLayout>
                  <c:x val="0.10268231396448568"/>
                  <c:y val="-2.8397164640134268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г.xls]1000'!$B$4:$D$4</c:f>
              <c:numCache>
                <c:formatCode>#,##0.0</c:formatCode>
                <c:ptCount val="3"/>
                <c:pt idx="0">
                  <c:v>4948</c:v>
                </c:pt>
                <c:pt idx="1">
                  <c:v>8312.5</c:v>
                </c:pt>
                <c:pt idx="2">
                  <c:v>8215.7999999999993</c:v>
                </c:pt>
              </c:numCache>
            </c:numRef>
          </c:val>
        </c:ser>
        <c:ser>
          <c:idx val="2"/>
          <c:order val="2"/>
          <c:tx>
            <c:strRef>
              <c:f>'[Подсобка за 2018 г.xls]1000'!$A$5</c:f>
              <c:strCache>
                <c:ptCount val="1"/>
                <c:pt idx="0">
                  <c:v>Охрана семьи и детства</c:v>
                </c:pt>
              </c:strCache>
            </c:strRef>
          </c:tx>
          <c:spPr>
            <a:solidFill>
              <a:schemeClr val="accent1">
                <a:lumMod val="75000"/>
              </a:schemeClr>
            </a:solidFill>
          </c:spPr>
          <c:invertIfNegative val="0"/>
          <c:dLbls>
            <c:dLbl>
              <c:idx val="0"/>
              <c:layout>
                <c:manualLayout>
                  <c:x val="-7.3663404014796652E-2"/>
                  <c:y val="-1.9327048404663701E-2"/>
                </c:manualLayout>
              </c:layout>
              <c:showLegendKey val="0"/>
              <c:showVal val="1"/>
              <c:showCatName val="0"/>
              <c:showSerName val="0"/>
              <c:showPercent val="0"/>
              <c:showBubbleSize val="0"/>
            </c:dLbl>
            <c:dLbl>
              <c:idx val="1"/>
              <c:layout>
                <c:manualLayout>
                  <c:x val="-7.3579123505084248E-2"/>
                  <c:y val="-1.4416055135965148E-3"/>
                </c:manualLayout>
              </c:layout>
              <c:showLegendKey val="0"/>
              <c:showVal val="1"/>
              <c:showCatName val="0"/>
              <c:showSerName val="0"/>
              <c:showPercent val="0"/>
              <c:showBubbleSize val="0"/>
            </c:dLbl>
            <c:dLbl>
              <c:idx val="2"/>
              <c:layout>
                <c:manualLayout>
                  <c:x val="0.11543329471875727"/>
                  <c:y val="-1.907172317746004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г.xls]1000'!$B$5:$D$5</c:f>
              <c:numCache>
                <c:formatCode>#,##0.0</c:formatCode>
                <c:ptCount val="3"/>
                <c:pt idx="0">
                  <c:v>28269.8</c:v>
                </c:pt>
                <c:pt idx="1">
                  <c:v>24258.400000000001</c:v>
                </c:pt>
                <c:pt idx="2">
                  <c:v>23952.3</c:v>
                </c:pt>
              </c:numCache>
            </c:numRef>
          </c:val>
        </c:ser>
        <c:ser>
          <c:idx val="3"/>
          <c:order val="3"/>
          <c:tx>
            <c:strRef>
              <c:f>'[Подсобка за 2018 г.xls]1000'!$A$6</c:f>
              <c:strCache>
                <c:ptCount val="1"/>
                <c:pt idx="0">
                  <c:v>Другие вопросы в области социальной политики</c:v>
                </c:pt>
              </c:strCache>
            </c:strRef>
          </c:tx>
          <c:spPr>
            <a:pattFill prst="lgCheck">
              <a:fgClr>
                <a:schemeClr val="accent2"/>
              </a:fgClr>
              <a:bgClr>
                <a:schemeClr val="bg1"/>
              </a:bgClr>
            </a:pattFill>
          </c:spPr>
          <c:invertIfNegative val="0"/>
          <c:dLbls>
            <c:dLbl>
              <c:idx val="0"/>
              <c:layout>
                <c:manualLayout>
                  <c:x val="-6.2544420753375948E-2"/>
                  <c:y val="-1.1337868480725623E-2"/>
                </c:manualLayout>
              </c:layout>
              <c:showLegendKey val="0"/>
              <c:showVal val="1"/>
              <c:showCatName val="0"/>
              <c:showSerName val="0"/>
              <c:showPercent val="0"/>
              <c:showBubbleSize val="0"/>
            </c:dLbl>
            <c:dLbl>
              <c:idx val="1"/>
              <c:layout>
                <c:manualLayout>
                  <c:x val="-5.8146025931756849E-2"/>
                  <c:y val="-4.6342850625744458E-3"/>
                </c:manualLayout>
              </c:layout>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dLbl>
            <c:dLbl>
              <c:idx val="2"/>
              <c:layout>
                <c:manualLayout>
                  <c:x val="9.0973702914001323E-2"/>
                  <c:y val="-3.6281179138321996E-2"/>
                </c:manualLayout>
              </c:layout>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г.xls]1000'!$B$6:$D$6</c:f>
              <c:numCache>
                <c:formatCode>#,##0.0</c:formatCode>
                <c:ptCount val="3"/>
                <c:pt idx="0">
                  <c:v>851</c:v>
                </c:pt>
                <c:pt idx="1">
                  <c:v>891.9</c:v>
                </c:pt>
                <c:pt idx="2">
                  <c:v>891.9</c:v>
                </c:pt>
              </c:numCache>
            </c:numRef>
          </c:val>
        </c:ser>
        <c:dLbls>
          <c:showLegendKey val="0"/>
          <c:showVal val="0"/>
          <c:showCatName val="0"/>
          <c:showSerName val="0"/>
          <c:showPercent val="0"/>
          <c:showBubbleSize val="0"/>
        </c:dLbls>
        <c:gapWidth val="150"/>
        <c:shape val="cylinder"/>
        <c:axId val="142620160"/>
        <c:axId val="142677632"/>
        <c:axId val="0"/>
      </c:bar3DChart>
      <c:catAx>
        <c:axId val="14262016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42677632"/>
        <c:crosses val="autoZero"/>
        <c:auto val="1"/>
        <c:lblAlgn val="ctr"/>
        <c:lblOffset val="100"/>
        <c:noMultiLvlLbl val="0"/>
      </c:catAx>
      <c:valAx>
        <c:axId val="142677632"/>
        <c:scaling>
          <c:orientation val="minMax"/>
        </c:scaling>
        <c:delete val="0"/>
        <c:axPos val="l"/>
        <c:majorGridlines/>
        <c:numFmt formatCode="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42620160"/>
        <c:crosses val="autoZero"/>
        <c:crossBetween val="between"/>
      </c:valAx>
      <c:spPr>
        <a:noFill/>
        <a:ln w="25400">
          <a:noFill/>
        </a:ln>
      </c:spPr>
    </c:plotArea>
    <c:legend>
      <c:legendPos val="r"/>
      <c:layout>
        <c:manualLayout>
          <c:xMode val="edge"/>
          <c:yMode val="edge"/>
          <c:x val="8.2092126543883509E-2"/>
          <c:y val="0.92690038745156855"/>
          <c:w val="0.76623172103487058"/>
          <c:h val="7.3099612548431447E-2"/>
        </c:manualLayout>
      </c:layout>
      <c:overlay val="0"/>
      <c:txPr>
        <a:bodyPr/>
        <a:lstStyle/>
        <a:p>
          <a:pPr>
            <a:defRPr sz="71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a:gsLst>
        <a:gs pos="0">
          <a:srgbClr val="FFFF66"/>
        </a:gs>
        <a:gs pos="50000">
          <a:schemeClr val="accent4">
            <a:lumMod val="40000"/>
            <a:lumOff val="60000"/>
          </a:schemeClr>
        </a:gs>
        <a:gs pos="100000">
          <a:srgbClr val="FFCCFF"/>
        </a:gs>
      </a:gsLst>
      <a:lin ang="5400000" scaled="0"/>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dirty="0"/>
              <a:t>Фонд начисленной заработной платы всех работников муниципального образования Муромский район, млн. рублей</a:t>
            </a:r>
          </a:p>
        </c:rich>
      </c:tx>
      <c:layout>
        <c:manualLayout>
          <c:xMode val="edge"/>
          <c:yMode val="edge"/>
          <c:x val="0.18303477690288714"/>
          <c:y val="0"/>
        </c:manualLayout>
      </c:layout>
      <c:overlay val="0"/>
      <c:spPr>
        <a:noFill/>
        <a:ln w="25400">
          <a:noFill/>
        </a:ln>
      </c:spPr>
    </c:title>
    <c:autoTitleDeleted val="0"/>
    <c:plotArea>
      <c:layout>
        <c:manualLayout>
          <c:layoutTarget val="inner"/>
          <c:xMode val="edge"/>
          <c:yMode val="edge"/>
          <c:x val="9.7243000874890642E-2"/>
          <c:y val="0.21574074074074073"/>
          <c:w val="0.87220144356955376"/>
          <c:h val="0.66879629629629633"/>
        </c:manualLayout>
      </c:layout>
      <c:lineChart>
        <c:grouping val="standard"/>
        <c:varyColors val="0"/>
        <c:ser>
          <c:idx val="0"/>
          <c:order val="0"/>
          <c:spPr>
            <a:ln>
              <a:solidFill>
                <a:srgbClr val="0000CC"/>
              </a:solidFill>
            </a:ln>
          </c:spPr>
          <c:marker>
            <c:spPr>
              <a:solidFill>
                <a:srgbClr val="0000CC"/>
              </a:solidFill>
            </c:spPr>
          </c:marker>
          <c:dPt>
            <c:idx val="1"/>
            <c:marker>
              <c:spPr>
                <a:solidFill>
                  <a:srgbClr val="0000CC"/>
                </a:solidFill>
                <a:ln>
                  <a:solidFill>
                    <a:srgbClr val="0000CC"/>
                  </a:solidFill>
                </a:ln>
              </c:spPr>
            </c:marker>
            <c:bubble3D val="0"/>
          </c:dPt>
          <c:dLbls>
            <c:dLbl>
              <c:idx val="0"/>
              <c:layout>
                <c:manualLayout>
                  <c:x val="-8.0555555555555561E-2"/>
                  <c:y val="-4.6296296296296294E-2"/>
                </c:manualLayout>
              </c:layout>
              <c:dLblPos val="r"/>
              <c:showLegendKey val="0"/>
              <c:showVal val="1"/>
              <c:showCatName val="0"/>
              <c:showSerName val="0"/>
              <c:showPercent val="0"/>
              <c:showBubbleSize val="0"/>
            </c:dLbl>
            <c:dLbl>
              <c:idx val="1"/>
              <c:layout>
                <c:manualLayout>
                  <c:x val="-4.1666666666666664E-2"/>
                  <c:y val="-4.6296296296296294E-2"/>
                </c:manualLayout>
              </c:layout>
              <c:dLblPos val="r"/>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г.xls]Числ.тр.ресурсов'!$A$19:$A$20</c:f>
              <c:strCache>
                <c:ptCount val="2"/>
                <c:pt idx="0">
                  <c:v>2018 год</c:v>
                </c:pt>
                <c:pt idx="1">
                  <c:v>2019 год</c:v>
                </c:pt>
              </c:strCache>
            </c:strRef>
          </c:cat>
          <c:val>
            <c:numRef>
              <c:f>'[Подсобка за 2018 г.xls]Числ.тр.ресурсов'!$B$19:$B$20</c:f>
              <c:numCache>
                <c:formatCode>General</c:formatCode>
                <c:ptCount val="2"/>
                <c:pt idx="0" formatCode="0.0">
                  <c:v>501.7</c:v>
                </c:pt>
                <c:pt idx="1">
                  <c:v>524.29999999999995</c:v>
                </c:pt>
              </c:numCache>
            </c:numRef>
          </c:val>
          <c:smooth val="0"/>
        </c:ser>
        <c:dLbls>
          <c:showLegendKey val="0"/>
          <c:showVal val="0"/>
          <c:showCatName val="0"/>
          <c:showSerName val="0"/>
          <c:showPercent val="0"/>
          <c:showBubbleSize val="0"/>
        </c:dLbls>
        <c:marker val="1"/>
        <c:smooth val="0"/>
        <c:axId val="98145280"/>
        <c:axId val="37009600"/>
      </c:lineChart>
      <c:catAx>
        <c:axId val="9814528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37009600"/>
        <c:crosses val="autoZero"/>
        <c:auto val="1"/>
        <c:lblAlgn val="ctr"/>
        <c:lblOffset val="100"/>
        <c:noMultiLvlLbl val="0"/>
      </c:catAx>
      <c:valAx>
        <c:axId val="37009600"/>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8145280"/>
        <c:crosses val="autoZero"/>
        <c:crossBetween val="between"/>
      </c:valAx>
      <c:spPr>
        <a:noFill/>
        <a:ln w="25400">
          <a:noFill/>
        </a:ln>
      </c:spPr>
    </c:plotArea>
    <c:plotVisOnly val="1"/>
    <c:dispBlanksAs val="gap"/>
    <c:showDLblsOverMax val="0"/>
  </c:chart>
  <c:spPr>
    <a:gradFill flip="none" rotWithShape="1">
      <a:gsLst>
        <a:gs pos="0">
          <a:schemeClr val="accent5">
            <a:lumMod val="40000"/>
            <a:lumOff val="60000"/>
          </a:schemeClr>
        </a:gs>
        <a:gs pos="25000">
          <a:schemeClr val="accent3">
            <a:lumMod val="60000"/>
            <a:lumOff val="40000"/>
          </a:schemeClr>
        </a:gs>
        <a:gs pos="75000">
          <a:schemeClr val="accent1">
            <a:lumMod val="40000"/>
            <a:lumOff val="60000"/>
          </a:schemeClr>
        </a:gs>
        <a:gs pos="100000">
          <a:schemeClr val="accent5">
            <a:lumMod val="40000"/>
            <a:lumOff val="60000"/>
          </a:schemeClr>
        </a:gs>
      </a:gsLst>
      <a:lin ang="13500000" scaled="0"/>
      <a:tileRect/>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Объем инвестиций в основной капитал за счет всех источников финансирования, млн. рублей</a:t>
            </a:r>
          </a:p>
        </c:rich>
      </c:tx>
      <c:layout>
        <c:manualLayout>
          <c:xMode val="edge"/>
          <c:yMode val="edge"/>
          <c:x val="0.1108794811329207"/>
          <c:y val="2.7557701922008664E-2"/>
        </c:manualLayout>
      </c:layout>
      <c:overlay val="0"/>
      <c:spPr>
        <a:noFill/>
        <a:ln w="25400">
          <a:noFill/>
        </a:ln>
      </c:spPr>
    </c:title>
    <c:autoTitleDeleted val="0"/>
    <c:plotArea>
      <c:layout>
        <c:manualLayout>
          <c:layoutTarget val="inner"/>
          <c:xMode val="edge"/>
          <c:yMode val="edge"/>
          <c:x val="9.7243000874890642E-2"/>
          <c:y val="0.21574074074074073"/>
          <c:w val="0.87220144356955376"/>
          <c:h val="0.66879629629629633"/>
        </c:manualLayout>
      </c:layout>
      <c:lineChart>
        <c:grouping val="standard"/>
        <c:varyColors val="0"/>
        <c:ser>
          <c:idx val="0"/>
          <c:order val="0"/>
          <c:spPr>
            <a:ln>
              <a:solidFill>
                <a:srgbClr val="0000CC"/>
              </a:solidFill>
            </a:ln>
          </c:spPr>
          <c:marker>
            <c:spPr>
              <a:solidFill>
                <a:srgbClr val="0000CC"/>
              </a:solidFill>
            </c:spPr>
          </c:marker>
          <c:dPt>
            <c:idx val="1"/>
            <c:marker>
              <c:spPr>
                <a:solidFill>
                  <a:srgbClr val="0000CC"/>
                </a:solidFill>
                <a:ln>
                  <a:solidFill>
                    <a:srgbClr val="0000CC"/>
                  </a:solidFill>
                </a:ln>
              </c:spPr>
            </c:marker>
            <c:bubble3D val="0"/>
          </c:dPt>
          <c:dLbls>
            <c:dLbl>
              <c:idx val="0"/>
              <c:layout>
                <c:manualLayout>
                  <c:x val="-8.0555555555555561E-2"/>
                  <c:y val="-4.6296296296296294E-2"/>
                </c:manualLayout>
              </c:layout>
              <c:dLblPos val="r"/>
              <c:showLegendKey val="0"/>
              <c:showVal val="1"/>
              <c:showCatName val="0"/>
              <c:showSerName val="0"/>
              <c:showPercent val="0"/>
              <c:showBubbleSize val="0"/>
            </c:dLbl>
            <c:dLbl>
              <c:idx val="1"/>
              <c:layout>
                <c:manualLayout>
                  <c:x val="-4.1666666666666664E-2"/>
                  <c:y val="-4.6296296296296294E-2"/>
                </c:manualLayout>
              </c:layout>
              <c:dLblPos val="r"/>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г.xls]Числ.тр.ресурсов'!$A$36:$A$37</c:f>
              <c:strCache>
                <c:ptCount val="2"/>
                <c:pt idx="0">
                  <c:v>2018 год</c:v>
                </c:pt>
                <c:pt idx="1">
                  <c:v>2019 год</c:v>
                </c:pt>
              </c:strCache>
            </c:strRef>
          </c:cat>
          <c:val>
            <c:numRef>
              <c:f>'[Подсобка за 2018 г.xls]Числ.тр.ресурсов'!$B$36:$B$37</c:f>
              <c:numCache>
                <c:formatCode>0.0</c:formatCode>
                <c:ptCount val="2"/>
                <c:pt idx="0">
                  <c:v>159.9</c:v>
                </c:pt>
                <c:pt idx="1">
                  <c:v>137.6</c:v>
                </c:pt>
              </c:numCache>
            </c:numRef>
          </c:val>
          <c:smooth val="0"/>
        </c:ser>
        <c:dLbls>
          <c:showLegendKey val="0"/>
          <c:showVal val="0"/>
          <c:showCatName val="0"/>
          <c:showSerName val="0"/>
          <c:showPercent val="0"/>
          <c:showBubbleSize val="0"/>
        </c:dLbls>
        <c:marker val="1"/>
        <c:smooth val="0"/>
        <c:axId val="98147328"/>
        <c:axId val="91523904"/>
      </c:lineChart>
      <c:catAx>
        <c:axId val="9814732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523904"/>
        <c:crosses val="autoZero"/>
        <c:auto val="1"/>
        <c:lblAlgn val="ctr"/>
        <c:lblOffset val="100"/>
        <c:noMultiLvlLbl val="0"/>
      </c:catAx>
      <c:valAx>
        <c:axId val="91523904"/>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8147328"/>
        <c:crosses val="autoZero"/>
        <c:crossBetween val="between"/>
      </c:valAx>
      <c:spPr>
        <a:noFill/>
        <a:ln w="25400">
          <a:noFill/>
        </a:ln>
      </c:spPr>
    </c:plotArea>
    <c:plotVisOnly val="1"/>
    <c:dispBlanksAs val="gap"/>
    <c:showDLblsOverMax val="0"/>
  </c:chart>
  <c:spPr>
    <a:gradFill flip="none" rotWithShape="1">
      <a:gsLst>
        <a:gs pos="0">
          <a:srgbClr val="DDEBCF"/>
        </a:gs>
        <a:gs pos="50000">
          <a:srgbClr val="9CB86E"/>
        </a:gs>
        <a:gs pos="100000">
          <a:srgbClr val="66FF33"/>
        </a:gs>
      </a:gsLst>
      <a:path path="shape">
        <a:fillToRect l="50000" t="50000" r="50000" b="50000"/>
      </a:path>
      <a:tileRect/>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Оборот розничной торговли в муниципальном образовании Муромский район, млн. рублей</a:t>
            </a:r>
          </a:p>
        </c:rich>
      </c:tx>
      <c:layout>
        <c:manualLayout>
          <c:xMode val="edge"/>
          <c:yMode val="edge"/>
          <c:x val="0.14756120230430114"/>
          <c:y val="2.0066767030020451E-2"/>
        </c:manualLayout>
      </c:layout>
      <c:overlay val="0"/>
    </c:title>
    <c:autoTitleDeleted val="0"/>
    <c:plotArea>
      <c:layout>
        <c:manualLayout>
          <c:layoutTarget val="inner"/>
          <c:xMode val="edge"/>
          <c:yMode val="edge"/>
          <c:x val="0.10708573928258967"/>
          <c:y val="0.24197101799056728"/>
          <c:w val="0.86235870516185475"/>
          <c:h val="0.6612729155981939"/>
        </c:manualLayout>
      </c:layout>
      <c:lineChart>
        <c:grouping val="standard"/>
        <c:varyColors val="0"/>
        <c:ser>
          <c:idx val="0"/>
          <c:order val="0"/>
          <c:dLbls>
            <c:dLbl>
              <c:idx val="0"/>
              <c:layout>
                <c:manualLayout>
                  <c:x val="-7.2222222222222215E-2"/>
                  <c:y val="7.6628352490421409E-2"/>
                </c:manualLayout>
              </c:layout>
              <c:showLegendKey val="0"/>
              <c:showVal val="1"/>
              <c:showCatName val="0"/>
              <c:showSerName val="0"/>
              <c:showPercent val="0"/>
              <c:showBubbleSize val="0"/>
            </c:dLbl>
            <c:dLbl>
              <c:idx val="1"/>
              <c:layout>
                <c:manualLayout>
                  <c:x val="-7.2222222222222215E-2"/>
                  <c:y val="8.1736507074546716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г.xls]Числ.тр.ресурсов'!$A$69:$A$70</c:f>
              <c:strCache>
                <c:ptCount val="2"/>
                <c:pt idx="0">
                  <c:v>2018 год</c:v>
                </c:pt>
                <c:pt idx="1">
                  <c:v>2019 год</c:v>
                </c:pt>
              </c:strCache>
            </c:strRef>
          </c:cat>
          <c:val>
            <c:numRef>
              <c:f>'[Подсобка за 2018 г.xls]Числ.тр.ресурсов'!$B$69:$B$70</c:f>
              <c:numCache>
                <c:formatCode>0.0</c:formatCode>
                <c:ptCount val="2"/>
                <c:pt idx="0">
                  <c:v>1057</c:v>
                </c:pt>
                <c:pt idx="1">
                  <c:v>1057</c:v>
                </c:pt>
              </c:numCache>
            </c:numRef>
          </c:val>
          <c:smooth val="0"/>
        </c:ser>
        <c:dLbls>
          <c:showLegendKey val="0"/>
          <c:showVal val="0"/>
          <c:showCatName val="0"/>
          <c:showSerName val="0"/>
          <c:showPercent val="0"/>
          <c:showBubbleSize val="0"/>
        </c:dLbls>
        <c:marker val="1"/>
        <c:smooth val="0"/>
        <c:axId val="101784064"/>
        <c:axId val="91525632"/>
      </c:lineChart>
      <c:catAx>
        <c:axId val="101784064"/>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525632"/>
        <c:crosses val="autoZero"/>
        <c:auto val="1"/>
        <c:lblAlgn val="ctr"/>
        <c:lblOffset val="100"/>
        <c:noMultiLvlLbl val="0"/>
      </c:catAx>
      <c:valAx>
        <c:axId val="91525632"/>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1784064"/>
        <c:crosses val="autoZero"/>
        <c:crossBetween val="between"/>
      </c:valAx>
      <c:spPr>
        <a:blipFill>
          <a:blip xmlns:r="http://schemas.openxmlformats.org/officeDocument/2006/relationships" r:embed="rId2"/>
          <a:tile tx="0" ty="0" sx="100000" sy="100000" flip="none" algn="tl"/>
        </a:blipFill>
      </c:spPr>
    </c:plotArea>
    <c:plotVisOnly val="1"/>
    <c:dispBlanksAs val="gap"/>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Calibri"/>
          <a:ea typeface="Calibri"/>
          <a:cs typeface="Calibri"/>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Times New Roman"/>
                <a:ea typeface="Times New Roman"/>
                <a:cs typeface="Times New Roman"/>
              </a:defRPr>
            </a:pPr>
            <a:r>
              <a:rPr lang="ru-RU"/>
              <a:t>Объем платных услуг населению, млн. рублей </a:t>
            </a:r>
          </a:p>
        </c:rich>
      </c:tx>
      <c:layout>
        <c:manualLayout>
          <c:xMode val="edge"/>
          <c:yMode val="edge"/>
          <c:x val="0.15384654919905369"/>
          <c:y val="2.4430661577608141E-2"/>
        </c:manualLayout>
      </c:layout>
      <c:overlay val="0"/>
    </c:title>
    <c:autoTitleDeleted val="0"/>
    <c:plotArea>
      <c:layout>
        <c:manualLayout>
          <c:layoutTarget val="inner"/>
          <c:xMode val="edge"/>
          <c:yMode val="edge"/>
          <c:x val="9.0298556430446195E-2"/>
          <c:y val="0.1388888888888889"/>
          <c:w val="0.87914588801399829"/>
          <c:h val="0.74101851851851863"/>
        </c:manualLayout>
      </c:layout>
      <c:lineChart>
        <c:grouping val="standard"/>
        <c:varyColors val="0"/>
        <c:ser>
          <c:idx val="0"/>
          <c:order val="0"/>
          <c:marker>
            <c:symbol val="none"/>
          </c:marker>
          <c:dPt>
            <c:idx val="0"/>
            <c:marker>
              <c:symbol val="auto"/>
              <c:spPr>
                <a:solidFill>
                  <a:schemeClr val="accent2"/>
                </a:solidFill>
                <a:ln>
                  <a:solidFill>
                    <a:schemeClr val="accent2"/>
                  </a:solidFill>
                </a:ln>
              </c:spPr>
            </c:marker>
            <c:bubble3D val="0"/>
          </c:dPt>
          <c:dPt>
            <c:idx val="1"/>
            <c:marker>
              <c:symbol val="auto"/>
              <c:spPr>
                <a:solidFill>
                  <a:schemeClr val="accent2"/>
                </a:solidFill>
                <a:ln>
                  <a:solidFill>
                    <a:schemeClr val="accent2"/>
                  </a:solidFill>
                </a:ln>
              </c:spPr>
            </c:marker>
            <c:bubble3D val="0"/>
            <c:spPr>
              <a:ln>
                <a:solidFill>
                  <a:schemeClr val="accent2"/>
                </a:solidFill>
              </a:ln>
            </c:spPr>
          </c:dPt>
          <c:dLbls>
            <c:dLbl>
              <c:idx val="0"/>
              <c:layout>
                <c:manualLayout>
                  <c:x val="-4.166666666666672E-2"/>
                  <c:y val="6.0185185185185182E-2"/>
                </c:manualLayout>
              </c:layout>
              <c:spPr/>
              <c:txPr>
                <a:bodyPr/>
                <a:lstStyle/>
                <a:p>
                  <a:pPr>
                    <a:defRPr sz="1000" b="1" i="0" u="none" strike="noStrike" baseline="0">
                      <a:solidFill>
                        <a:srgbClr val="000000"/>
                      </a:solidFill>
                      <a:latin typeface="Times New Roman"/>
                      <a:ea typeface="Times New Roman"/>
                      <a:cs typeface="Times New Roman"/>
                    </a:defRPr>
                  </a:pPr>
                  <a:endParaRPr lang="ru-RU"/>
                </a:p>
              </c:txPr>
              <c:dLblPos val="r"/>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г.xls]Числ.тр.ресурсов'!$A$87:$A$88</c:f>
              <c:strCache>
                <c:ptCount val="2"/>
                <c:pt idx="0">
                  <c:v>2018 год</c:v>
                </c:pt>
                <c:pt idx="1">
                  <c:v>2019 год</c:v>
                </c:pt>
              </c:strCache>
            </c:strRef>
          </c:cat>
          <c:val>
            <c:numRef>
              <c:f>'[Подсобка за 2018 г.xls]Числ.тр.ресурсов'!$B$87:$B$88</c:f>
              <c:numCache>
                <c:formatCode>0.0</c:formatCode>
                <c:ptCount val="2"/>
                <c:pt idx="0">
                  <c:v>8.6</c:v>
                </c:pt>
                <c:pt idx="1">
                  <c:v>8.6999999999999993</c:v>
                </c:pt>
              </c:numCache>
            </c:numRef>
          </c:val>
          <c:smooth val="0"/>
        </c:ser>
        <c:dLbls>
          <c:showLegendKey val="0"/>
          <c:showVal val="0"/>
          <c:showCatName val="0"/>
          <c:showSerName val="0"/>
          <c:showPercent val="0"/>
          <c:showBubbleSize val="0"/>
        </c:dLbls>
        <c:marker val="1"/>
        <c:smooth val="0"/>
        <c:axId val="101785088"/>
        <c:axId val="91527360"/>
      </c:lineChart>
      <c:catAx>
        <c:axId val="101785088"/>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527360"/>
        <c:crosses val="autoZero"/>
        <c:auto val="1"/>
        <c:lblAlgn val="ctr"/>
        <c:lblOffset val="100"/>
        <c:noMultiLvlLbl val="0"/>
      </c:catAx>
      <c:valAx>
        <c:axId val="91527360"/>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1785088"/>
        <c:crosses val="autoZero"/>
        <c:crossBetween val="between"/>
      </c:valAx>
      <c:spPr>
        <a:blipFill>
          <a:blip xmlns:r="http://schemas.openxmlformats.org/officeDocument/2006/relationships" r:embed="rId2"/>
          <a:tile tx="0" ty="0" sx="100000" sy="100000" flip="none" algn="tl"/>
        </a:blipFill>
      </c:spPr>
    </c:plotArea>
    <c:plotVisOnly val="1"/>
    <c:dispBlanksAs val="gap"/>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Calibri"/>
          <a:ea typeface="Calibri"/>
          <a:cs typeface="Calibri"/>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Уровень зарегистрированной безработицы, %</a:t>
            </a:r>
          </a:p>
        </c:rich>
      </c:tx>
      <c:layout>
        <c:manualLayout>
          <c:xMode val="edge"/>
          <c:yMode val="edge"/>
          <c:x val="0.12955555555555556"/>
          <c:y val="2.3148265740975928E-2"/>
        </c:manualLayout>
      </c:layout>
      <c:overlay val="0"/>
      <c:spPr>
        <a:noFill/>
        <a:ln w="25400">
          <a:noFill/>
        </a:ln>
      </c:spPr>
    </c:title>
    <c:autoTitleDeleted val="0"/>
    <c:plotArea>
      <c:layout>
        <c:manualLayout>
          <c:layoutTarget val="inner"/>
          <c:xMode val="edge"/>
          <c:yMode val="edge"/>
          <c:x val="0.10279855643044619"/>
          <c:y val="0.22037037037037038"/>
          <c:w val="0.85831255468066492"/>
          <c:h val="0.61555555555555552"/>
        </c:manualLayout>
      </c:layout>
      <c:lineChart>
        <c:grouping val="standard"/>
        <c:varyColors val="0"/>
        <c:ser>
          <c:idx val="0"/>
          <c:order val="0"/>
          <c:dLbls>
            <c:dLbl>
              <c:idx val="0"/>
              <c:layout>
                <c:manualLayout>
                  <c:x val="-5.2777777777777778E-2"/>
                  <c:y val="-6.0185185185185182E-2"/>
                </c:manualLayout>
              </c:layout>
              <c:dLblPos val="r"/>
              <c:showLegendKey val="0"/>
              <c:showVal val="1"/>
              <c:showCatName val="0"/>
              <c:showSerName val="0"/>
              <c:showPercent val="0"/>
              <c:showBubbleSize val="0"/>
            </c:dLbl>
            <c:dLbl>
              <c:idx val="1"/>
              <c:layout>
                <c:manualLayout>
                  <c:x val="-5.00000000000001E-2"/>
                  <c:y val="5.0925925925925923E-2"/>
                </c:manualLayout>
              </c:layout>
              <c:dLblPos val="r"/>
              <c:showLegendKey val="0"/>
              <c:showVal val="1"/>
              <c:showCatName val="0"/>
              <c:showSerName val="0"/>
              <c:showPercent val="0"/>
              <c:showBubbleSize val="0"/>
            </c:dLbl>
            <c:numFmt formatCode="#,##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г.xls]Числ.тр.ресурсов'!$A$105:$A$106</c:f>
              <c:strCache>
                <c:ptCount val="2"/>
                <c:pt idx="0">
                  <c:v>2018 год</c:v>
                </c:pt>
                <c:pt idx="1">
                  <c:v>2019 год</c:v>
                </c:pt>
              </c:strCache>
            </c:strRef>
          </c:cat>
          <c:val>
            <c:numRef>
              <c:f>'[Подсобка за 2018 г.xls]Числ.тр.ресурсов'!$B$105:$B$106</c:f>
              <c:numCache>
                <c:formatCode>0.0</c:formatCode>
                <c:ptCount val="2"/>
                <c:pt idx="0">
                  <c:v>1.7</c:v>
                </c:pt>
                <c:pt idx="1">
                  <c:v>1.6</c:v>
                </c:pt>
              </c:numCache>
            </c:numRef>
          </c:val>
          <c:smooth val="0"/>
        </c:ser>
        <c:dLbls>
          <c:showLegendKey val="0"/>
          <c:showVal val="0"/>
          <c:showCatName val="0"/>
          <c:showSerName val="0"/>
          <c:showPercent val="0"/>
          <c:showBubbleSize val="0"/>
        </c:dLbls>
        <c:hiLowLines/>
        <c:marker val="1"/>
        <c:smooth val="0"/>
        <c:axId val="101848064"/>
        <c:axId val="91526784"/>
      </c:lineChart>
      <c:catAx>
        <c:axId val="101848064"/>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526784"/>
        <c:crosses val="autoZero"/>
        <c:auto val="1"/>
        <c:lblAlgn val="ctr"/>
        <c:lblOffset val="100"/>
        <c:noMultiLvlLbl val="0"/>
      </c:catAx>
      <c:valAx>
        <c:axId val="91526784"/>
        <c:scaling>
          <c:orientation val="minMax"/>
          <c:max val="2.5"/>
          <c:min val="1"/>
        </c:scaling>
        <c:delete val="0"/>
        <c:axPos val="l"/>
        <c:majorGridlines/>
        <c:numFmt formatCode="#,##0.0" sourceLinked="0"/>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1848064"/>
        <c:crosses val="autoZero"/>
        <c:crossBetween val="between"/>
        <c:majorUnit val="0.5"/>
        <c:minorUnit val="3.0000000000000001E-3"/>
      </c:valAx>
      <c:spPr>
        <a:noFill/>
        <a:ln w="25400">
          <a:noFill/>
        </a:ln>
      </c:spPr>
    </c:plotArea>
    <c:plotVisOnly val="1"/>
    <c:dispBlanksAs val="zero"/>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Индекс потребительских цен на товары и услуги в муниципальном образовании Муромский район, %</a:t>
            </a:r>
          </a:p>
        </c:rich>
      </c:tx>
      <c:layout>
        <c:manualLayout>
          <c:xMode val="edge"/>
          <c:yMode val="edge"/>
          <c:x val="0.12955555555555556"/>
          <c:y val="2.3148148148148147E-2"/>
        </c:manualLayout>
      </c:layout>
      <c:overlay val="0"/>
      <c:spPr>
        <a:noFill/>
        <a:ln w="25400">
          <a:noFill/>
        </a:ln>
      </c:spPr>
    </c:title>
    <c:autoTitleDeleted val="0"/>
    <c:plotArea>
      <c:layout>
        <c:manualLayout>
          <c:layoutTarget val="inner"/>
          <c:xMode val="edge"/>
          <c:yMode val="edge"/>
          <c:x val="0.10290407547309559"/>
          <c:y val="0.19184394083240741"/>
          <c:w val="0.85831255468066492"/>
          <c:h val="0.61555555555555552"/>
        </c:manualLayout>
      </c:layout>
      <c:lineChart>
        <c:grouping val="standard"/>
        <c:varyColors val="0"/>
        <c:ser>
          <c:idx val="0"/>
          <c:order val="0"/>
          <c:dLbls>
            <c:dLbl>
              <c:idx val="0"/>
              <c:layout>
                <c:manualLayout>
                  <c:x val="-7.2222222222222215E-2"/>
                  <c:y val="5.5555555555555552E-2"/>
                </c:manualLayout>
              </c:layout>
              <c:dLblPos val="r"/>
              <c:showLegendKey val="0"/>
              <c:showVal val="1"/>
              <c:showCatName val="0"/>
              <c:showSerName val="0"/>
              <c:showPercent val="0"/>
              <c:showBubbleSize val="0"/>
            </c:dLbl>
            <c:dLbl>
              <c:idx val="1"/>
              <c:layout>
                <c:manualLayout>
                  <c:x val="-6.1111111111111109E-2"/>
                  <c:y val="-6.0185185185185272E-2"/>
                </c:manualLayout>
              </c:layout>
              <c:dLblPos val="r"/>
              <c:showLegendKey val="0"/>
              <c:showVal val="1"/>
              <c:showCatName val="0"/>
              <c:showSerName val="0"/>
              <c:showPercent val="0"/>
              <c:showBubbleSize val="0"/>
            </c:dLbl>
            <c:numFmt formatCode="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г.xls]Числ.тр.ресурсов'!$A$57:$A$58</c:f>
              <c:strCache>
                <c:ptCount val="2"/>
                <c:pt idx="0">
                  <c:v>декабрь 2019 года к декабрю
 2018 года
</c:v>
                </c:pt>
                <c:pt idx="1">
                  <c:v>декабрь 2019 года к сентябрю
2019 года
</c:v>
                </c:pt>
              </c:strCache>
            </c:strRef>
          </c:cat>
          <c:val>
            <c:numRef>
              <c:f>'[Подсобка за 2018 г.xls]Числ.тр.ресурсов'!$B$57:$B$58</c:f>
              <c:numCache>
                <c:formatCode>General</c:formatCode>
                <c:ptCount val="2"/>
                <c:pt idx="0">
                  <c:v>1.0311999999999999</c:v>
                </c:pt>
                <c:pt idx="1">
                  <c:v>1.0014000000000001</c:v>
                </c:pt>
              </c:numCache>
            </c:numRef>
          </c:val>
          <c:smooth val="0"/>
        </c:ser>
        <c:dLbls>
          <c:showLegendKey val="0"/>
          <c:showVal val="0"/>
          <c:showCatName val="0"/>
          <c:showSerName val="0"/>
          <c:showPercent val="0"/>
          <c:showBubbleSize val="0"/>
        </c:dLbls>
        <c:hiLowLines/>
        <c:marker val="1"/>
        <c:smooth val="0"/>
        <c:axId val="101849600"/>
        <c:axId val="34055872"/>
      </c:lineChart>
      <c:catAx>
        <c:axId val="10184960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34055872"/>
        <c:crosses val="autoZero"/>
        <c:auto val="1"/>
        <c:lblAlgn val="ctr"/>
        <c:lblOffset val="100"/>
        <c:noMultiLvlLbl val="0"/>
      </c:catAx>
      <c:valAx>
        <c:axId val="34055872"/>
        <c:scaling>
          <c:orientation val="minMax"/>
          <c:max val="1.2"/>
          <c:min val="0.96000000000000008"/>
        </c:scaling>
        <c:delete val="0"/>
        <c:axPos val="l"/>
        <c:majorGridlines/>
        <c:numFmt formatCode="0%" sourceLinked="0"/>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1849600"/>
        <c:crosses val="autoZero"/>
        <c:crossBetween val="between"/>
        <c:majorUnit val="3.0000000000000006E-2"/>
        <c:minorUnit val="1.0000000000000002E-3"/>
      </c:valAx>
      <c:spPr>
        <a:noFill/>
        <a:ln w="25400">
          <a:noFill/>
        </a:ln>
      </c:spPr>
    </c:plotArea>
    <c:plotVisOnly val="1"/>
    <c:dispBlanksAs val="zero"/>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49036575206258"/>
          <c:y val="0.16859328298248433"/>
          <c:w val="0.57884693594188108"/>
          <c:h val="0.69844717686151303"/>
        </c:manualLayout>
      </c:layout>
      <c:barChart>
        <c:barDir val="bar"/>
        <c:grouping val="clustered"/>
        <c:varyColors val="0"/>
        <c:ser>
          <c:idx val="0"/>
          <c:order val="0"/>
          <c:tx>
            <c:strRef>
              <c:f>'[Диаграмма к бюджету для граждан.xlsx]Лист1'!$A$2</c:f>
              <c:strCache>
                <c:ptCount val="1"/>
                <c:pt idx="0">
                  <c:v>2019</c:v>
                </c:pt>
              </c:strCache>
            </c:strRef>
          </c:tx>
          <c:spPr>
            <a:solidFill>
              <a:srgbClr val="00B0F0"/>
            </a:solidFill>
          </c:spPr>
          <c:invertIfNegative val="0"/>
          <c:dLbls>
            <c:dLbl>
              <c:idx val="0"/>
              <c:layout>
                <c:manualLayout>
                  <c:x val="-0.13424345847554039"/>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161547212741752"/>
                  <c:y val="0"/>
                </c:manualLayout>
              </c:layout>
              <c:tx>
                <c:rich>
                  <a:bodyPr/>
                  <a:lstStyle/>
                  <a:p>
                    <a:r>
                      <a:rPr lang="ru-RU" dirty="0" smtClean="0"/>
                      <a:t>3</a:t>
                    </a:r>
                    <a:r>
                      <a:rPr lang="en-US" dirty="0" smtClean="0"/>
                      <a:t>41591,4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к бюджету для граждан.xlsx]Лист1'!$B$1:$D$1</c:f>
              <c:strCache>
                <c:ptCount val="3"/>
                <c:pt idx="0">
                  <c:v>Доходы, всего</c:v>
                </c:pt>
                <c:pt idx="1">
                  <c:v>Безвозмездные поступления</c:v>
                </c:pt>
                <c:pt idx="2">
                  <c:v>Налоговые и неналоговые доходы</c:v>
                </c:pt>
              </c:strCache>
            </c:strRef>
          </c:cat>
          <c:val>
            <c:numRef>
              <c:f>'[Диаграмма к бюджету для граждан.xlsx]Лист1'!$B$2:$D$2</c:f>
              <c:numCache>
                <c:formatCode>General</c:formatCode>
                <c:ptCount val="3"/>
                <c:pt idx="0">
                  <c:v>403398.40000000002</c:v>
                </c:pt>
                <c:pt idx="1">
                  <c:v>641591.4</c:v>
                </c:pt>
                <c:pt idx="2">
                  <c:v>61807</c:v>
                </c:pt>
              </c:numCache>
            </c:numRef>
          </c:val>
        </c:ser>
        <c:ser>
          <c:idx val="1"/>
          <c:order val="1"/>
          <c:tx>
            <c:strRef>
              <c:f>'[Диаграмма к бюджету для граждан.xlsx]Лист1'!$A$3</c:f>
              <c:strCache>
                <c:ptCount val="1"/>
                <c:pt idx="0">
                  <c:v>2018</c:v>
                </c:pt>
              </c:strCache>
            </c:strRef>
          </c:tx>
          <c:spPr>
            <a:solidFill>
              <a:srgbClr val="92D050"/>
            </a:solidFill>
          </c:spPr>
          <c:invertIfNegative val="0"/>
          <c:dLbls>
            <c:dLbl>
              <c:idx val="0"/>
              <c:layout>
                <c:manualLayout>
                  <c:x val="-0.12286689419795221"/>
                  <c:y val="-4.081632653061224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944576050689709E-3"/>
                  <c:y val="-1.22448979591836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к бюджету для граждан.xlsx]Лист1'!$B$1:$D$1</c:f>
              <c:strCache>
                <c:ptCount val="3"/>
                <c:pt idx="0">
                  <c:v>Доходы, всего</c:v>
                </c:pt>
                <c:pt idx="1">
                  <c:v>Безвозмездные поступления</c:v>
                </c:pt>
                <c:pt idx="2">
                  <c:v>Налоговые и неналоговые доходы</c:v>
                </c:pt>
              </c:strCache>
            </c:strRef>
          </c:cat>
          <c:val>
            <c:numRef>
              <c:f>'[Диаграмма к бюджету для граждан.xlsx]Лист1'!$B$3:$D$3</c:f>
              <c:numCache>
                <c:formatCode>General</c:formatCode>
                <c:ptCount val="3"/>
                <c:pt idx="0">
                  <c:v>387821.8</c:v>
                </c:pt>
                <c:pt idx="1">
                  <c:v>327863.59999999998</c:v>
                </c:pt>
                <c:pt idx="2">
                  <c:v>59958.2</c:v>
                </c:pt>
              </c:numCache>
            </c:numRef>
          </c:val>
        </c:ser>
        <c:dLbls>
          <c:showLegendKey val="0"/>
          <c:showVal val="0"/>
          <c:showCatName val="0"/>
          <c:showSerName val="0"/>
          <c:showPercent val="0"/>
          <c:showBubbleSize val="0"/>
        </c:dLbls>
        <c:gapWidth val="150"/>
        <c:axId val="91451392"/>
        <c:axId val="34061056"/>
      </c:barChart>
      <c:catAx>
        <c:axId val="91451392"/>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34061056"/>
        <c:crosses val="autoZero"/>
        <c:auto val="1"/>
        <c:lblAlgn val="ctr"/>
        <c:lblOffset val="100"/>
        <c:noMultiLvlLbl val="0"/>
      </c:catAx>
      <c:valAx>
        <c:axId val="34061056"/>
        <c:scaling>
          <c:orientation val="minMax"/>
        </c:scaling>
        <c:delete val="0"/>
        <c:axPos val="b"/>
        <c:majorGridlines/>
        <c:numFmt formatCode="General" sourceLinked="1"/>
        <c:majorTickMark val="out"/>
        <c:minorTickMark val="none"/>
        <c:tickLblPos val="nextTo"/>
        <c:crossAx val="91451392"/>
        <c:crosses val="autoZero"/>
        <c:crossBetween val="between"/>
      </c:valAx>
      <c:spPr>
        <a:solidFill>
          <a:schemeClr val="accent6">
            <a:lumMod val="20000"/>
            <a:lumOff val="80000"/>
          </a:schemeClr>
        </a:solidFill>
      </c:spPr>
    </c:plotArea>
    <c:legend>
      <c:legendPos val="r"/>
      <c:layout/>
      <c:overlay val="0"/>
    </c:legend>
    <c:plotVisOnly val="1"/>
    <c:dispBlanksAs val="gap"/>
    <c:showDLblsOverMax val="0"/>
  </c:chart>
  <c:spPr>
    <a:solidFill>
      <a:srgbClr val="D7E33D"/>
    </a:solidFill>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41" b="1" i="0" u="none" strike="noStrike" baseline="0">
                <a:solidFill>
                  <a:srgbClr val="000000"/>
                </a:solidFill>
                <a:latin typeface="Arial Cyr"/>
                <a:ea typeface="Arial Cyr"/>
                <a:cs typeface="Arial Cyr"/>
              </a:defRPr>
            </a:pPr>
            <a:r>
              <a:rPr lang="ru-RU" dirty="0"/>
              <a:t>Основные характеристики налоговых и неналоговых доходов бюджета Муромского района за </a:t>
            </a:r>
            <a:r>
              <a:rPr lang="ru-RU" dirty="0" smtClean="0"/>
              <a:t>2019 </a:t>
            </a:r>
            <a:r>
              <a:rPr lang="ru-RU" dirty="0"/>
              <a:t>год </a:t>
            </a:r>
          </a:p>
        </c:rich>
      </c:tx>
      <c:layout>
        <c:manualLayout>
          <c:xMode val="edge"/>
          <c:yMode val="edge"/>
          <c:x val="0.14285714285714285"/>
          <c:y val="1.9464720194647202E-2"/>
        </c:manualLayout>
      </c:layout>
      <c:overlay val="0"/>
      <c:spPr>
        <a:noFill/>
        <a:ln w="26440">
          <a:noFill/>
        </a:ln>
      </c:spPr>
    </c:title>
    <c:autoTitleDeleted val="0"/>
    <c:view3D>
      <c:rotX val="15"/>
      <c:hPercent val="74"/>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8.8435374149659865E-2"/>
          <c:y val="0.15815085158150852"/>
          <c:w val="0.63265306122448983"/>
          <c:h val="0.61070559610705599"/>
        </c:manualLayout>
      </c:layout>
      <c:bar3DChart>
        <c:barDir val="col"/>
        <c:grouping val="clustered"/>
        <c:varyColors val="0"/>
        <c:ser>
          <c:idx val="0"/>
          <c:order val="0"/>
          <c:tx>
            <c:strRef>
              <c:f>Sheet1!$A$2</c:f>
              <c:strCache>
                <c:ptCount val="1"/>
                <c:pt idx="0">
                  <c:v>Налоговые доходы</c:v>
                </c:pt>
              </c:strCache>
            </c:strRef>
          </c:tx>
          <c:spPr>
            <a:solidFill>
              <a:srgbClr val="9999FF"/>
            </a:solidFill>
            <a:ln w="13220">
              <a:solidFill>
                <a:srgbClr val="000000"/>
              </a:solidFill>
              <a:prstDash val="solid"/>
            </a:ln>
          </c:spPr>
          <c:invertIfNegative val="0"/>
          <c:dLbls>
            <c:dLbl>
              <c:idx val="0"/>
              <c:layout>
                <c:manualLayout>
                  <c:x val="2.2590743613890966E-2"/>
                  <c:y val="-2.96471622637281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205160843830027E-2"/>
                  <c:y val="-1.01198619459144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508132072654805E-2"/>
                  <c:y val="-2.74906374162108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Sheet1!$B$2:$D$2</c:f>
              <c:numCache>
                <c:formatCode>General</c:formatCode>
                <c:ptCount val="3"/>
                <c:pt idx="0">
                  <c:v>49506.3</c:v>
                </c:pt>
                <c:pt idx="1">
                  <c:v>52214.9</c:v>
                </c:pt>
                <c:pt idx="2" formatCode="0.0">
                  <c:v>52715</c:v>
                </c:pt>
              </c:numCache>
            </c:numRef>
          </c:val>
        </c:ser>
        <c:ser>
          <c:idx val="1"/>
          <c:order val="1"/>
          <c:tx>
            <c:strRef>
              <c:f>Sheet1!$A$3</c:f>
              <c:strCache>
                <c:ptCount val="1"/>
                <c:pt idx="0">
                  <c:v>Неналоговые доходы</c:v>
                </c:pt>
              </c:strCache>
            </c:strRef>
          </c:tx>
          <c:spPr>
            <a:solidFill>
              <a:srgbClr val="993366"/>
            </a:solidFill>
            <a:ln w="13220">
              <a:solidFill>
                <a:srgbClr val="000000"/>
              </a:solidFill>
              <a:prstDash val="solid"/>
            </a:ln>
          </c:spPr>
          <c:invertIfNegative val="0"/>
          <c:dLbls>
            <c:dLbl>
              <c:idx val="0"/>
              <c:layout>
                <c:manualLayout>
                  <c:x val="3.2155990130511063E-2"/>
                  <c:y val="-2.89692495946618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974317399026863E-2"/>
                  <c:y val="-1.38357209408281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372698317166032E-2"/>
                  <c:y val="-2.27656244408257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Sheet1!$B$3:$D$3</c:f>
              <c:numCache>
                <c:formatCode>General</c:formatCode>
                <c:ptCount val="3"/>
                <c:pt idx="0">
                  <c:v>10451.9</c:v>
                </c:pt>
                <c:pt idx="1">
                  <c:v>9592.1</c:v>
                </c:pt>
                <c:pt idx="2">
                  <c:v>8825.1</c:v>
                </c:pt>
              </c:numCache>
            </c:numRef>
          </c:val>
        </c:ser>
        <c:dLbls>
          <c:showLegendKey val="0"/>
          <c:showVal val="1"/>
          <c:showCatName val="0"/>
          <c:showSerName val="0"/>
          <c:showPercent val="0"/>
          <c:showBubbleSize val="0"/>
        </c:dLbls>
        <c:gapWidth val="150"/>
        <c:gapDepth val="0"/>
        <c:shape val="box"/>
        <c:axId val="104528384"/>
        <c:axId val="34059904"/>
        <c:axId val="0"/>
      </c:bar3DChart>
      <c:catAx>
        <c:axId val="104528384"/>
        <c:scaling>
          <c:orientation val="minMax"/>
        </c:scaling>
        <c:delete val="0"/>
        <c:axPos val="b"/>
        <c:numFmt formatCode="General" sourceLinked="1"/>
        <c:majorTickMark val="out"/>
        <c:minorTickMark val="none"/>
        <c:tickLblPos val="low"/>
        <c:spPr>
          <a:ln w="3305">
            <a:solidFill>
              <a:srgbClr val="000000"/>
            </a:solidFill>
            <a:prstDash val="solid"/>
          </a:ln>
        </c:spPr>
        <c:txPr>
          <a:bodyPr rot="0" vert="horz"/>
          <a:lstStyle/>
          <a:p>
            <a:pPr>
              <a:defRPr sz="833" b="1" i="0" u="none" strike="noStrike" baseline="0">
                <a:solidFill>
                  <a:srgbClr val="000000"/>
                </a:solidFill>
                <a:latin typeface="Arial Cyr"/>
                <a:ea typeface="Arial Cyr"/>
                <a:cs typeface="Arial Cyr"/>
              </a:defRPr>
            </a:pPr>
            <a:endParaRPr lang="ru-RU"/>
          </a:p>
        </c:txPr>
        <c:crossAx val="34059904"/>
        <c:crosses val="autoZero"/>
        <c:auto val="1"/>
        <c:lblAlgn val="ctr"/>
        <c:lblOffset val="100"/>
        <c:tickLblSkip val="1"/>
        <c:tickMarkSkip val="1"/>
        <c:noMultiLvlLbl val="0"/>
      </c:catAx>
      <c:valAx>
        <c:axId val="34059904"/>
        <c:scaling>
          <c:orientation val="minMax"/>
        </c:scaling>
        <c:delete val="0"/>
        <c:axPos val="l"/>
        <c:majorGridlines>
          <c:spPr>
            <a:ln w="3305">
              <a:solidFill>
                <a:srgbClr val="000000"/>
              </a:solidFill>
              <a:prstDash val="solid"/>
            </a:ln>
          </c:spPr>
        </c:majorGridlines>
        <c:numFmt formatCode="General" sourceLinked="1"/>
        <c:majorTickMark val="out"/>
        <c:minorTickMark val="none"/>
        <c:tickLblPos val="nextTo"/>
        <c:spPr>
          <a:ln w="3305">
            <a:solidFill>
              <a:srgbClr val="000000"/>
            </a:solidFill>
            <a:prstDash val="solid"/>
          </a:ln>
        </c:spPr>
        <c:txPr>
          <a:bodyPr rot="0" vert="horz"/>
          <a:lstStyle/>
          <a:p>
            <a:pPr>
              <a:defRPr sz="937" b="1" i="0" u="none" strike="noStrike" baseline="0">
                <a:solidFill>
                  <a:srgbClr val="000000"/>
                </a:solidFill>
                <a:latin typeface="Arial Cyr"/>
                <a:ea typeface="Arial Cyr"/>
                <a:cs typeface="Arial Cyr"/>
              </a:defRPr>
            </a:pPr>
            <a:endParaRPr lang="ru-RU"/>
          </a:p>
        </c:txPr>
        <c:crossAx val="104528384"/>
        <c:crosses val="autoZero"/>
        <c:crossBetween val="between"/>
      </c:valAx>
      <c:spPr>
        <a:noFill/>
        <a:ln w="26440">
          <a:noFill/>
        </a:ln>
      </c:spPr>
    </c:plotArea>
    <c:legend>
      <c:legendPos val="r"/>
      <c:layout>
        <c:manualLayout>
          <c:xMode val="edge"/>
          <c:yMode val="edge"/>
          <c:x val="0.73809523809523814"/>
          <c:y val="0.52068126520681268"/>
          <c:w val="0.25510204081632654"/>
          <c:h val="9.9756690997566913E-2"/>
        </c:manualLayout>
      </c:layout>
      <c:overlay val="0"/>
      <c:spPr>
        <a:noFill/>
        <a:ln w="3305">
          <a:solidFill>
            <a:srgbClr val="000000"/>
          </a:solidFill>
          <a:prstDash val="solid"/>
        </a:ln>
      </c:spPr>
      <c:txPr>
        <a:bodyPr/>
        <a:lstStyle/>
        <a:p>
          <a:pPr>
            <a:defRPr sz="859" b="1" i="0" u="none" strike="noStrike" baseline="0">
              <a:solidFill>
                <a:srgbClr val="000000"/>
              </a:solidFill>
              <a:latin typeface="Arial Cyr"/>
              <a:ea typeface="Arial Cyr"/>
              <a:cs typeface="Arial Cyr"/>
            </a:defRPr>
          </a:pPr>
          <a:endParaRPr lang="ru-RU"/>
        </a:p>
      </c:txPr>
    </c:legend>
    <c:plotVisOnly val="1"/>
    <c:dispBlanksAs val="gap"/>
    <c:showDLblsOverMax val="0"/>
  </c:chart>
  <c:spPr>
    <a:gradFill rotWithShape="0">
      <a:gsLst>
        <a:gs pos="0">
          <a:srgbClr val="FFFFFF"/>
        </a:gs>
        <a:gs pos="7001">
          <a:srgbClr val="E6E6E6"/>
        </a:gs>
        <a:gs pos="32001">
          <a:srgbClr val="7D8496"/>
        </a:gs>
        <a:gs pos="47000">
          <a:srgbClr val="E6E6E6"/>
        </a:gs>
        <a:gs pos="85001">
          <a:srgbClr val="7D8496"/>
        </a:gs>
        <a:gs pos="100000">
          <a:srgbClr val="E6E6E6"/>
        </a:gs>
      </a:gsLst>
      <a:lin ang="18900000" scaled="1"/>
    </a:gradFill>
    <a:ln w="3305">
      <a:solidFill>
        <a:srgbClr val="000000"/>
      </a:solidFill>
      <a:prstDash val="solid"/>
    </a:ln>
  </c:spPr>
  <c:txPr>
    <a:bodyPr/>
    <a:lstStyle/>
    <a:p>
      <a:pPr>
        <a:defRPr sz="1770"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20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2000" b="1" dirty="0" smtClean="0">
              <a:solidFill>
                <a:srgbClr val="000000"/>
              </a:solidFill>
              <a:latin typeface="Times New Roman" panose="02020603050405020304" pitchFamily="18" charset="0"/>
              <a:ea typeface="+mn-ea"/>
              <a:cs typeface="Times New Roman" panose="02020603050405020304" pitchFamily="18" charset="0"/>
            </a:rPr>
            <a:t>280 231,5 тыс. рублей</a:t>
          </a:r>
          <a:endParaRPr lang="ru-RU" sz="20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Образование, 225 732,6 тыс. рублей</a:t>
          </a:r>
          <a:endParaRPr lang="ru-RU" sz="14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18014,7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36120,9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363,3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3088" custLinFactNeighborY="-436"/>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0DA02A81-AFE6-4A26-88D2-89BC2996F8C4}" type="presOf" srcId="{1E9B016A-7C00-4861-819E-3D48FD1C663C}" destId="{9556A93D-E26F-4D44-8CBF-9999BE72B6DB}" srcOrd="0" destOrd="0" presId="urn:microsoft.com/office/officeart/2005/8/layout/radial6"/>
    <dgm:cxn modelId="{5D7BE078-FF0E-463D-BF71-A460CFC66551}" type="presOf" srcId="{B0075305-B4AA-4DB9-9E80-C014C1726C26}" destId="{7B1F5CE7-3B72-4C9F-AA19-142A39084760}" srcOrd="0" destOrd="0" presId="urn:microsoft.com/office/officeart/2005/8/layout/radial6"/>
    <dgm:cxn modelId="{E4796862-FD73-460E-A5C5-76BD11D1F3F6}" type="presOf" srcId="{C4A14963-3236-4C1C-9523-361718EC8CF6}" destId="{E25A4084-729D-4BCE-8A6E-22DE91CC9B20}"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C294D3DF-BA5D-461A-AF20-C63E95BB767B}" type="presOf" srcId="{040CA4BB-D645-4450-B8AA-822CD243AE17}" destId="{2A53AC6B-C834-43C0-B11B-45EF6CEF1FFD}" srcOrd="0" destOrd="0" presId="urn:microsoft.com/office/officeart/2005/8/layout/radial6"/>
    <dgm:cxn modelId="{93E735A6-903F-441F-8F9A-CFD4FDCAA5F4}" type="presOf" srcId="{DF439A89-F23B-4DAE-A380-1D59E72639F6}" destId="{843652C0-29F1-4C0F-A6DA-0360306A17E7}" srcOrd="0" destOrd="0" presId="urn:microsoft.com/office/officeart/2005/8/layout/radial6"/>
    <dgm:cxn modelId="{D00201EF-AFEC-45D2-8AFA-7EBE69460524}" type="presOf" srcId="{1A32EE4A-48A8-478F-AF98-2E1C4C6F5BCD}" destId="{1EEFC122-26DF-4D76-8B60-68475E6B328D}" srcOrd="0" destOrd="0" presId="urn:microsoft.com/office/officeart/2005/8/layout/radial6"/>
    <dgm:cxn modelId="{5E03DBAF-DA24-46D3-9302-007995D276C0}" type="presOf" srcId="{DD1EE5FB-9F48-4216-9723-907365AAB073}" destId="{47B604D7-5595-4786-AE2B-411D4E545473}" srcOrd="0" destOrd="0" presId="urn:microsoft.com/office/officeart/2005/8/layout/radial6"/>
    <dgm:cxn modelId="{B6B19743-A5A4-46FB-B5A5-F5198375E2A3}" srcId="{1A32EE4A-48A8-478F-AF98-2E1C4C6F5BCD}" destId="{DD1EE5FB-9F48-4216-9723-907365AAB073}" srcOrd="0" destOrd="0" parTransId="{6D481ABB-E0D9-4A75-A767-6BC6DB0D6B8A}" sibTransId="{FD569561-C12B-475D-8993-C6E7785D8A0F}"/>
    <dgm:cxn modelId="{38AC9908-AC22-428F-81AF-74295E0F65D4}" type="presOf" srcId="{BAEC9F68-9F71-4D97-A579-9D49DA39DDEF}" destId="{9CF57767-718D-4956-A2F4-F9165F4C08A3}" srcOrd="0" destOrd="0" presId="urn:microsoft.com/office/officeart/2005/8/layout/radial6"/>
    <dgm:cxn modelId="{8490B6AE-A494-4D2B-8AA4-DE212E6A04DD}" srcId="{DD1EE5FB-9F48-4216-9723-907365AAB073}" destId="{BAEC9F68-9F71-4D97-A579-9D49DA39DDEF}" srcOrd="2" destOrd="0" parTransId="{83094569-2328-4BBF-B12C-D0C9C49F68D1}" sibTransId="{CDA2C95E-FBEB-4D65-BD3E-3E238C80300F}"/>
    <dgm:cxn modelId="{167FDBF1-E56F-4B4C-AFF8-A91F74EC0A3D}" srcId="{DD1EE5FB-9F48-4216-9723-907365AAB073}" destId="{B0075305-B4AA-4DB9-9E80-C014C1726C26}" srcOrd="3" destOrd="0" parTransId="{924D17F0-B4F6-434C-8E76-37C48C31CF9A}" sibTransId="{040CA4BB-D645-4450-B8AA-822CD243AE17}"/>
    <dgm:cxn modelId="{DAD7D6A8-8C77-4187-8A14-8E30CBDC4E4C}" srcId="{DD1EE5FB-9F48-4216-9723-907365AAB073}" destId="{C4A14963-3236-4C1C-9523-361718EC8CF6}" srcOrd="0" destOrd="0" parTransId="{BE1CB2A4-69C1-414F-96C1-F018E1DFB1D4}" sibTransId="{1E9B016A-7C00-4861-819E-3D48FD1C663C}"/>
    <dgm:cxn modelId="{0096AEAA-9FC6-4C36-B67B-B3CA9E5016B2}" type="presOf" srcId="{F50ED61A-E8B8-4DDF-A399-8DF6E0C7CF0E}" destId="{E3D2177C-897F-437B-B077-88B08B2CC7B3}" srcOrd="0" destOrd="0" presId="urn:microsoft.com/office/officeart/2005/8/layout/radial6"/>
    <dgm:cxn modelId="{6503089C-6751-4F44-8E10-B63127F458DE}" type="presOf" srcId="{CDA2C95E-FBEB-4D65-BD3E-3E238C80300F}" destId="{5FCAE13F-B98E-48A4-B80B-0E4E233BFC44}" srcOrd="0" destOrd="0" presId="urn:microsoft.com/office/officeart/2005/8/layout/radial6"/>
    <dgm:cxn modelId="{F5BD7128-DBA6-41F7-9D9A-68EC7C5B7DD7}" type="presParOf" srcId="{1EEFC122-26DF-4D76-8B60-68475E6B328D}" destId="{47B604D7-5595-4786-AE2B-411D4E545473}" srcOrd="0" destOrd="0" presId="urn:microsoft.com/office/officeart/2005/8/layout/radial6"/>
    <dgm:cxn modelId="{6B54D2FD-4A18-4823-87A1-00B93763E13F}" type="presParOf" srcId="{1EEFC122-26DF-4D76-8B60-68475E6B328D}" destId="{E25A4084-729D-4BCE-8A6E-22DE91CC9B20}" srcOrd="1" destOrd="0" presId="urn:microsoft.com/office/officeart/2005/8/layout/radial6"/>
    <dgm:cxn modelId="{30B067B2-D1FD-4C52-B2BE-DE1365B7E502}" type="presParOf" srcId="{1EEFC122-26DF-4D76-8B60-68475E6B328D}" destId="{08992A4D-5D55-42B8-82A4-C48DDB6BFEBF}" srcOrd="2" destOrd="0" presId="urn:microsoft.com/office/officeart/2005/8/layout/radial6"/>
    <dgm:cxn modelId="{C7D25D5B-AEDF-4E80-8AEC-2BC9EDCB3280}" type="presParOf" srcId="{1EEFC122-26DF-4D76-8B60-68475E6B328D}" destId="{9556A93D-E26F-4D44-8CBF-9999BE72B6DB}" srcOrd="3" destOrd="0" presId="urn:microsoft.com/office/officeart/2005/8/layout/radial6"/>
    <dgm:cxn modelId="{F4CD408F-ABE9-40B5-8D8A-A2F753A6A51C}" type="presParOf" srcId="{1EEFC122-26DF-4D76-8B60-68475E6B328D}" destId="{E3D2177C-897F-437B-B077-88B08B2CC7B3}" srcOrd="4" destOrd="0" presId="urn:microsoft.com/office/officeart/2005/8/layout/radial6"/>
    <dgm:cxn modelId="{BF47BBDA-3914-4106-B5C7-F056A60612E9}" type="presParOf" srcId="{1EEFC122-26DF-4D76-8B60-68475E6B328D}" destId="{B43C64CD-F30C-4AC2-9300-BFC3BA517F1C}" srcOrd="5" destOrd="0" presId="urn:microsoft.com/office/officeart/2005/8/layout/radial6"/>
    <dgm:cxn modelId="{C94D9691-ACC0-4C42-B5F0-AF859011C3AB}" type="presParOf" srcId="{1EEFC122-26DF-4D76-8B60-68475E6B328D}" destId="{843652C0-29F1-4C0F-A6DA-0360306A17E7}" srcOrd="6" destOrd="0" presId="urn:microsoft.com/office/officeart/2005/8/layout/radial6"/>
    <dgm:cxn modelId="{C736922E-9BC3-4D70-A5DD-38D02FD989AD}" type="presParOf" srcId="{1EEFC122-26DF-4D76-8B60-68475E6B328D}" destId="{9CF57767-718D-4956-A2F4-F9165F4C08A3}" srcOrd="7" destOrd="0" presId="urn:microsoft.com/office/officeart/2005/8/layout/radial6"/>
    <dgm:cxn modelId="{86C75F85-CC88-4FB9-ACC7-246F31417E5E}" type="presParOf" srcId="{1EEFC122-26DF-4D76-8B60-68475E6B328D}" destId="{B121C78A-55C7-4D23-9DD6-EDD42699B880}" srcOrd="8" destOrd="0" presId="urn:microsoft.com/office/officeart/2005/8/layout/radial6"/>
    <dgm:cxn modelId="{823C318B-6A9F-4656-B302-2F2F37FCFA0A}" type="presParOf" srcId="{1EEFC122-26DF-4D76-8B60-68475E6B328D}" destId="{5FCAE13F-B98E-48A4-B80B-0E4E233BFC44}" srcOrd="9" destOrd="0" presId="urn:microsoft.com/office/officeart/2005/8/layout/radial6"/>
    <dgm:cxn modelId="{0D90B6E4-2FE7-4F48-A6B2-493AE4C49382}" type="presParOf" srcId="{1EEFC122-26DF-4D76-8B60-68475E6B328D}" destId="{7B1F5CE7-3B72-4C9F-AA19-142A39084760}" srcOrd="10" destOrd="0" presId="urn:microsoft.com/office/officeart/2005/8/layout/radial6"/>
    <dgm:cxn modelId="{997B90B8-ADD7-4820-9EA9-9E4F4D2DFA8E}" type="presParOf" srcId="{1EEFC122-26DF-4D76-8B60-68475E6B328D}" destId="{4F5B8355-2C1D-40C9-9193-8B029F66C0C7}" srcOrd="11" destOrd="0" presId="urn:microsoft.com/office/officeart/2005/8/layout/radial6"/>
    <dgm:cxn modelId="{25B628E8-36AA-42F5-9546-2CD61D75B3EB}"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0.74668</cdr:x>
      <cdr:y>0.42017</cdr:y>
    </cdr:from>
    <cdr:to>
      <cdr:x>0.79946</cdr:x>
      <cdr:y>0.59378</cdr:y>
    </cdr:to>
    <cdr:sp macro="" textlink="">
      <cdr:nvSpPr>
        <cdr:cNvPr id="3" name="Выгнутая вправо стрелка 2"/>
        <cdr:cNvSpPr/>
      </cdr:nvSpPr>
      <cdr:spPr>
        <a:xfrm xmlns:a="http://schemas.openxmlformats.org/drawingml/2006/main">
          <a:off x="4167682" y="1307362"/>
          <a:ext cx="294600" cy="540188"/>
        </a:xfrm>
        <a:prstGeom xmlns:a="http://schemas.openxmlformats.org/drawingml/2006/main" prst="curved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0.70796</cdr:x>
      <cdr:y>0.44959</cdr:y>
    </cdr:from>
    <cdr:to>
      <cdr:x>0.79068</cdr:x>
      <cdr:y>0.52449</cdr:y>
    </cdr:to>
    <cdr:sp macro="" textlink="">
      <cdr:nvSpPr>
        <cdr:cNvPr id="4" name="TextBox 3"/>
        <cdr:cNvSpPr txBox="1"/>
      </cdr:nvSpPr>
      <cdr:spPr>
        <a:xfrm xmlns:a="http://schemas.openxmlformats.org/drawingml/2006/main">
          <a:off x="3951561" y="1398892"/>
          <a:ext cx="461714" cy="233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104,2</a:t>
          </a:r>
          <a:r>
            <a:rPr lang="ru-RU" sz="1100"/>
            <a:t>%</a:t>
          </a:r>
        </a:p>
      </cdr:txBody>
    </cdr:sp>
  </cdr:relSizeAnchor>
  <cdr:relSizeAnchor xmlns:cdr="http://schemas.openxmlformats.org/drawingml/2006/chartDrawing">
    <cdr:from>
      <cdr:x>0.62376</cdr:x>
      <cdr:y>0.66517</cdr:y>
    </cdr:from>
    <cdr:to>
      <cdr:x>0.67654</cdr:x>
      <cdr:y>0.83878</cdr:y>
    </cdr:to>
    <cdr:sp macro="" textlink="">
      <cdr:nvSpPr>
        <cdr:cNvPr id="5" name="Выгнутая вправо стрелка 4"/>
        <cdr:cNvSpPr/>
      </cdr:nvSpPr>
      <cdr:spPr>
        <a:xfrm xmlns:a="http://schemas.openxmlformats.org/drawingml/2006/main">
          <a:off x="3481625" y="2069690"/>
          <a:ext cx="294600" cy="540187"/>
        </a:xfrm>
        <a:prstGeom xmlns:a="http://schemas.openxmlformats.org/drawingml/2006/main" prst="curved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cdr:x>
      <cdr:y>0.66667</cdr:y>
    </cdr:from>
    <cdr:to>
      <cdr:x>1</cdr:x>
      <cdr:y>0.76852</cdr:y>
    </cdr:to>
    <cdr:sp macro="" textlink="">
      <cdr:nvSpPr>
        <cdr:cNvPr id="6" name="TextBox 5"/>
        <cdr:cNvSpPr txBox="1"/>
      </cdr:nvSpPr>
      <cdr:spPr>
        <a:xfrm xmlns:a="http://schemas.openxmlformats.org/drawingml/2006/main">
          <a:off x="3657600" y="1828800"/>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0.55094</cdr:x>
      <cdr:y>0.67922</cdr:y>
    </cdr:from>
    <cdr:to>
      <cdr:x>0.65301</cdr:x>
      <cdr:y>0.7551</cdr:y>
    </cdr:to>
    <cdr:sp macro="" textlink="">
      <cdr:nvSpPr>
        <cdr:cNvPr id="7" name="TextBox 1"/>
        <cdr:cNvSpPr txBox="1"/>
      </cdr:nvSpPr>
      <cdr:spPr>
        <a:xfrm xmlns:a="http://schemas.openxmlformats.org/drawingml/2006/main">
          <a:off x="3075132" y="2113387"/>
          <a:ext cx="569768" cy="2361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a:t>104,0%</a:t>
          </a:r>
          <a:endParaRPr lang="ru-RU" sz="1100"/>
        </a:p>
      </cdr:txBody>
    </cdr:sp>
  </cdr:relSizeAnchor>
  <cdr:relSizeAnchor xmlns:cdr="http://schemas.openxmlformats.org/drawingml/2006/chartDrawing">
    <cdr:from>
      <cdr:x>0.01875</cdr:x>
      <cdr:y>0.02315</cdr:y>
    </cdr:from>
    <cdr:to>
      <cdr:x>0.99514</cdr:x>
      <cdr:y>0.19444</cdr:y>
    </cdr:to>
    <cdr:sp macro="" textlink="">
      <cdr:nvSpPr>
        <cdr:cNvPr id="8" name="TextBox 7"/>
        <cdr:cNvSpPr txBox="1"/>
      </cdr:nvSpPr>
      <cdr:spPr>
        <a:xfrm xmlns:a="http://schemas.openxmlformats.org/drawingml/2006/main">
          <a:off x="85725" y="63500"/>
          <a:ext cx="4464050" cy="469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100">
              <a:effectLst/>
              <a:latin typeface="Times New Roman" panose="02020603050405020304" pitchFamily="18" charset="0"/>
              <a:ea typeface="+mn-ea"/>
              <a:cs typeface="Times New Roman" panose="02020603050405020304" pitchFamily="18" charset="0"/>
            </a:rPr>
            <a:t>Динамика поступления доходов в бюджет Муромского района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100">
              <a:effectLst/>
              <a:latin typeface="Times New Roman" panose="02020603050405020304" pitchFamily="18" charset="0"/>
              <a:ea typeface="+mn-ea"/>
              <a:cs typeface="Times New Roman" panose="02020603050405020304" pitchFamily="18" charset="0"/>
            </a:rPr>
            <a:t>в 2018-2019 годах, тыс. рублей</a:t>
          </a:r>
        </a:p>
        <a:p xmlns:a="http://schemas.openxmlformats.org/drawingml/2006/main">
          <a:endParaRPr lang="ru-RU" sz="1100"/>
        </a:p>
      </cdr:txBody>
    </cdr:sp>
  </cdr:relSizeAnchor>
  <cdr:relSizeAnchor xmlns:cdr="http://schemas.openxmlformats.org/drawingml/2006/chartDrawing">
    <cdr:from>
      <cdr:x>0.39932</cdr:x>
      <cdr:y>0.23673</cdr:y>
    </cdr:from>
    <cdr:to>
      <cdr:x>0.51536</cdr:x>
      <cdr:y>0.29796</cdr:y>
    </cdr:to>
    <cdr:sp macro="" textlink="">
      <cdr:nvSpPr>
        <cdr:cNvPr id="2" name="TextBox 1"/>
        <cdr:cNvSpPr txBox="1"/>
      </cdr:nvSpPr>
      <cdr:spPr>
        <a:xfrm xmlns:a="http://schemas.openxmlformats.org/drawingml/2006/main">
          <a:off x="2228850" y="736600"/>
          <a:ext cx="6477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dirty="0">
              <a:latin typeface="Times New Roman" panose="02020603050405020304" pitchFamily="18" charset="0"/>
              <a:cs typeface="Times New Roman" panose="02020603050405020304" pitchFamily="18" charset="0"/>
            </a:rPr>
            <a:t>103,1%</a:t>
          </a:r>
        </a:p>
      </cdr:txBody>
    </cdr:sp>
  </cdr:relSizeAnchor>
  <cdr:relSizeAnchor xmlns:cdr="http://schemas.openxmlformats.org/drawingml/2006/chartDrawing">
    <cdr:from>
      <cdr:x>0.46871</cdr:x>
      <cdr:y>0.18776</cdr:y>
    </cdr:from>
    <cdr:to>
      <cdr:x>0.52149</cdr:x>
      <cdr:y>0.36137</cdr:y>
    </cdr:to>
    <cdr:sp macro="" textlink="">
      <cdr:nvSpPr>
        <cdr:cNvPr id="9" name="Выгнутая вправо стрелка 8"/>
        <cdr:cNvSpPr/>
      </cdr:nvSpPr>
      <cdr:spPr>
        <a:xfrm xmlns:a="http://schemas.openxmlformats.org/drawingml/2006/main">
          <a:off x="2616200" y="584200"/>
          <a:ext cx="294600" cy="540188"/>
        </a:xfrm>
        <a:prstGeom xmlns:a="http://schemas.openxmlformats.org/drawingml/2006/main" prst="curved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0.1077</cdr:x>
      <cdr:y>0.84497</cdr:y>
    </cdr:from>
    <cdr:to>
      <cdr:x>0.25088</cdr:x>
      <cdr:y>0.88358</cdr:y>
    </cdr:to>
    <cdr:sp macro="" textlink="">
      <cdr:nvSpPr>
        <cdr:cNvPr id="1025" name="Text Box 1"/>
        <cdr:cNvSpPr txBox="1">
          <a:spLocks xmlns:a="http://schemas.openxmlformats.org/drawingml/2006/main" noChangeArrowheads="1"/>
        </cdr:cNvSpPr>
      </cdr:nvSpPr>
      <cdr:spPr bwMode="auto">
        <a:xfrm xmlns:a="http://schemas.openxmlformats.org/drawingml/2006/main">
          <a:off x="627667" y="3535908"/>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59958,2</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0.31374</cdr:x>
      <cdr:y>0.84497</cdr:y>
    </cdr:from>
    <cdr:to>
      <cdr:x>0.46242</cdr:x>
      <cdr:y>0.88358</cdr:y>
    </cdr:to>
    <cdr:sp macro="" textlink="">
      <cdr:nvSpPr>
        <cdr:cNvPr id="1026" name="Text Box 2"/>
        <cdr:cNvSpPr txBox="1">
          <a:spLocks xmlns:a="http://schemas.openxmlformats.org/drawingml/2006/main" noChangeArrowheads="1"/>
        </cdr:cNvSpPr>
      </cdr:nvSpPr>
      <cdr:spPr bwMode="auto">
        <a:xfrm xmlns:a="http://schemas.openxmlformats.org/drawingml/2006/main">
          <a:off x="1828370" y="3535908"/>
          <a:ext cx="86645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 61807,0</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0.52967</cdr:x>
      <cdr:y>0.84497</cdr:y>
    </cdr:from>
    <cdr:to>
      <cdr:x>0.67285</cdr:x>
      <cdr:y>0.88358</cdr:y>
    </cdr:to>
    <cdr:sp macro="" textlink="">
      <cdr:nvSpPr>
        <cdr:cNvPr id="1027" name="Text Box 3"/>
        <cdr:cNvSpPr txBox="1">
          <a:spLocks xmlns:a="http://schemas.openxmlformats.org/drawingml/2006/main" noChangeArrowheads="1"/>
        </cdr:cNvSpPr>
      </cdr:nvSpPr>
      <cdr:spPr bwMode="auto">
        <a:xfrm xmlns:a="http://schemas.openxmlformats.org/drawingml/2006/main">
          <a:off x="3086768" y="3535908"/>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61540,1</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0.42167</cdr:x>
      <cdr:y>0.89118</cdr:y>
    </cdr:from>
    <cdr:to>
      <cdr:x>0.62373</cdr:x>
      <cdr:y>0.9384</cdr:y>
    </cdr:to>
    <cdr:sp macro="" textlink="">
      <cdr:nvSpPr>
        <cdr:cNvPr id="1029" name="AutoShape 5"/>
        <cdr:cNvSpPr>
          <a:spLocks xmlns:a="http://schemas.openxmlformats.org/drawingml/2006/main" noChangeArrowheads="1"/>
        </cdr:cNvSpPr>
      </cdr:nvSpPr>
      <cdr:spPr bwMode="auto">
        <a:xfrm xmlns:a="http://schemas.openxmlformats.org/drawingml/2006/main">
          <a:off x="2457374" y="3729261"/>
          <a:ext cx="1177569" cy="197633"/>
        </a:xfrm>
        <a:prstGeom xmlns:a="http://schemas.openxmlformats.org/drawingml/2006/main" prst="curvedUpArrow">
          <a:avLst>
            <a:gd name="adj1" fmla="val 108538"/>
            <a:gd name="adj2" fmla="val 217076"/>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0.23823</cdr:x>
      <cdr:y>0.87939</cdr:y>
    </cdr:from>
    <cdr:to>
      <cdr:x>0.30604</cdr:x>
      <cdr:y>0.91432</cdr:y>
    </cdr:to>
    <cdr:sp macro="" textlink="">
      <cdr:nvSpPr>
        <cdr:cNvPr id="1030" name="Text Box 6"/>
        <cdr:cNvSpPr txBox="1">
          <a:spLocks xmlns:a="http://schemas.openxmlformats.org/drawingml/2006/main" noChangeArrowheads="1"/>
        </cdr:cNvSpPr>
      </cdr:nvSpPr>
      <cdr:spPr bwMode="auto">
        <a:xfrm xmlns:a="http://schemas.openxmlformats.org/drawingml/2006/main">
          <a:off x="1388359" y="3679924"/>
          <a:ext cx="395173"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a:t>
          </a:r>
          <a:r>
            <a:rPr lang="ru-RU" sz="800" b="1" dirty="0" smtClean="0">
              <a:solidFill>
                <a:srgbClr val="000000"/>
              </a:solidFill>
              <a:latin typeface="Arial Cyr"/>
              <a:cs typeface="Arial Cyr"/>
            </a:rPr>
            <a:t>1848,8</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0.47084</cdr:x>
      <cdr:y>0.86218</cdr:y>
    </cdr:from>
    <cdr:to>
      <cdr:x>0.52875</cdr:x>
      <cdr:y>0.89711</cdr:y>
    </cdr:to>
    <cdr:sp macro="" textlink="">
      <cdr:nvSpPr>
        <cdr:cNvPr id="1031" name="Text Box 7"/>
        <cdr:cNvSpPr txBox="1">
          <a:spLocks xmlns:a="http://schemas.openxmlformats.org/drawingml/2006/main" noChangeArrowheads="1"/>
        </cdr:cNvSpPr>
      </cdr:nvSpPr>
      <cdr:spPr bwMode="auto">
        <a:xfrm xmlns:a="http://schemas.openxmlformats.org/drawingml/2006/main">
          <a:off x="2743909" y="3607916"/>
          <a:ext cx="337465"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+266,9</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0.13968</cdr:x>
      <cdr:y>0.89109</cdr:y>
    </cdr:from>
    <cdr:to>
      <cdr:x>0.3499</cdr:x>
      <cdr:y>0.94109</cdr:y>
    </cdr:to>
    <cdr:sp macro="" textlink="">
      <cdr:nvSpPr>
        <cdr:cNvPr id="1032" name="AutoShape 8"/>
        <cdr:cNvSpPr>
          <a:spLocks xmlns:a="http://schemas.openxmlformats.org/drawingml/2006/main" noChangeArrowheads="1"/>
        </cdr:cNvSpPr>
      </cdr:nvSpPr>
      <cdr:spPr bwMode="auto">
        <a:xfrm xmlns:a="http://schemas.openxmlformats.org/drawingml/2006/main" rot="5400000">
          <a:off x="1321925" y="3220955"/>
          <a:ext cx="209234" cy="1225102"/>
        </a:xfrm>
        <a:prstGeom xmlns:a="http://schemas.openxmlformats.org/drawingml/2006/main" prst="curvedLeftArrow">
          <a:avLst>
            <a:gd name="adj1" fmla="val 103774"/>
            <a:gd name="adj2" fmla="val 254620"/>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0.11103</cdr:x>
      <cdr:y>0.17774</cdr:y>
    </cdr:from>
    <cdr:to>
      <cdr:x>0.19178</cdr:x>
      <cdr:y>0.22649</cdr:y>
    </cdr:to>
    <cdr:sp macro="" textlink="">
      <cdr:nvSpPr>
        <cdr:cNvPr id="1025" name="AutoShape 1"/>
        <cdr:cNvSpPr>
          <a:spLocks xmlns:a="http://schemas.openxmlformats.org/drawingml/2006/main" noChangeArrowheads="1"/>
        </cdr:cNvSpPr>
      </cdr:nvSpPr>
      <cdr:spPr bwMode="auto">
        <a:xfrm xmlns:a="http://schemas.openxmlformats.org/drawingml/2006/main" rot="20428223">
          <a:off x="864380" y="536391"/>
          <a:ext cx="628646" cy="147119"/>
        </a:xfrm>
        <a:prstGeom xmlns:a="http://schemas.openxmlformats.org/drawingml/2006/main" prst="rightArrow">
          <a:avLst>
            <a:gd name="adj1" fmla="val 50000"/>
            <a:gd name="adj2" fmla="val 1065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0.21047</cdr:x>
      <cdr:y>0.47055</cdr:y>
    </cdr:from>
    <cdr:to>
      <cdr:x>0.30168</cdr:x>
      <cdr:y>0.51845</cdr:y>
    </cdr:to>
    <cdr:sp macro="" textlink="">
      <cdr:nvSpPr>
        <cdr:cNvPr id="1026" name="AutoShape 2"/>
        <cdr:cNvSpPr>
          <a:spLocks xmlns:a="http://schemas.openxmlformats.org/drawingml/2006/main" noChangeArrowheads="1"/>
        </cdr:cNvSpPr>
      </cdr:nvSpPr>
      <cdr:spPr bwMode="auto">
        <a:xfrm xmlns:a="http://schemas.openxmlformats.org/drawingml/2006/main" rot="21005502">
          <a:off x="1725775" y="1420034"/>
          <a:ext cx="747889" cy="144555"/>
        </a:xfrm>
        <a:prstGeom xmlns:a="http://schemas.openxmlformats.org/drawingml/2006/main" prst="rightArrow">
          <a:avLst>
            <a:gd name="adj1" fmla="val 50000"/>
            <a:gd name="adj2" fmla="val 142332"/>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0.47147</cdr:x>
      <cdr:y>0.69838</cdr:y>
    </cdr:from>
    <cdr:to>
      <cdr:x>0.54497</cdr:x>
      <cdr:y>0.74038</cdr:y>
    </cdr:to>
    <cdr:sp macro="" textlink="">
      <cdr:nvSpPr>
        <cdr:cNvPr id="1027" name="AutoShape 3"/>
        <cdr:cNvSpPr>
          <a:spLocks xmlns:a="http://schemas.openxmlformats.org/drawingml/2006/main" noChangeArrowheads="1"/>
        </cdr:cNvSpPr>
      </cdr:nvSpPr>
      <cdr:spPr bwMode="auto">
        <a:xfrm xmlns:a="http://schemas.openxmlformats.org/drawingml/2006/main" rot="-355354">
          <a:off x="3865851" y="2107603"/>
          <a:ext cx="602673" cy="126749"/>
        </a:xfrm>
        <a:prstGeom xmlns:a="http://schemas.openxmlformats.org/drawingml/2006/main" prst="rightArrow">
          <a:avLst>
            <a:gd name="adj1" fmla="val 50000"/>
            <a:gd name="adj2" fmla="val 11259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0.72835</cdr:x>
      <cdr:y>0.59572</cdr:y>
    </cdr:from>
    <cdr:to>
      <cdr:x>0.8186</cdr:x>
      <cdr:y>0.63772</cdr:y>
    </cdr:to>
    <cdr:sp macro="" textlink="">
      <cdr:nvSpPr>
        <cdr:cNvPr id="1028" name="AutoShape 4"/>
        <cdr:cNvSpPr>
          <a:spLocks xmlns:a="http://schemas.openxmlformats.org/drawingml/2006/main" noChangeArrowheads="1"/>
        </cdr:cNvSpPr>
      </cdr:nvSpPr>
      <cdr:spPr bwMode="auto">
        <a:xfrm xmlns:a="http://schemas.openxmlformats.org/drawingml/2006/main" rot="773812">
          <a:off x="5972199" y="1797793"/>
          <a:ext cx="740017" cy="126749"/>
        </a:xfrm>
        <a:prstGeom xmlns:a="http://schemas.openxmlformats.org/drawingml/2006/main" prst="rightArrow">
          <a:avLst>
            <a:gd name="adj1" fmla="val 50000"/>
            <a:gd name="adj2" fmla="val 13825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0.1098</cdr:x>
      <cdr:y>0.13939</cdr:y>
    </cdr:from>
    <cdr:to>
      <cdr:x>0.16242</cdr:x>
      <cdr:y>0.19293</cdr:y>
    </cdr:to>
    <cdr:sp macro="" textlink="">
      <cdr:nvSpPr>
        <cdr:cNvPr id="1029" name="Text Box 5"/>
        <cdr:cNvSpPr txBox="1">
          <a:spLocks xmlns:a="http://schemas.openxmlformats.org/drawingml/2006/main" noChangeArrowheads="1"/>
        </cdr:cNvSpPr>
      </cdr:nvSpPr>
      <cdr:spPr bwMode="auto">
        <a:xfrm xmlns:a="http://schemas.openxmlformats.org/drawingml/2006/main">
          <a:off x="854819" y="420663"/>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104,2%</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0.21155</cdr:x>
      <cdr:y>0.42572</cdr:y>
    </cdr:from>
    <cdr:to>
      <cdr:x>0.26416</cdr:x>
      <cdr:y>0.47926</cdr:y>
    </cdr:to>
    <cdr:sp macro="" textlink="">
      <cdr:nvSpPr>
        <cdr:cNvPr id="1030" name="Text Box 6"/>
        <cdr:cNvSpPr txBox="1">
          <a:spLocks xmlns:a="http://schemas.openxmlformats.org/drawingml/2006/main" noChangeArrowheads="1"/>
        </cdr:cNvSpPr>
      </cdr:nvSpPr>
      <cdr:spPr bwMode="auto">
        <a:xfrm xmlns:a="http://schemas.openxmlformats.org/drawingml/2006/main">
          <a:off x="1646907" y="1284759"/>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111,2%</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0.48119</cdr:x>
      <cdr:y>0.64047</cdr:y>
    </cdr:from>
    <cdr:to>
      <cdr:x>0.53524</cdr:x>
      <cdr:y>0.69911</cdr:y>
    </cdr:to>
    <cdr:sp macro="" textlink="">
      <cdr:nvSpPr>
        <cdr:cNvPr id="1031" name="Text Box 7"/>
        <cdr:cNvSpPr txBox="1">
          <a:spLocks xmlns:a="http://schemas.openxmlformats.org/drawingml/2006/main" noChangeArrowheads="1"/>
        </cdr:cNvSpPr>
      </cdr:nvSpPr>
      <cdr:spPr bwMode="auto">
        <a:xfrm xmlns:a="http://schemas.openxmlformats.org/drawingml/2006/main">
          <a:off x="3945593" y="1932831"/>
          <a:ext cx="443190" cy="1769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113,4</a:t>
          </a:r>
          <a:r>
            <a:rPr lang="ru-RU" sz="1000" b="1" i="0" u="none" strike="noStrike" baseline="0" dirty="0" smtClean="0">
              <a:solidFill>
                <a:srgbClr val="000000"/>
              </a:solidFill>
              <a:latin typeface="Arial Cyr"/>
              <a:cs typeface="Arial Cyr"/>
            </a:rPr>
            <a:t>%</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0.74533</cdr:x>
      <cdr:y>0.54503</cdr:y>
    </cdr:from>
    <cdr:to>
      <cdr:x>0.79403</cdr:x>
      <cdr:y>0.60367</cdr:y>
    </cdr:to>
    <cdr:sp macro="" textlink="">
      <cdr:nvSpPr>
        <cdr:cNvPr id="1032" name="Text Box 8"/>
        <cdr:cNvSpPr txBox="1">
          <a:spLocks xmlns:a="http://schemas.openxmlformats.org/drawingml/2006/main" noChangeArrowheads="1"/>
        </cdr:cNvSpPr>
      </cdr:nvSpPr>
      <cdr:spPr bwMode="auto">
        <a:xfrm xmlns:a="http://schemas.openxmlformats.org/drawingml/2006/main">
          <a:off x="6111404" y="1644799"/>
          <a:ext cx="399322" cy="1769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1000" b="1" i="0" u="none" strike="noStrike" baseline="0" dirty="0" smtClean="0">
              <a:solidFill>
                <a:srgbClr val="000000"/>
              </a:solidFill>
              <a:latin typeface="Arial Cyr"/>
              <a:cs typeface="Arial Cyr"/>
            </a:rPr>
            <a:t>32,0%</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0.37664</cdr:x>
      <cdr:y>0.61814</cdr:y>
    </cdr:from>
    <cdr:to>
      <cdr:x>0.46039</cdr:x>
      <cdr:y>0.64788</cdr:y>
    </cdr:to>
    <cdr:sp macro="" textlink="">
      <cdr:nvSpPr>
        <cdr:cNvPr id="1033" name="AutoShape 9"/>
        <cdr:cNvSpPr>
          <a:spLocks xmlns:a="http://schemas.openxmlformats.org/drawingml/2006/main" noChangeArrowheads="1"/>
        </cdr:cNvSpPr>
      </cdr:nvSpPr>
      <cdr:spPr bwMode="auto">
        <a:xfrm xmlns:a="http://schemas.openxmlformats.org/drawingml/2006/main" rot="-785653">
          <a:off x="3088306" y="1865437"/>
          <a:ext cx="686720" cy="89750"/>
        </a:xfrm>
        <a:prstGeom xmlns:a="http://schemas.openxmlformats.org/drawingml/2006/main" prst="rightArrow">
          <a:avLst>
            <a:gd name="adj1" fmla="val 50000"/>
            <a:gd name="adj2" fmla="val 181131"/>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0.39405</cdr:x>
      <cdr:y>0.56889</cdr:y>
    </cdr:from>
    <cdr:to>
      <cdr:x>0.44666</cdr:x>
      <cdr:y>0.62243</cdr:y>
    </cdr:to>
    <cdr:sp macro="" textlink="">
      <cdr:nvSpPr>
        <cdr:cNvPr id="1034" name="Text Box 10"/>
        <cdr:cNvSpPr txBox="1">
          <a:spLocks xmlns:a="http://schemas.openxmlformats.org/drawingml/2006/main" noChangeArrowheads="1"/>
        </cdr:cNvSpPr>
      </cdr:nvSpPr>
      <cdr:spPr bwMode="auto">
        <a:xfrm xmlns:a="http://schemas.openxmlformats.org/drawingml/2006/main">
          <a:off x="3231084" y="1716807"/>
          <a:ext cx="431382" cy="161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a:cs typeface="Arial"/>
            </a:rPr>
            <a:t>101,0%</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0.605</cdr:x>
      <cdr:y>0.64059</cdr:y>
    </cdr:from>
    <cdr:to>
      <cdr:x>0.6895</cdr:x>
      <cdr:y>0.66984</cdr:y>
    </cdr:to>
    <cdr:sp macro="" textlink="">
      <cdr:nvSpPr>
        <cdr:cNvPr id="1035" name="AutoShape 11"/>
        <cdr:cNvSpPr>
          <a:spLocks xmlns:a="http://schemas.openxmlformats.org/drawingml/2006/main" noChangeArrowheads="1"/>
        </cdr:cNvSpPr>
      </cdr:nvSpPr>
      <cdr:spPr bwMode="auto">
        <a:xfrm xmlns:a="http://schemas.openxmlformats.org/drawingml/2006/main" rot="-733549">
          <a:off x="4960765" y="1933185"/>
          <a:ext cx="692869" cy="88272"/>
        </a:xfrm>
        <a:prstGeom xmlns:a="http://schemas.openxmlformats.org/drawingml/2006/main" prst="rightArrow">
          <a:avLst>
            <a:gd name="adj1" fmla="val 50000"/>
            <a:gd name="adj2" fmla="val 1858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0.6136</cdr:x>
      <cdr:y>0.56889</cdr:y>
    </cdr:from>
    <cdr:to>
      <cdr:x>0.67527</cdr:x>
      <cdr:y>0.62243</cdr:y>
    </cdr:to>
    <cdr:sp macro="" textlink="">
      <cdr:nvSpPr>
        <cdr:cNvPr id="1036" name="Text Box 12"/>
        <cdr:cNvSpPr txBox="1">
          <a:spLocks xmlns:a="http://schemas.openxmlformats.org/drawingml/2006/main" noChangeArrowheads="1"/>
        </cdr:cNvSpPr>
      </cdr:nvSpPr>
      <cdr:spPr bwMode="auto">
        <a:xfrm xmlns:a="http://schemas.openxmlformats.org/drawingml/2006/main">
          <a:off x="5031284" y="1716807"/>
          <a:ext cx="505672" cy="161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dirty="0">
              <a:solidFill>
                <a:srgbClr val="000000"/>
              </a:solidFill>
              <a:latin typeface="Arial"/>
              <a:cs typeface="Arial"/>
            </a:rPr>
            <a:t>с</a:t>
          </a:r>
          <a:r>
            <a:rPr lang="ru-RU" sz="900" b="1" i="0" u="none" strike="noStrike" baseline="0" dirty="0" smtClean="0">
              <a:solidFill>
                <a:srgbClr val="000000"/>
              </a:solidFill>
              <a:latin typeface="Arial"/>
              <a:cs typeface="Arial"/>
            </a:rPr>
            <a:t>в.200%</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0.29789</cdr:x>
      <cdr:y>0.65644</cdr:y>
    </cdr:from>
    <cdr:to>
      <cdr:x>0.36939</cdr:x>
      <cdr:y>0.68694</cdr:y>
    </cdr:to>
    <cdr:sp macro="" textlink="">
      <cdr:nvSpPr>
        <cdr:cNvPr id="1037" name="AutoShape 13"/>
        <cdr:cNvSpPr>
          <a:spLocks xmlns:a="http://schemas.openxmlformats.org/drawingml/2006/main" noChangeArrowheads="1"/>
        </cdr:cNvSpPr>
      </cdr:nvSpPr>
      <cdr:spPr bwMode="auto">
        <a:xfrm xmlns:a="http://schemas.openxmlformats.org/drawingml/2006/main" rot="575527">
          <a:off x="2442566" y="1981033"/>
          <a:ext cx="586274" cy="92044"/>
        </a:xfrm>
        <a:prstGeom xmlns:a="http://schemas.openxmlformats.org/drawingml/2006/main" prst="rightArrow">
          <a:avLst>
            <a:gd name="adj1" fmla="val 50000"/>
            <a:gd name="adj2" fmla="val 150835"/>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0.32371</cdr:x>
      <cdr:y>0.59275</cdr:y>
    </cdr:from>
    <cdr:to>
      <cdr:x>0.36808</cdr:x>
      <cdr:y>0.64629</cdr:y>
    </cdr:to>
    <cdr:sp macro="" textlink="">
      <cdr:nvSpPr>
        <cdr:cNvPr id="1038" name="Text Box 14"/>
        <cdr:cNvSpPr txBox="1">
          <a:spLocks xmlns:a="http://schemas.openxmlformats.org/drawingml/2006/main" noChangeArrowheads="1"/>
        </cdr:cNvSpPr>
      </cdr:nvSpPr>
      <cdr:spPr bwMode="auto">
        <a:xfrm xmlns:a="http://schemas.openxmlformats.org/drawingml/2006/main">
          <a:off x="2654301" y="1788815"/>
          <a:ext cx="363818" cy="161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a:cs typeface="Arial"/>
            </a:rPr>
            <a:t>87,5%</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0.81623</cdr:x>
      <cdr:y>0.6587</cdr:y>
    </cdr:from>
    <cdr:to>
      <cdr:x>0.90648</cdr:x>
      <cdr:y>0.7007</cdr:y>
    </cdr:to>
    <cdr:sp macro="" textlink="">
      <cdr:nvSpPr>
        <cdr:cNvPr id="16" name="AutoShape 4"/>
        <cdr:cNvSpPr>
          <a:spLocks xmlns:a="http://schemas.openxmlformats.org/drawingml/2006/main" noChangeArrowheads="1"/>
        </cdr:cNvSpPr>
      </cdr:nvSpPr>
      <cdr:spPr bwMode="auto">
        <a:xfrm xmlns:a="http://schemas.openxmlformats.org/drawingml/2006/main" rot="21080123">
          <a:off x="6692792" y="1987850"/>
          <a:ext cx="740017" cy="126749"/>
        </a:xfrm>
        <a:prstGeom xmlns:a="http://schemas.openxmlformats.org/drawingml/2006/main" prst="rightArrow">
          <a:avLst>
            <a:gd name="adj1" fmla="val 50000"/>
            <a:gd name="adj2" fmla="val 13825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0.81558</cdr:x>
      <cdr:y>0.59275</cdr:y>
    </cdr:from>
    <cdr:to>
      <cdr:x>0.9034</cdr:x>
      <cdr:y>0.66433</cdr:y>
    </cdr:to>
    <cdr:sp macro="" textlink="">
      <cdr:nvSpPr>
        <cdr:cNvPr id="2" name="TextBox 1"/>
        <cdr:cNvSpPr txBox="1"/>
      </cdr:nvSpPr>
      <cdr:spPr>
        <a:xfrm xmlns:a="http://schemas.openxmlformats.org/drawingml/2006/main">
          <a:off x="6687468" y="1788815"/>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latin typeface="Arial Cyr" panose="020B0604020202020204" pitchFamily="34" charset="0"/>
              <a:cs typeface="Arial Cyr" panose="020B0604020202020204" pitchFamily="34" charset="0"/>
            </a:rPr>
            <a:t>161,6%</a:t>
          </a:r>
          <a:endParaRPr lang="ru-RU" sz="1000" b="1" dirty="0">
            <a:latin typeface="Arial Cyr" panose="020B0604020202020204" pitchFamily="34" charset="0"/>
            <a:cs typeface="Arial Cyr" panose="020B0604020202020204" pitchFamily="34" charset="0"/>
          </a:endParaRPr>
        </a:p>
      </cdr:txBody>
    </cdr:sp>
  </cdr:relSizeAnchor>
  <cdr:relSizeAnchor xmlns:cdr="http://schemas.openxmlformats.org/drawingml/2006/chartDrawing">
    <cdr:from>
      <cdr:x>0.54394</cdr:x>
      <cdr:y>0.69838</cdr:y>
    </cdr:from>
    <cdr:to>
      <cdr:x>0.61744</cdr:x>
      <cdr:y>0.74038</cdr:y>
    </cdr:to>
    <cdr:sp macro="" textlink="">
      <cdr:nvSpPr>
        <cdr:cNvPr id="19" name="AutoShape 3"/>
        <cdr:cNvSpPr>
          <a:spLocks xmlns:a="http://schemas.openxmlformats.org/drawingml/2006/main" noChangeArrowheads="1"/>
        </cdr:cNvSpPr>
      </cdr:nvSpPr>
      <cdr:spPr bwMode="auto">
        <a:xfrm xmlns:a="http://schemas.openxmlformats.org/drawingml/2006/main" rot="-355354">
          <a:off x="4460150" y="2107602"/>
          <a:ext cx="602673" cy="126749"/>
        </a:xfrm>
        <a:prstGeom xmlns:a="http://schemas.openxmlformats.org/drawingml/2006/main" prst="rightArrow">
          <a:avLst>
            <a:gd name="adj1" fmla="val 50000"/>
            <a:gd name="adj2" fmla="val 11259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0.53456</cdr:x>
      <cdr:y>0.64047</cdr:y>
    </cdr:from>
    <cdr:to>
      <cdr:x>0.6136</cdr:x>
      <cdr:y>0.71205</cdr:y>
    </cdr:to>
    <cdr:sp macro="" textlink="">
      <cdr:nvSpPr>
        <cdr:cNvPr id="4" name="TextBox 3"/>
        <cdr:cNvSpPr txBox="1"/>
      </cdr:nvSpPr>
      <cdr:spPr>
        <a:xfrm xmlns:a="http://schemas.openxmlformats.org/drawingml/2006/main">
          <a:off x="4383212" y="1932831"/>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latin typeface="Times New Roman" panose="02020603050405020304" pitchFamily="18" charset="0"/>
              <a:cs typeface="Times New Roman" panose="02020603050405020304" pitchFamily="18" charset="0"/>
            </a:rPr>
            <a:t>163,5%</a:t>
          </a:r>
          <a:endParaRPr lang="ru-RU" sz="1000" b="1" dirty="0">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0.50349</cdr:x>
      <cdr:y>0.14895</cdr:y>
    </cdr:from>
    <cdr:to>
      <cdr:x>0.68617</cdr:x>
      <cdr:y>0.22604</cdr:y>
    </cdr:to>
    <cdr:sp macro="" textlink="">
      <cdr:nvSpPr>
        <cdr:cNvPr id="2" name="TextBox 1"/>
        <cdr:cNvSpPr txBox="1"/>
      </cdr:nvSpPr>
      <cdr:spPr>
        <a:xfrm xmlns:a="http://schemas.openxmlformats.org/drawingml/2006/main">
          <a:off x="2610480" y="597751"/>
          <a:ext cx="947155" cy="309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Всего: 341591,4</a:t>
          </a:r>
        </a:p>
      </cdr:txBody>
    </cdr:sp>
  </cdr:relSizeAnchor>
  <cdr:relSizeAnchor xmlns:cdr="http://schemas.openxmlformats.org/drawingml/2006/chartDrawing">
    <cdr:from>
      <cdr:x>0.21319</cdr:x>
      <cdr:y>0.14762</cdr:y>
    </cdr:from>
    <cdr:to>
      <cdr:x>0.38915</cdr:x>
      <cdr:y>0.22471</cdr:y>
    </cdr:to>
    <cdr:sp macro="" textlink="">
      <cdr:nvSpPr>
        <cdr:cNvPr id="3" name="TextBox 2"/>
        <cdr:cNvSpPr txBox="1"/>
      </cdr:nvSpPr>
      <cdr:spPr>
        <a:xfrm xmlns:a="http://schemas.openxmlformats.org/drawingml/2006/main">
          <a:off x="1105329" y="592439"/>
          <a:ext cx="912313" cy="309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Всего: 327863,6</a:t>
          </a:r>
        </a:p>
      </cdr:txBody>
    </cdr:sp>
  </cdr:relSizeAnchor>
  <cdr:relSizeAnchor xmlns:cdr="http://schemas.openxmlformats.org/drawingml/2006/chartDrawing">
    <cdr:from>
      <cdr:x>0.39075</cdr:x>
      <cdr:y>0.40898</cdr:y>
    </cdr:from>
    <cdr:to>
      <cdr:x>0.47806</cdr:x>
      <cdr:y>0.42483</cdr:y>
    </cdr:to>
    <cdr:sp macro="" textlink="">
      <cdr:nvSpPr>
        <cdr:cNvPr id="4" name="Стрелка вправо 3"/>
        <cdr:cNvSpPr/>
      </cdr:nvSpPr>
      <cdr:spPr>
        <a:xfrm xmlns:a="http://schemas.openxmlformats.org/drawingml/2006/main">
          <a:off x="2025927" y="1641308"/>
          <a:ext cx="452683" cy="63610"/>
        </a:xfrm>
        <a:prstGeom xmlns:a="http://schemas.openxmlformats.org/drawingml/2006/main" prst="rightArrow">
          <a:avLst/>
        </a:prstGeom>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0.38924</cdr:x>
      <cdr:y>0.69752</cdr:y>
    </cdr:from>
    <cdr:to>
      <cdr:x>0.47923</cdr:x>
      <cdr:y>0.71338</cdr:y>
    </cdr:to>
    <cdr:sp macro="" textlink="">
      <cdr:nvSpPr>
        <cdr:cNvPr id="5" name="Стрелка вправо 4"/>
        <cdr:cNvSpPr/>
      </cdr:nvSpPr>
      <cdr:spPr>
        <a:xfrm xmlns:a="http://schemas.openxmlformats.org/drawingml/2006/main">
          <a:off x="2018130" y="2799277"/>
          <a:ext cx="466577" cy="6364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0.38209</cdr:x>
      <cdr:y>0.5653</cdr:y>
    </cdr:from>
    <cdr:to>
      <cdr:x>0.48148</cdr:x>
      <cdr:y>0.58116</cdr:y>
    </cdr:to>
    <cdr:sp macro="" textlink="">
      <cdr:nvSpPr>
        <cdr:cNvPr id="6" name="Стрелка вправо 5"/>
        <cdr:cNvSpPr/>
      </cdr:nvSpPr>
      <cdr:spPr>
        <a:xfrm xmlns:a="http://schemas.openxmlformats.org/drawingml/2006/main">
          <a:off x="1981065" y="2268668"/>
          <a:ext cx="515315" cy="63649"/>
        </a:xfrm>
        <a:prstGeom xmlns:a="http://schemas.openxmlformats.org/drawingml/2006/main" prst="rightArrow">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0.38952</cdr:x>
      <cdr:y>0.31603</cdr:y>
    </cdr:from>
    <cdr:to>
      <cdr:x>0.47414</cdr:x>
      <cdr:y>0.33189</cdr:y>
    </cdr:to>
    <cdr:sp macro="" textlink="">
      <cdr:nvSpPr>
        <cdr:cNvPr id="7" name="Стрелка вправо 6"/>
        <cdr:cNvSpPr/>
      </cdr:nvSpPr>
      <cdr:spPr>
        <a:xfrm xmlns:a="http://schemas.openxmlformats.org/drawingml/2006/main">
          <a:off x="2019577" y="1268282"/>
          <a:ext cx="438736" cy="63649"/>
        </a:xfrm>
        <a:prstGeom xmlns:a="http://schemas.openxmlformats.org/drawingml/2006/main" prst="rightArrow">
          <a:avLst/>
        </a:prstGeom>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0.41267</cdr:x>
      <cdr:y>0.17565</cdr:y>
    </cdr:from>
    <cdr:to>
      <cdr:x>0.48923</cdr:x>
      <cdr:y>0.19151</cdr:y>
    </cdr:to>
    <cdr:sp macro="" textlink="">
      <cdr:nvSpPr>
        <cdr:cNvPr id="8" name="Стрелка вправо 7"/>
        <cdr:cNvSpPr/>
      </cdr:nvSpPr>
      <cdr:spPr>
        <a:xfrm xmlns:a="http://schemas.openxmlformats.org/drawingml/2006/main">
          <a:off x="2139596" y="704918"/>
          <a:ext cx="396947" cy="63649"/>
        </a:xfrm>
        <a:prstGeom xmlns:a="http://schemas.openxmlformats.org/drawingml/2006/main" prst="rightArrow">
          <a:avLst/>
        </a:prstGeom>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0.38345</cdr:x>
      <cdr:y>0.64875</cdr:y>
    </cdr:from>
    <cdr:to>
      <cdr:x>0.47748</cdr:x>
      <cdr:y>0.70822</cdr:y>
    </cdr:to>
    <cdr:sp macro="" textlink="">
      <cdr:nvSpPr>
        <cdr:cNvPr id="9" name="TextBox 8"/>
        <cdr:cNvSpPr txBox="1"/>
      </cdr:nvSpPr>
      <cdr:spPr>
        <a:xfrm xmlns:a="http://schemas.openxmlformats.org/drawingml/2006/main">
          <a:off x="1988106" y="2603554"/>
          <a:ext cx="487525" cy="2386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112,7%</a:t>
          </a:r>
        </a:p>
      </cdr:txBody>
    </cdr:sp>
  </cdr:relSizeAnchor>
  <cdr:relSizeAnchor xmlns:cdr="http://schemas.openxmlformats.org/drawingml/2006/chartDrawing">
    <cdr:from>
      <cdr:x>0.38738</cdr:x>
      <cdr:y>0.50992</cdr:y>
    </cdr:from>
    <cdr:to>
      <cdr:x>0.47066</cdr:x>
      <cdr:y>0.5804</cdr:y>
    </cdr:to>
    <cdr:sp macro="" textlink="">
      <cdr:nvSpPr>
        <cdr:cNvPr id="10" name="TextBox 9"/>
        <cdr:cNvSpPr txBox="1"/>
      </cdr:nvSpPr>
      <cdr:spPr>
        <a:xfrm xmlns:a="http://schemas.openxmlformats.org/drawingml/2006/main">
          <a:off x="2008469" y="2046418"/>
          <a:ext cx="431788" cy="282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111,8%</a:t>
          </a:r>
        </a:p>
      </cdr:txBody>
    </cdr:sp>
  </cdr:relSizeAnchor>
  <cdr:relSizeAnchor xmlns:cdr="http://schemas.openxmlformats.org/drawingml/2006/chartDrawing">
    <cdr:from>
      <cdr:x>0.39441</cdr:x>
      <cdr:y>0.36461</cdr:y>
    </cdr:from>
    <cdr:to>
      <cdr:x>0.47769</cdr:x>
      <cdr:y>0.43509</cdr:y>
    </cdr:to>
    <cdr:sp macro="" textlink="">
      <cdr:nvSpPr>
        <cdr:cNvPr id="11" name="TextBox 10"/>
        <cdr:cNvSpPr txBox="1"/>
      </cdr:nvSpPr>
      <cdr:spPr>
        <a:xfrm xmlns:a="http://schemas.openxmlformats.org/drawingml/2006/main">
          <a:off x="2044910" y="1463244"/>
          <a:ext cx="431788" cy="282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102,1%</a:t>
          </a:r>
        </a:p>
      </cdr:txBody>
    </cdr:sp>
  </cdr:relSizeAnchor>
  <cdr:relSizeAnchor xmlns:cdr="http://schemas.openxmlformats.org/drawingml/2006/chartDrawing">
    <cdr:from>
      <cdr:x>0.39083</cdr:x>
      <cdr:y>0.26967</cdr:y>
    </cdr:from>
    <cdr:to>
      <cdr:x>0.47814</cdr:x>
      <cdr:y>0.34016</cdr:y>
    </cdr:to>
    <cdr:sp macro="" textlink="">
      <cdr:nvSpPr>
        <cdr:cNvPr id="12" name="TextBox 11"/>
        <cdr:cNvSpPr txBox="1"/>
      </cdr:nvSpPr>
      <cdr:spPr>
        <a:xfrm xmlns:a="http://schemas.openxmlformats.org/drawingml/2006/main">
          <a:off x="2026391" y="1082251"/>
          <a:ext cx="452683" cy="282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76,7%</a:t>
          </a:r>
        </a:p>
      </cdr:txBody>
    </cdr:sp>
  </cdr:relSizeAnchor>
  <cdr:relSizeAnchor xmlns:cdr="http://schemas.openxmlformats.org/drawingml/2006/chartDrawing">
    <cdr:from>
      <cdr:x>0.40568</cdr:x>
      <cdr:y>0.13262</cdr:y>
    </cdr:from>
    <cdr:to>
      <cdr:x>0.49299</cdr:x>
      <cdr:y>0.20311</cdr:y>
    </cdr:to>
    <cdr:sp macro="" textlink="">
      <cdr:nvSpPr>
        <cdr:cNvPr id="13" name="TextBox 12"/>
        <cdr:cNvSpPr txBox="1"/>
      </cdr:nvSpPr>
      <cdr:spPr>
        <a:xfrm xmlns:a="http://schemas.openxmlformats.org/drawingml/2006/main">
          <a:off x="2103376" y="532230"/>
          <a:ext cx="452683" cy="282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104,2%</a:t>
          </a:r>
        </a:p>
      </cdr:txBody>
    </cdr:sp>
  </cdr:relSizeAnchor>
  <cdr:relSizeAnchor xmlns:cdr="http://schemas.openxmlformats.org/drawingml/2006/chartDrawing">
    <cdr:from>
      <cdr:x>0.56828</cdr:x>
      <cdr:y>0.75158</cdr:y>
    </cdr:from>
    <cdr:to>
      <cdr:x>0.65769</cdr:x>
      <cdr:y>0.7943</cdr:y>
    </cdr:to>
    <cdr:sp macro="" textlink="">
      <cdr:nvSpPr>
        <cdr:cNvPr id="16" name="TextBox 1"/>
        <cdr:cNvSpPr txBox="1"/>
      </cdr:nvSpPr>
      <cdr:spPr>
        <a:xfrm xmlns:a="http://schemas.openxmlformats.org/drawingml/2006/main">
          <a:off x="2946400" y="3016250"/>
          <a:ext cx="463550" cy="171450"/>
        </a:xfrm>
        <a:prstGeom xmlns:a="http://schemas.openxmlformats.org/drawingml/2006/main" prst="rect">
          <a:avLst/>
        </a:prstGeom>
        <a:solidFill xmlns:a="http://schemas.openxmlformats.org/drawingml/2006/main">
          <a:schemeClr val="bg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800">
              <a:latin typeface="Times New Roman" panose="02020603050405020304" pitchFamily="18" charset="0"/>
              <a:cs typeface="Times New Roman" panose="02020603050405020304" pitchFamily="18" charset="0"/>
            </a:rPr>
            <a:t>-153,1</a:t>
          </a:r>
        </a:p>
      </cdr:txBody>
    </cdr:sp>
  </cdr:relSizeAnchor>
  <cdr:relSizeAnchor xmlns:cdr="http://schemas.openxmlformats.org/drawingml/2006/chartDrawing">
    <cdr:from>
      <cdr:x>0.31415</cdr:x>
      <cdr:y>0.75</cdr:y>
    </cdr:from>
    <cdr:to>
      <cdr:x>0.4011</cdr:x>
      <cdr:y>0.79747</cdr:y>
    </cdr:to>
    <cdr:sp macro="" textlink="">
      <cdr:nvSpPr>
        <cdr:cNvPr id="17" name="TextBox 16"/>
        <cdr:cNvSpPr txBox="1"/>
      </cdr:nvSpPr>
      <cdr:spPr>
        <a:xfrm xmlns:a="http://schemas.openxmlformats.org/drawingml/2006/main">
          <a:off x="1628776" y="3009900"/>
          <a:ext cx="450850" cy="1905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ru-RU" sz="900" dirty="0">
              <a:latin typeface="Times New Roman" panose="02020603050405020304" pitchFamily="18" charset="0"/>
              <a:cs typeface="Times New Roman" panose="02020603050405020304" pitchFamily="18" charset="0"/>
            </a:rPr>
            <a:t>-56,4</a:t>
          </a:r>
        </a:p>
      </cdr:txBody>
    </cdr:sp>
  </cdr:relSizeAnchor>
</c:userShapes>
</file>

<file path=ppt/drawings/drawing5.xml><?xml version="1.0" encoding="utf-8"?>
<c:userShapes xmlns:c="http://schemas.openxmlformats.org/drawingml/2006/chart">
  <cdr:relSizeAnchor xmlns:cdr="http://schemas.openxmlformats.org/drawingml/2006/chartDrawing">
    <cdr:from>
      <cdr:x>0.57363</cdr:x>
      <cdr:y>0.07787</cdr:y>
    </cdr:from>
    <cdr:to>
      <cdr:x>0.76413</cdr:x>
      <cdr:y>0.11387</cdr:y>
    </cdr:to>
    <cdr:sp macro="" textlink="">
      <cdr:nvSpPr>
        <cdr:cNvPr id="1025" name="AutoShape 1"/>
        <cdr:cNvSpPr>
          <a:spLocks xmlns:a="http://schemas.openxmlformats.org/drawingml/2006/main" noChangeArrowheads="1"/>
        </cdr:cNvSpPr>
      </cdr:nvSpPr>
      <cdr:spPr bwMode="auto">
        <a:xfrm xmlns:a="http://schemas.openxmlformats.org/drawingml/2006/main">
          <a:off x="4080595" y="309240"/>
          <a:ext cx="1355138" cy="142973"/>
        </a:xfrm>
        <a:prstGeom xmlns:a="http://schemas.openxmlformats.org/drawingml/2006/main" prst="curvedDownArrow">
          <a:avLst>
            <a:gd name="adj1" fmla="val 118016"/>
            <a:gd name="adj2" fmla="val 236032"/>
            <a:gd name="adj3" fmla="val 34782"/>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0.47241</cdr:x>
      <cdr:y>0.02347</cdr:y>
    </cdr:from>
    <cdr:to>
      <cdr:x>0.58376</cdr:x>
      <cdr:y>0.05973</cdr:y>
    </cdr:to>
    <cdr:sp macro="" textlink="">
      <cdr:nvSpPr>
        <cdr:cNvPr id="1031" name="Text Box 7"/>
        <cdr:cNvSpPr txBox="1">
          <a:spLocks xmlns:a="http://schemas.openxmlformats.org/drawingml/2006/main" noChangeArrowheads="1"/>
        </cdr:cNvSpPr>
      </cdr:nvSpPr>
      <cdr:spPr bwMode="auto">
        <a:xfrm xmlns:a="http://schemas.openxmlformats.org/drawingml/2006/main">
          <a:off x="3360515" y="93216"/>
          <a:ext cx="792098" cy="1440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22933,1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0.32057</cdr:x>
      <cdr:y>0.02347</cdr:y>
    </cdr:from>
    <cdr:to>
      <cdr:x>0.4191</cdr:x>
      <cdr:y>0.05912</cdr:y>
    </cdr:to>
    <cdr:sp macro="" textlink="">
      <cdr:nvSpPr>
        <cdr:cNvPr id="1032" name="Text Box 8"/>
        <cdr:cNvSpPr txBox="1">
          <a:spLocks xmlns:a="http://schemas.openxmlformats.org/drawingml/2006/main" noChangeArrowheads="1"/>
        </cdr:cNvSpPr>
      </cdr:nvSpPr>
      <cdr:spPr bwMode="auto">
        <a:xfrm xmlns:a="http://schemas.openxmlformats.org/drawingml/2006/main">
          <a:off x="2280395" y="93216"/>
          <a:ext cx="700901"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22409,9</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0.64449</cdr:x>
      <cdr:y>0.07787</cdr:y>
    </cdr:from>
    <cdr:to>
      <cdr:x>0.68765</cdr:x>
      <cdr:y>0.11352</cdr:y>
    </cdr:to>
    <cdr:sp macro="" textlink="">
      <cdr:nvSpPr>
        <cdr:cNvPr id="1033" name="Text Box 9"/>
        <cdr:cNvSpPr txBox="1">
          <a:spLocks xmlns:a="http://schemas.openxmlformats.org/drawingml/2006/main" noChangeArrowheads="1"/>
        </cdr:cNvSpPr>
      </cdr:nvSpPr>
      <cdr:spPr bwMode="auto">
        <a:xfrm xmlns:a="http://schemas.openxmlformats.org/drawingml/2006/main">
          <a:off x="4584636" y="309259"/>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+7,1%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0.6499</cdr:x>
      <cdr:y>0.02347</cdr:y>
    </cdr:from>
    <cdr:to>
      <cdr:x>0.75113</cdr:x>
      <cdr:y>0.05912</cdr:y>
    </cdr:to>
    <cdr:sp macro="" textlink="">
      <cdr:nvSpPr>
        <cdr:cNvPr id="1034" name="Text Box 10"/>
        <cdr:cNvSpPr txBox="1">
          <a:spLocks xmlns:a="http://schemas.openxmlformats.org/drawingml/2006/main" noChangeArrowheads="1"/>
        </cdr:cNvSpPr>
      </cdr:nvSpPr>
      <cdr:spPr bwMode="auto">
        <a:xfrm xmlns:a="http://schemas.openxmlformats.org/drawingml/2006/main">
          <a:off x="4623106" y="93216"/>
          <a:ext cx="720109"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21409,0</a:t>
          </a:r>
        </a:p>
      </cdr:txBody>
    </cdr:sp>
  </cdr:relSizeAnchor>
  <cdr:relSizeAnchor xmlns:cdr="http://schemas.openxmlformats.org/drawingml/2006/chartDrawing">
    <cdr:from>
      <cdr:x>0.32057</cdr:x>
      <cdr:y>0.05973</cdr:y>
    </cdr:from>
    <cdr:to>
      <cdr:x>0.48407</cdr:x>
      <cdr:y>0.10073</cdr:y>
    </cdr:to>
    <cdr:sp macro="" textlink="">
      <cdr:nvSpPr>
        <cdr:cNvPr id="1035" name="AutoShape 11"/>
        <cdr:cNvSpPr>
          <a:spLocks xmlns:a="http://schemas.openxmlformats.org/drawingml/2006/main" noChangeArrowheads="1"/>
        </cdr:cNvSpPr>
      </cdr:nvSpPr>
      <cdr:spPr bwMode="auto">
        <a:xfrm xmlns:a="http://schemas.openxmlformats.org/drawingml/2006/main" rot="5400000">
          <a:off x="2780515" y="-262888"/>
          <a:ext cx="162831" cy="1163072"/>
        </a:xfrm>
        <a:prstGeom xmlns:a="http://schemas.openxmlformats.org/drawingml/2006/main" prst="curvedRightArrow">
          <a:avLst>
            <a:gd name="adj1" fmla="val 88937"/>
            <a:gd name="adj2" fmla="val 177873"/>
            <a:gd name="adj3" fmla="val 33333"/>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0.3813</cdr:x>
      <cdr:y>0.07787</cdr:y>
    </cdr:from>
    <cdr:to>
      <cdr:x>0.42446</cdr:x>
      <cdr:y>0.11352</cdr:y>
    </cdr:to>
    <cdr:sp macro="" textlink="">
      <cdr:nvSpPr>
        <cdr:cNvPr id="1037" name="Text Box 13"/>
        <cdr:cNvSpPr txBox="1">
          <a:spLocks xmlns:a="http://schemas.openxmlformats.org/drawingml/2006/main" noChangeArrowheads="1"/>
        </cdr:cNvSpPr>
      </cdr:nvSpPr>
      <cdr:spPr bwMode="auto">
        <a:xfrm xmlns:a="http://schemas.openxmlformats.org/drawingml/2006/main">
          <a:off x="2712411" y="309259"/>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+2,3%</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0.53314</cdr:x>
      <cdr:y>0.15039</cdr:y>
    </cdr:from>
    <cdr:to>
      <cdr:x>0.64514</cdr:x>
      <cdr:y>0.17389</cdr:y>
    </cdr:to>
    <cdr:sp macro="" textlink="">
      <cdr:nvSpPr>
        <cdr:cNvPr id="1038" name="AutoShape 14"/>
        <cdr:cNvSpPr>
          <a:spLocks xmlns:a="http://schemas.openxmlformats.org/drawingml/2006/main" noChangeArrowheads="1"/>
        </cdr:cNvSpPr>
      </cdr:nvSpPr>
      <cdr:spPr bwMode="auto">
        <a:xfrm xmlns:a="http://schemas.openxmlformats.org/drawingml/2006/main">
          <a:off x="3792563" y="597272"/>
          <a:ext cx="796722" cy="93329"/>
        </a:xfrm>
        <a:prstGeom xmlns:a="http://schemas.openxmlformats.org/drawingml/2006/main" prst="rightArrow">
          <a:avLst>
            <a:gd name="adj1" fmla="val 50000"/>
            <a:gd name="adj2" fmla="val 132864"/>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0.34081</cdr:x>
      <cdr:y>0.16852</cdr:y>
    </cdr:from>
    <cdr:to>
      <cdr:x>0.46156</cdr:x>
      <cdr:y>0.19127</cdr:y>
    </cdr:to>
    <cdr:sp macro="" textlink="">
      <cdr:nvSpPr>
        <cdr:cNvPr id="1039" name="AutoShape 15"/>
        <cdr:cNvSpPr>
          <a:spLocks xmlns:a="http://schemas.openxmlformats.org/drawingml/2006/main" noChangeArrowheads="1"/>
        </cdr:cNvSpPr>
      </cdr:nvSpPr>
      <cdr:spPr bwMode="auto">
        <a:xfrm xmlns:a="http://schemas.openxmlformats.org/drawingml/2006/main">
          <a:off x="2424411" y="669280"/>
          <a:ext cx="858966" cy="90352"/>
        </a:xfrm>
        <a:prstGeom xmlns:a="http://schemas.openxmlformats.org/drawingml/2006/main" prst="leftArrow">
          <a:avLst>
            <a:gd name="adj1" fmla="val 50000"/>
            <a:gd name="adj2" fmla="val 147967"/>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0.55339</cdr:x>
      <cdr:y>0.54928</cdr:y>
    </cdr:from>
    <cdr:to>
      <cdr:x>0.68539</cdr:x>
      <cdr:y>0.57278</cdr:y>
    </cdr:to>
    <cdr:sp macro="" textlink="">
      <cdr:nvSpPr>
        <cdr:cNvPr id="1040" name="AutoShape 16"/>
        <cdr:cNvSpPr>
          <a:spLocks xmlns:a="http://schemas.openxmlformats.org/drawingml/2006/main" noChangeArrowheads="1"/>
        </cdr:cNvSpPr>
      </cdr:nvSpPr>
      <cdr:spPr bwMode="auto">
        <a:xfrm xmlns:a="http://schemas.openxmlformats.org/drawingml/2006/main">
          <a:off x="3936579" y="2181448"/>
          <a:ext cx="938993" cy="93330"/>
        </a:xfrm>
        <a:prstGeom xmlns:a="http://schemas.openxmlformats.org/drawingml/2006/main" prst="rightArrow">
          <a:avLst>
            <a:gd name="adj1" fmla="val 50000"/>
            <a:gd name="adj2" fmla="val 156590"/>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0.59388</cdr:x>
      <cdr:y>0.49488</cdr:y>
    </cdr:from>
    <cdr:to>
      <cdr:x>0.62893</cdr:x>
      <cdr:y>0.53053</cdr:y>
    </cdr:to>
    <cdr:sp macro="" textlink="">
      <cdr:nvSpPr>
        <cdr:cNvPr id="1041" name="Text Box 17"/>
        <cdr:cNvSpPr txBox="1">
          <a:spLocks xmlns:a="http://schemas.openxmlformats.org/drawingml/2006/main" noChangeArrowheads="1"/>
        </cdr:cNvSpPr>
      </cdr:nvSpPr>
      <cdr:spPr bwMode="auto">
        <a:xfrm xmlns:a="http://schemas.openxmlformats.org/drawingml/2006/main">
          <a:off x="4224611" y="1965424"/>
          <a:ext cx="249331"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Times New Roman"/>
              <a:cs typeface="Times New Roman"/>
            </a:rPr>
            <a:t>0,0</a:t>
          </a:r>
          <a:r>
            <a:rPr lang="ru-RU" sz="800" b="1" i="0" u="none" strike="noStrike" baseline="0" dirty="0" smtClean="0">
              <a:solidFill>
                <a:srgbClr val="000000"/>
              </a:solidFill>
              <a:latin typeface="Times New Roman"/>
              <a:cs typeface="Times New Roman"/>
            </a:rPr>
            <a:t>%</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0.54327</cdr:x>
      <cdr:y>0.18665</cdr:y>
    </cdr:from>
    <cdr:to>
      <cdr:x>0.61413</cdr:x>
      <cdr:y>0.22292</cdr:y>
    </cdr:to>
    <cdr:sp macro="" textlink="">
      <cdr:nvSpPr>
        <cdr:cNvPr id="1042" name="Text Box 18"/>
        <cdr:cNvSpPr txBox="1">
          <a:spLocks xmlns:a="http://schemas.openxmlformats.org/drawingml/2006/main" noChangeArrowheads="1"/>
        </cdr:cNvSpPr>
      </cdr:nvSpPr>
      <cdr:spPr bwMode="auto">
        <a:xfrm xmlns:a="http://schemas.openxmlformats.org/drawingml/2006/main">
          <a:off x="3864571" y="741288"/>
          <a:ext cx="504069" cy="1440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+11,7%</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0.39143</cdr:x>
      <cdr:y>0.18665</cdr:y>
    </cdr:from>
    <cdr:to>
      <cdr:x>0.4418</cdr:x>
      <cdr:y>0.2223</cdr:y>
    </cdr:to>
    <cdr:sp macro="" textlink="">
      <cdr:nvSpPr>
        <cdr:cNvPr id="1043" name="Text Box 19"/>
        <cdr:cNvSpPr txBox="1">
          <a:spLocks xmlns:a="http://schemas.openxmlformats.org/drawingml/2006/main" noChangeArrowheads="1"/>
        </cdr:cNvSpPr>
      </cdr:nvSpPr>
      <cdr:spPr bwMode="auto">
        <a:xfrm xmlns:a="http://schemas.openxmlformats.org/drawingml/2006/main">
          <a:off x="2784451" y="741288"/>
          <a:ext cx="35830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+11,2%</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0.36297</cdr:x>
      <cdr:y>0.54928</cdr:y>
    </cdr:from>
    <cdr:to>
      <cdr:x>0.49812</cdr:x>
      <cdr:y>0.57484</cdr:y>
    </cdr:to>
    <cdr:sp macro="" textlink="">
      <cdr:nvSpPr>
        <cdr:cNvPr id="1044" name="AutoShape 20"/>
        <cdr:cNvSpPr>
          <a:spLocks xmlns:a="http://schemas.openxmlformats.org/drawingml/2006/main" noChangeArrowheads="1"/>
        </cdr:cNvSpPr>
      </cdr:nvSpPr>
      <cdr:spPr bwMode="auto">
        <a:xfrm xmlns:a="http://schemas.openxmlformats.org/drawingml/2006/main">
          <a:off x="2582013" y="2181448"/>
          <a:ext cx="961425" cy="101536"/>
        </a:xfrm>
        <a:prstGeom xmlns:a="http://schemas.openxmlformats.org/drawingml/2006/main" prst="leftArrow">
          <a:avLst>
            <a:gd name="adj1" fmla="val 50000"/>
            <a:gd name="adj2" fmla="val 181206"/>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0.39143</cdr:x>
      <cdr:y>0.49488</cdr:y>
    </cdr:from>
    <cdr:to>
      <cdr:x>0.43842</cdr:x>
      <cdr:y>0.53053</cdr:y>
    </cdr:to>
    <cdr:sp macro="" textlink="">
      <cdr:nvSpPr>
        <cdr:cNvPr id="1045" name="Text Box 21"/>
        <cdr:cNvSpPr txBox="1">
          <a:spLocks xmlns:a="http://schemas.openxmlformats.org/drawingml/2006/main" noChangeArrowheads="1"/>
        </cdr:cNvSpPr>
      </cdr:nvSpPr>
      <cdr:spPr bwMode="auto">
        <a:xfrm xmlns:a="http://schemas.openxmlformats.org/drawingml/2006/main">
          <a:off x="2784471" y="1965406"/>
          <a:ext cx="334259"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a:t>
          </a:r>
          <a:r>
            <a:rPr lang="ru-RU" sz="800" b="1" dirty="0" smtClean="0">
              <a:solidFill>
                <a:srgbClr val="000000"/>
              </a:solidFill>
              <a:latin typeface="Times New Roman"/>
              <a:cs typeface="Times New Roman"/>
            </a:rPr>
            <a:t>10,0</a:t>
          </a:r>
          <a:r>
            <a:rPr lang="ru-RU" sz="800" b="1" i="0" u="none" strike="noStrike" baseline="0" dirty="0" smtClean="0">
              <a:solidFill>
                <a:srgbClr val="000000"/>
              </a:solidFill>
              <a:latin typeface="Times New Roman"/>
              <a:cs typeface="Times New Roman"/>
            </a:rPr>
            <a:t>%</a:t>
          </a:r>
          <a:endParaRPr lang="ru-RU" sz="800" b="1" i="0" u="none" strike="noStrike" baseline="0" dirty="0">
            <a:solidFill>
              <a:srgbClr val="000000"/>
            </a:solidFill>
            <a:latin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0.57416</cdr:x>
      <cdr:y>0.74685</cdr:y>
    </cdr:from>
    <cdr:to>
      <cdr:x>0.71309</cdr:x>
      <cdr:y>0.80013</cdr:y>
    </cdr:to>
    <cdr:sp macro="" textlink="">
      <cdr:nvSpPr>
        <cdr:cNvPr id="4" name="Прямоугольник 3"/>
        <cdr:cNvSpPr/>
      </cdr:nvSpPr>
      <cdr:spPr>
        <a:xfrm xmlns:a="http://schemas.openxmlformats.org/drawingml/2006/main">
          <a:off x="5129781" y="4182906"/>
          <a:ext cx="1241263" cy="298405"/>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000" b="1">
              <a:latin typeface="Times New Roman" panose="02020603050405020304" pitchFamily="18" charset="0"/>
              <a:cs typeface="Times New Roman" panose="02020603050405020304" pitchFamily="18" charset="0"/>
            </a:rPr>
            <a:t>Рост</a:t>
          </a:r>
          <a:r>
            <a:rPr lang="ru-RU" sz="1000" b="1" baseline="0">
              <a:latin typeface="Times New Roman" panose="02020603050405020304" pitchFamily="18" charset="0"/>
              <a:cs typeface="Times New Roman" panose="02020603050405020304" pitchFamily="18" charset="0"/>
            </a:rPr>
            <a:t> на 1,1%</a:t>
          </a:r>
          <a:endParaRPr lang="ru-RU" sz="10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0.56894</cdr:x>
      <cdr:y>0.63272</cdr:y>
    </cdr:from>
    <cdr:to>
      <cdr:x>0.73586</cdr:x>
      <cdr:y>0.68506</cdr:y>
    </cdr:to>
    <cdr:sp macro="" textlink="">
      <cdr:nvSpPr>
        <cdr:cNvPr id="5" name="Прямоугольник 4"/>
        <cdr:cNvSpPr/>
      </cdr:nvSpPr>
      <cdr:spPr>
        <a:xfrm xmlns:a="http://schemas.openxmlformats.org/drawingml/2006/main">
          <a:off x="5083139" y="3543666"/>
          <a:ext cx="1491338" cy="293141"/>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000" b="1" baseline="0">
              <a:latin typeface="Times New Roman" panose="02020603050405020304" pitchFamily="18" charset="0"/>
              <a:cs typeface="Times New Roman" panose="02020603050405020304" pitchFamily="18" charset="0"/>
            </a:rPr>
            <a:t>Рост на 66%</a:t>
          </a:r>
          <a:endParaRPr lang="ru-RU" sz="10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0.19899</cdr:x>
      <cdr:y>0.09702</cdr:y>
    </cdr:from>
    <cdr:to>
      <cdr:x>0.36874</cdr:x>
      <cdr:y>0.23731</cdr:y>
    </cdr:to>
    <cdr:sp macro="" textlink="">
      <cdr:nvSpPr>
        <cdr:cNvPr id="7" name="Прямоугольник 6"/>
        <cdr:cNvSpPr/>
      </cdr:nvSpPr>
      <cdr:spPr>
        <a:xfrm xmlns:a="http://schemas.openxmlformats.org/drawingml/2006/main">
          <a:off x="1784350" y="5651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200"/>
            </a:lnSpc>
          </a:pPr>
          <a:r>
            <a:rPr lang="ru-RU" sz="1100">
              <a:latin typeface="Times New Roman" panose="02020603050405020304" pitchFamily="18" charset="0"/>
              <a:cs typeface="Times New Roman" panose="02020603050405020304" pitchFamily="18" charset="0"/>
            </a:rPr>
            <a:t>Исполнено расходов всего 37097,5</a:t>
          </a:r>
        </a:p>
        <a:p xmlns:a="http://schemas.openxmlformats.org/drawingml/2006/main">
          <a:pPr algn="ctr">
            <a:lnSpc>
              <a:spcPts val="1100"/>
            </a:lnSpc>
          </a:pP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0.46181</cdr:x>
      <cdr:y>0.08081</cdr:y>
    </cdr:from>
    <cdr:to>
      <cdr:x>0.63255</cdr:x>
      <cdr:y>0.21962</cdr:y>
    </cdr:to>
    <cdr:sp macro="" textlink="">
      <cdr:nvSpPr>
        <cdr:cNvPr id="8" name="Прямоугольник 7"/>
        <cdr:cNvSpPr/>
      </cdr:nvSpPr>
      <cdr:spPr>
        <a:xfrm xmlns:a="http://schemas.openxmlformats.org/drawingml/2006/main">
          <a:off x="4137025" y="46990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200"/>
            </a:lnSpc>
          </a:pPr>
          <a:r>
            <a:rPr lang="ru-RU" sz="1100">
              <a:latin typeface="Times New Roman" panose="02020603050405020304" pitchFamily="18" charset="0"/>
              <a:cs typeface="Times New Roman" panose="02020603050405020304" pitchFamily="18" charset="0"/>
            </a:rPr>
            <a:t>План по расходам всего 36523,7 </a:t>
          </a:r>
        </a:p>
        <a:p xmlns:a="http://schemas.openxmlformats.org/drawingml/2006/main">
          <a:pPr algn="ctr">
            <a:lnSpc>
              <a:spcPts val="1100"/>
            </a:lnSpc>
          </a:pP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0.69012</cdr:x>
      <cdr:y>0.09043</cdr:y>
    </cdr:from>
    <cdr:to>
      <cdr:x>0.85988</cdr:x>
      <cdr:y>0.22853</cdr:y>
    </cdr:to>
    <cdr:sp macro="" textlink="">
      <cdr:nvSpPr>
        <cdr:cNvPr id="9" name="Прямоугольник 8"/>
        <cdr:cNvSpPr/>
      </cdr:nvSpPr>
      <cdr:spPr>
        <a:xfrm xmlns:a="http://schemas.openxmlformats.org/drawingml/2006/main">
          <a:off x="6165850" y="5270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200"/>
            </a:lnSpc>
          </a:pPr>
          <a:r>
            <a:rPr lang="ru-RU" sz="1100">
              <a:latin typeface="Times New Roman" panose="02020603050405020304" pitchFamily="18" charset="0"/>
              <a:cs typeface="Times New Roman" panose="02020603050405020304" pitchFamily="18" charset="0"/>
            </a:rPr>
            <a:t>Исполнено расходов всего 36120,9</a:t>
          </a:r>
        </a:p>
        <a:p xmlns:a="http://schemas.openxmlformats.org/drawingml/2006/main">
          <a:pPr algn="ctr">
            <a:lnSpc>
              <a:spcPts val="1100"/>
            </a:lnSpc>
          </a:pP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0.55807</cdr:x>
      <cdr:y>0.21124</cdr:y>
    </cdr:from>
    <cdr:to>
      <cdr:x>0.68658</cdr:x>
      <cdr:y>0.4662</cdr:y>
    </cdr:to>
    <cdr:sp macro="" textlink="">
      <cdr:nvSpPr>
        <cdr:cNvPr id="12" name="Прямоугольник 11"/>
        <cdr:cNvSpPr/>
      </cdr:nvSpPr>
      <cdr:spPr>
        <a:xfrm xmlns:a="http://schemas.openxmlformats.org/drawingml/2006/main">
          <a:off x="4893596" y="1133544"/>
          <a:ext cx="1126876" cy="1368152"/>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000"/>
            </a:lnSpc>
          </a:pPr>
          <a:r>
            <a:rPr lang="ru-RU" sz="1000" b="1" dirty="0">
              <a:latin typeface="Times New Roman" panose="02020603050405020304" pitchFamily="18" charset="0"/>
              <a:cs typeface="Times New Roman" panose="02020603050405020304" pitchFamily="18" charset="0"/>
            </a:rPr>
            <a:t>Рост</a:t>
          </a:r>
          <a:r>
            <a:rPr lang="ru-RU" sz="1000" b="1" baseline="0" dirty="0">
              <a:latin typeface="Times New Roman" panose="02020603050405020304" pitchFamily="18" charset="0"/>
              <a:cs typeface="Times New Roman" panose="02020603050405020304" pitchFamily="18" charset="0"/>
            </a:rPr>
            <a:t> на 4,8%             </a:t>
          </a:r>
        </a:p>
        <a:p xmlns:a="http://schemas.openxmlformats.org/drawingml/2006/main">
          <a:pPr algn="ctr">
            <a:lnSpc>
              <a:spcPts val="10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10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r>
            <a:rPr lang="ru-RU" sz="1000" b="1" baseline="0" dirty="0">
              <a:latin typeface="Times New Roman" panose="02020603050405020304" pitchFamily="18" charset="0"/>
              <a:cs typeface="Times New Roman" panose="02020603050405020304" pitchFamily="18" charset="0"/>
            </a:rPr>
            <a:t> </a:t>
          </a: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smtClean="0">
            <a:latin typeface="Times New Roman" panose="02020603050405020304" pitchFamily="18" charset="0"/>
            <a:cs typeface="Times New Roman" panose="02020603050405020304" pitchFamily="18" charset="0"/>
          </a:endParaRPr>
        </a:p>
        <a:p xmlns:a="http://schemas.openxmlformats.org/drawingml/2006/main">
          <a:pPr algn="ctr">
            <a:lnSpc>
              <a:spcPts val="900"/>
            </a:lnSpc>
          </a:pPr>
          <a:r>
            <a:rPr lang="ru-RU" sz="1000" b="1" baseline="0" dirty="0" smtClean="0">
              <a:latin typeface="Times New Roman" panose="02020603050405020304" pitchFamily="18" charset="0"/>
              <a:cs typeface="Times New Roman" panose="02020603050405020304" pitchFamily="18" charset="0"/>
            </a:rPr>
            <a:t>Снижение </a:t>
          </a:r>
          <a:r>
            <a:rPr lang="ru-RU" sz="1000" b="1" baseline="0" dirty="0">
              <a:latin typeface="Times New Roman" panose="02020603050405020304" pitchFamily="18" charset="0"/>
              <a:cs typeface="Times New Roman" panose="02020603050405020304" pitchFamily="18" charset="0"/>
            </a:rPr>
            <a:t>на 18%</a:t>
          </a:r>
          <a:endParaRPr lang="ru-RU" sz="1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0.3081</cdr:x>
      <cdr:y>0.4966</cdr:y>
    </cdr:from>
    <cdr:to>
      <cdr:x>0.70682</cdr:x>
      <cdr:y>0.5</cdr:y>
    </cdr:to>
    <cdr:cxnSp macro="">
      <cdr:nvCxnSpPr>
        <cdr:cNvPr id="10" name="Прямая со стрелкой 9"/>
        <cdr:cNvCxnSpPr/>
      </cdr:nvCxnSpPr>
      <cdr:spPr>
        <a:xfrm xmlns:a="http://schemas.openxmlformats.org/drawingml/2006/main" flipV="1">
          <a:off x="2752725" y="2781300"/>
          <a:ext cx="3562350" cy="1905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0.31663</cdr:x>
      <cdr:y>0.67857</cdr:y>
    </cdr:from>
    <cdr:to>
      <cdr:x>0.71642</cdr:x>
      <cdr:y>0.69728</cdr:y>
    </cdr:to>
    <cdr:cxnSp macro="">
      <cdr:nvCxnSpPr>
        <cdr:cNvPr id="13" name="Прямая со стрелкой 12"/>
        <cdr:cNvCxnSpPr/>
      </cdr:nvCxnSpPr>
      <cdr:spPr>
        <a:xfrm xmlns:a="http://schemas.openxmlformats.org/drawingml/2006/main" flipV="1">
          <a:off x="2828925" y="3800475"/>
          <a:ext cx="3571875" cy="104775"/>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0.3081</cdr:x>
      <cdr:y>0.79932</cdr:y>
    </cdr:from>
    <cdr:to>
      <cdr:x>0.71322</cdr:x>
      <cdr:y>0.80612</cdr:y>
    </cdr:to>
    <cdr:cxnSp macro="">
      <cdr:nvCxnSpPr>
        <cdr:cNvPr id="15" name="Прямая со стрелкой 14"/>
        <cdr:cNvCxnSpPr/>
      </cdr:nvCxnSpPr>
      <cdr:spPr>
        <a:xfrm xmlns:a="http://schemas.openxmlformats.org/drawingml/2006/main" flipV="1">
          <a:off x="2752725" y="4476750"/>
          <a:ext cx="3619500" cy="3810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0.28732</cdr:x>
      <cdr:y>0.26492</cdr:y>
    </cdr:from>
    <cdr:to>
      <cdr:x>0.72254</cdr:x>
      <cdr:y>0.26492</cdr:y>
    </cdr:to>
    <cdr:cxnSp macro="">
      <cdr:nvCxnSpPr>
        <cdr:cNvPr id="3" name="Прямая со стрелкой 2"/>
        <cdr:cNvCxnSpPr/>
      </cdr:nvCxnSpPr>
      <cdr:spPr>
        <a:xfrm xmlns:a="http://schemas.openxmlformats.org/drawingml/2006/main">
          <a:off x="2519416" y="1421576"/>
          <a:ext cx="3816424" cy="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defRPr sz="1200"/>
            </a:lvl1pPr>
          </a:lstStyle>
          <a:p>
            <a:endParaRPr lang="ru-RU" altLang="ru-RU"/>
          </a:p>
        </p:txBody>
      </p:sp>
      <p:sp>
        <p:nvSpPr>
          <p:cNvPr id="9219" name="Rectangle 3"/>
          <p:cNvSpPr>
            <a:spLocks noGrp="1" noChangeArrowheads="1"/>
          </p:cNvSpPr>
          <p:nvPr>
            <p:ph type="dt" idx="1"/>
          </p:nvPr>
        </p:nvSpPr>
        <p:spPr bwMode="auto">
          <a:xfrm>
            <a:off x="3815378"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lgn="r">
              <a:defRPr sz="1200"/>
            </a:lvl1pPr>
          </a:lstStyle>
          <a:p>
            <a:endParaRPr lang="ru-RU" altLang="ru-RU"/>
          </a:p>
        </p:txBody>
      </p:sp>
      <p:sp>
        <p:nvSpPr>
          <p:cNvPr id="9220"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3577" y="4686500"/>
            <a:ext cx="5388610" cy="443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222" name="Rectangle 6"/>
          <p:cNvSpPr>
            <a:spLocks noGrp="1" noChangeArrowheads="1"/>
          </p:cNvSpPr>
          <p:nvPr>
            <p:ph type="ftr" sz="quarter" idx="4"/>
          </p:nvPr>
        </p:nvSpPr>
        <p:spPr bwMode="auto">
          <a:xfrm>
            <a:off x="4"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defRPr sz="1200"/>
            </a:lvl1pPr>
          </a:lstStyle>
          <a:p>
            <a:endParaRPr lang="ru-RU" altLang="ru-RU"/>
          </a:p>
        </p:txBody>
      </p:sp>
      <p:sp>
        <p:nvSpPr>
          <p:cNvPr id="9223" name="Rectangle 7"/>
          <p:cNvSpPr>
            <a:spLocks noGrp="1" noChangeArrowheads="1"/>
          </p:cNvSpPr>
          <p:nvPr>
            <p:ph type="sldNum" sz="quarter" idx="5"/>
          </p:nvPr>
        </p:nvSpPr>
        <p:spPr bwMode="auto">
          <a:xfrm>
            <a:off x="3815378"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lgn="r">
              <a:defRPr sz="1200"/>
            </a:lvl1pPr>
          </a:lstStyle>
          <a:p>
            <a:fld id="{D073427F-F1FD-4651-B714-820275FEF3E4}" type="slidenum">
              <a:rPr lang="ru-RU" altLang="ru-RU"/>
              <a:pPr/>
              <a:t>‹#›</a:t>
            </a:fld>
            <a:endParaRPr lang="ru-RU" altLang="ru-RU"/>
          </a:p>
        </p:txBody>
      </p:sp>
    </p:spTree>
    <p:extLst>
      <p:ext uri="{BB962C8B-B14F-4D97-AF65-F5344CB8AC3E}">
        <p14:creationId xmlns:p14="http://schemas.microsoft.com/office/powerpoint/2010/main" val="1487631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3C0F5-61D1-4CAF-952F-45A8650A9322}" type="slidenum">
              <a:rPr lang="ru-RU" altLang="ru-RU"/>
              <a:pPr/>
              <a:t>1</a:t>
            </a:fld>
            <a:endParaRPr lang="ru-RU" altLang="ru-R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435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14</a:t>
            </a:fld>
            <a:endParaRPr lang="ru-RU" altLang="ru-RU"/>
          </a:p>
        </p:txBody>
      </p:sp>
    </p:spTree>
    <p:extLst>
      <p:ext uri="{BB962C8B-B14F-4D97-AF65-F5344CB8AC3E}">
        <p14:creationId xmlns:p14="http://schemas.microsoft.com/office/powerpoint/2010/main" val="139396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27</a:t>
            </a:fld>
            <a:endParaRPr lang="ru-RU" altLang="ru-RU"/>
          </a:p>
        </p:txBody>
      </p:sp>
    </p:spTree>
    <p:extLst>
      <p:ext uri="{BB962C8B-B14F-4D97-AF65-F5344CB8AC3E}">
        <p14:creationId xmlns:p14="http://schemas.microsoft.com/office/powerpoint/2010/main" val="362140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30</a:t>
            </a:fld>
            <a:endParaRPr lang="ru-RU" altLang="ru-RU"/>
          </a:p>
        </p:txBody>
      </p:sp>
    </p:spTree>
    <p:extLst>
      <p:ext uri="{BB962C8B-B14F-4D97-AF65-F5344CB8AC3E}">
        <p14:creationId xmlns:p14="http://schemas.microsoft.com/office/powerpoint/2010/main" val="107324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3077" name="Rectangle 5"/>
          <p:cNvSpPr>
            <a:spLocks noGrp="1" noChangeArrowheads="1"/>
          </p:cNvSpPr>
          <p:nvPr>
            <p:ph type="dt" sz="half" idx="2"/>
          </p:nvPr>
        </p:nvSpPr>
        <p:spPr/>
        <p:txBody>
          <a:bodyPr/>
          <a:lstStyle>
            <a:lvl1pPr>
              <a:defRPr/>
            </a:lvl1pPr>
          </a:lstStyle>
          <a:p>
            <a:endParaRPr lang="ru-RU" altLang="ru-RU"/>
          </a:p>
        </p:txBody>
      </p:sp>
      <p:sp>
        <p:nvSpPr>
          <p:cNvPr id="3078" name="Rectangle 6"/>
          <p:cNvSpPr>
            <a:spLocks noGrp="1" noChangeArrowheads="1"/>
          </p:cNvSpPr>
          <p:nvPr>
            <p:ph type="ftr" sz="quarter" idx="3"/>
          </p:nvPr>
        </p:nvSpPr>
        <p:spPr/>
        <p:txBody>
          <a:bodyPr/>
          <a:lstStyle>
            <a:lvl1pPr>
              <a:defRPr/>
            </a:lvl1pPr>
          </a:lstStyle>
          <a:p>
            <a:endParaRPr lang="ru-RU" altLang="ru-RU"/>
          </a:p>
        </p:txBody>
      </p:sp>
      <p:sp>
        <p:nvSpPr>
          <p:cNvPr id="3079" name="Rectangle 7"/>
          <p:cNvSpPr>
            <a:spLocks noGrp="1" noChangeArrowheads="1"/>
          </p:cNvSpPr>
          <p:nvPr>
            <p:ph type="sldNum" sz="quarter" idx="4"/>
          </p:nvPr>
        </p:nvSpPr>
        <p:spPr/>
        <p:txBody>
          <a:bodyPr/>
          <a:lstStyle>
            <a:lvl1pPr>
              <a:defRPr/>
            </a:lvl1pPr>
          </a:lstStyle>
          <a:p>
            <a:fld id="{E3899629-5253-4761-A608-ADE39E315721}"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6BECBEE-A305-4366-BFC0-CC00EF733034}" type="slidenum">
              <a:rPr lang="ru-RU" altLang="ru-RU"/>
              <a:pPr/>
              <a:t>‹#›</a:t>
            </a:fld>
            <a:endParaRPr lang="ru-RU" altLang="ru-RU"/>
          </a:p>
        </p:txBody>
      </p:sp>
    </p:spTree>
    <p:extLst>
      <p:ext uri="{BB962C8B-B14F-4D97-AF65-F5344CB8AC3E}">
        <p14:creationId xmlns:p14="http://schemas.microsoft.com/office/powerpoint/2010/main" val="122466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88C6F8F-6951-401F-84F7-94A7EDD998A8}" type="slidenum">
              <a:rPr lang="ru-RU" altLang="ru-RU"/>
              <a:pPr/>
              <a:t>‹#›</a:t>
            </a:fld>
            <a:endParaRPr lang="ru-RU" altLang="ru-RU"/>
          </a:p>
        </p:txBody>
      </p:sp>
    </p:spTree>
    <p:extLst>
      <p:ext uri="{BB962C8B-B14F-4D97-AF65-F5344CB8AC3E}">
        <p14:creationId xmlns:p14="http://schemas.microsoft.com/office/powerpoint/2010/main" val="302664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665F22-09A0-488C-876E-D56F601C2F6F}" type="slidenum">
              <a:rPr lang="ru-RU"/>
              <a:pPr>
                <a:defRPr/>
              </a:pPr>
              <a:t>‹#›</a:t>
            </a:fld>
            <a:endParaRPr lang="ru-RU"/>
          </a:p>
        </p:txBody>
      </p:sp>
    </p:spTree>
    <p:extLst>
      <p:ext uri="{BB962C8B-B14F-4D97-AF65-F5344CB8AC3E}">
        <p14:creationId xmlns:p14="http://schemas.microsoft.com/office/powerpoint/2010/main" val="18492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D31E001-9ADA-43CE-AAAE-8B9CBF6D8605}" type="slidenum">
              <a:rPr lang="ru-RU" altLang="ru-RU"/>
              <a:pPr/>
              <a:t>‹#›</a:t>
            </a:fld>
            <a:endParaRPr lang="ru-RU" altLang="ru-RU"/>
          </a:p>
        </p:txBody>
      </p:sp>
    </p:spTree>
    <p:extLst>
      <p:ext uri="{BB962C8B-B14F-4D97-AF65-F5344CB8AC3E}">
        <p14:creationId xmlns:p14="http://schemas.microsoft.com/office/powerpoint/2010/main" val="329296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7EC3CEB-8C1B-4407-B2A1-83528CA1097A}" type="slidenum">
              <a:rPr lang="ru-RU" altLang="ru-RU"/>
              <a:pPr/>
              <a:t>‹#›</a:t>
            </a:fld>
            <a:endParaRPr lang="ru-RU" altLang="ru-RU"/>
          </a:p>
        </p:txBody>
      </p:sp>
    </p:spTree>
    <p:extLst>
      <p:ext uri="{BB962C8B-B14F-4D97-AF65-F5344CB8AC3E}">
        <p14:creationId xmlns:p14="http://schemas.microsoft.com/office/powerpoint/2010/main" val="19354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0FF44AA-3B83-4323-ACD1-8B4B95211C35}" type="slidenum">
              <a:rPr lang="ru-RU" altLang="ru-RU"/>
              <a:pPr/>
              <a:t>‹#›</a:t>
            </a:fld>
            <a:endParaRPr lang="ru-RU" altLang="ru-RU"/>
          </a:p>
        </p:txBody>
      </p:sp>
    </p:spTree>
    <p:extLst>
      <p:ext uri="{BB962C8B-B14F-4D97-AF65-F5344CB8AC3E}">
        <p14:creationId xmlns:p14="http://schemas.microsoft.com/office/powerpoint/2010/main" val="41054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334FDBCA-14C4-4C55-BA02-76A7CC37AF48}" type="slidenum">
              <a:rPr lang="ru-RU" altLang="ru-RU"/>
              <a:pPr/>
              <a:t>‹#›</a:t>
            </a:fld>
            <a:endParaRPr lang="ru-RU" altLang="ru-RU"/>
          </a:p>
        </p:txBody>
      </p:sp>
    </p:spTree>
    <p:extLst>
      <p:ext uri="{BB962C8B-B14F-4D97-AF65-F5344CB8AC3E}">
        <p14:creationId xmlns:p14="http://schemas.microsoft.com/office/powerpoint/2010/main" val="29644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FFB570C2-8D0C-47EE-A616-B0416BF5A84A}" type="slidenum">
              <a:rPr lang="ru-RU" altLang="ru-RU"/>
              <a:pPr/>
              <a:t>‹#›</a:t>
            </a:fld>
            <a:endParaRPr lang="ru-RU" altLang="ru-RU"/>
          </a:p>
        </p:txBody>
      </p:sp>
    </p:spTree>
    <p:extLst>
      <p:ext uri="{BB962C8B-B14F-4D97-AF65-F5344CB8AC3E}">
        <p14:creationId xmlns:p14="http://schemas.microsoft.com/office/powerpoint/2010/main" val="327694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366D9A3-E562-419E-8154-2C29A82A0618}" type="slidenum">
              <a:rPr lang="ru-RU" altLang="ru-RU"/>
              <a:pPr/>
              <a:t>‹#›</a:t>
            </a:fld>
            <a:endParaRPr lang="ru-RU" altLang="ru-RU"/>
          </a:p>
        </p:txBody>
      </p:sp>
    </p:spTree>
    <p:extLst>
      <p:ext uri="{BB962C8B-B14F-4D97-AF65-F5344CB8AC3E}">
        <p14:creationId xmlns:p14="http://schemas.microsoft.com/office/powerpoint/2010/main" val="4070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D1BD603-1877-4867-AFAE-F059A208E8F1}" type="slidenum">
              <a:rPr lang="ru-RU" altLang="ru-RU"/>
              <a:pPr/>
              <a:t>‹#›</a:t>
            </a:fld>
            <a:endParaRPr lang="ru-RU" altLang="ru-RU"/>
          </a:p>
        </p:txBody>
      </p:sp>
    </p:spTree>
    <p:extLst>
      <p:ext uri="{BB962C8B-B14F-4D97-AF65-F5344CB8AC3E}">
        <p14:creationId xmlns:p14="http://schemas.microsoft.com/office/powerpoint/2010/main" val="18535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68CA1BB-A5A2-4F79-A139-2813BF9E8961}" type="slidenum">
              <a:rPr lang="ru-RU" altLang="ru-RU"/>
              <a:pPr/>
              <a:t>‹#›</a:t>
            </a:fld>
            <a:endParaRPr lang="ru-RU" altLang="ru-RU"/>
          </a:p>
        </p:txBody>
      </p:sp>
    </p:spTree>
    <p:extLst>
      <p:ext uri="{BB962C8B-B14F-4D97-AF65-F5344CB8AC3E}">
        <p14:creationId xmlns:p14="http://schemas.microsoft.com/office/powerpoint/2010/main" val="175279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alphaModFix amt="68000"/>
            <a:lum/>
            <a:extLst>
              <a:ext uri="{BEBA8EAE-BF5A-486C-A8C5-ECC9F3942E4B}">
                <a14:imgProps xmlns:a14="http://schemas.microsoft.com/office/drawing/2010/main">
                  <a14:imgLayer r:embed="rId15">
                    <a14:imgEffect>
                      <a14:sharpenSoften amount="-66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7F3B06D1-ECCD-4FB9-8108-A814DF30321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67744" y="4869160"/>
            <a:ext cx="6399213" cy="838200"/>
          </a:xfrm>
        </p:spPr>
        <p:txBody>
          <a:bodyPr/>
          <a:lstStyle/>
          <a:p>
            <a:endParaRPr lang="ru-RU" altLang="ru-RU" dirty="0"/>
          </a:p>
          <a:p>
            <a:endParaRPr lang="ru-RU" altLang="ru-RU" dirty="0"/>
          </a:p>
        </p:txBody>
      </p:sp>
      <p:sp>
        <p:nvSpPr>
          <p:cNvPr id="6" name="Rectangle 17"/>
          <p:cNvSpPr>
            <a:spLocks noChangeArrowheads="1"/>
          </p:cNvSpPr>
          <p:nvPr/>
        </p:nvSpPr>
        <p:spPr bwMode="auto">
          <a:xfrm>
            <a:off x="684213" y="620688"/>
            <a:ext cx="77724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решению Совета народных депутатов Муромского района от 20.05.2020 года № 31</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2019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71463" y="115888"/>
            <a:ext cx="8640762" cy="646331"/>
          </a:xfrm>
          <a:prstGeom prst="rect">
            <a:avLst/>
          </a:prstGeom>
          <a:noFill/>
          <a:ln w="9525">
            <a:noFill/>
            <a:miter lim="800000"/>
            <a:headEnd/>
            <a:tailEnd/>
          </a:ln>
        </p:spPr>
        <p:txBody>
          <a:bodyPr>
            <a:spAutoFit/>
          </a:bodyPr>
          <a:lstStyle/>
          <a:p>
            <a:pPr indent="457200" algn="ctr"/>
            <a:r>
              <a:rPr lang="ru-RU" altLang="ru-RU" b="1" dirty="0">
                <a:solidFill>
                  <a:schemeClr val="accent2"/>
                </a:solidFill>
                <a:latin typeface="Times New Roman" pitchFamily="18" charset="0"/>
                <a:cs typeface="Times New Roman" pitchFamily="18" charset="0"/>
              </a:rPr>
              <a:t>Динамика и структура исполнения доходной части бюджета Муромского района в </a:t>
            </a:r>
            <a:r>
              <a:rPr lang="ru-RU" altLang="ru-RU" b="1" dirty="0" smtClean="0">
                <a:solidFill>
                  <a:schemeClr val="accent2"/>
                </a:solidFill>
                <a:latin typeface="Times New Roman" pitchFamily="18" charset="0"/>
                <a:cs typeface="Times New Roman" pitchFamily="18" charset="0"/>
              </a:rPr>
              <a:t>2019 </a:t>
            </a:r>
            <a:r>
              <a:rPr lang="ru-RU" altLang="ru-RU" b="1" dirty="0">
                <a:solidFill>
                  <a:schemeClr val="accent2"/>
                </a:solidFill>
                <a:latin typeface="Times New Roman" pitchFamily="18" charset="0"/>
                <a:cs typeface="Times New Roman" pitchFamily="18" charset="0"/>
              </a:rPr>
              <a:t>году</a:t>
            </a:r>
            <a:endParaRPr lang="ru-RU" altLang="ru-RU" dirty="0">
              <a:solidFill>
                <a:schemeClr val="accent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65790162"/>
              </p:ext>
            </p:extLst>
          </p:nvPr>
        </p:nvGraphicFramePr>
        <p:xfrm>
          <a:off x="288841" y="1052736"/>
          <a:ext cx="8639175" cy="5606991"/>
        </p:xfrm>
        <a:graphic>
          <a:graphicData uri="http://schemas.openxmlformats.org/drawingml/2006/table">
            <a:tbl>
              <a:tblPr/>
              <a:tblGrid>
                <a:gridCol w="3350176"/>
                <a:gridCol w="1296144"/>
                <a:gridCol w="936104"/>
                <a:gridCol w="824726"/>
                <a:gridCol w="576262"/>
                <a:gridCol w="863600"/>
                <a:gridCol w="792163"/>
              </a:tblGrid>
              <a:tr h="2559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11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2018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59958,2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61540,1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61807,0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103,1</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49506,3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52715,0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52214,9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32066,0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32066,0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13045,4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12984,0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14508,1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7144,9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7660,0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2499,45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2690,0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3982,4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4064,0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609,0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654,6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163,5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10451,9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8825,1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9592,1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4880,0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5521,8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151,35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2132,0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2157,1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457" name="Номер слайда 1"/>
          <p:cNvSpPr>
            <a:spLocks noGrp="1"/>
          </p:cNvSpPr>
          <p:nvPr>
            <p:ph type="sldNum" sz="quarter" idx="12"/>
          </p:nvPr>
        </p:nvSpPr>
        <p:spPr bwMode="auto">
          <a:xfrm>
            <a:off x="4140200" y="6492875"/>
            <a:ext cx="1162050" cy="365125"/>
          </a:xfrm>
          <a:noFill/>
          <a:ln>
            <a:miter lim="800000"/>
            <a:headEnd/>
            <a:tailEnd/>
          </a:ln>
        </p:spPr>
        <p:txBody>
          <a:bodyPr wrap="square" numCol="1" anchorCtr="0" compatLnSpc="1">
            <a:prstTxWarp prst="textNoShape">
              <a:avLst/>
            </a:prstTxWarp>
          </a:bodyPr>
          <a:lstStyle/>
          <a:p>
            <a:fld id="{18A161DA-2855-4049-BA36-CFB40B2EFD07}" type="slidenum">
              <a:rPr lang="ru-RU" altLang="ru-RU" smtClean="0"/>
              <a:pPr/>
              <a:t>10</a:t>
            </a:fld>
            <a:endParaRPr lang="ru-RU" altLang="ru-RU" smtClean="0"/>
          </a:p>
        </p:txBody>
      </p:sp>
    </p:spTree>
    <p:extLst>
      <p:ext uri="{BB962C8B-B14F-4D97-AF65-F5344CB8AC3E}">
        <p14:creationId xmlns:p14="http://schemas.microsoft.com/office/powerpoint/2010/main" val="426592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7570426"/>
              </p:ext>
            </p:extLst>
          </p:nvPr>
        </p:nvGraphicFramePr>
        <p:xfrm>
          <a:off x="238259" y="1160240"/>
          <a:ext cx="8650733" cy="3399298"/>
        </p:xfrm>
        <a:graphic>
          <a:graphicData uri="http://schemas.openxmlformats.org/drawingml/2006/table">
            <a:tbl>
              <a:tblPr/>
              <a:tblGrid>
                <a:gridCol w="3178125"/>
                <a:gridCol w="1368152"/>
                <a:gridCol w="936104"/>
                <a:gridCol w="936104"/>
                <a:gridCol w="576064"/>
                <a:gridCol w="864096"/>
                <a:gridCol w="792088"/>
              </a:tblGrid>
              <a:tr h="360039">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327863,6</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341909,0</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341591,4</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99,9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104,2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84,7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116658,0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131443,0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131443,0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latin typeface="Times New Roman"/>
                          <a:ea typeface="Times New Roman"/>
                          <a:cs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112,7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tabLst>
                          <a:tab pos="209550" algn="l"/>
                          <a:tab pos="311785" algn="ctr"/>
                        </a:tabLst>
                      </a:pPr>
                      <a:r>
                        <a:rPr lang="ru-RU" sz="1200" dirty="0" smtClean="0">
                          <a:latin typeface="Times New Roman"/>
                          <a:ea typeface="Times New Roman"/>
                          <a:cs typeface="Times New Roman"/>
                        </a:rPr>
                        <a:t>32,6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812">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35712,6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40023,4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39927,1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111,8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141282,1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144399,5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144178,4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102,0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35,7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34140,3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26196,2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26196,0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76,7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6,5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бюджетов муниципальных районов от возврата бюджетными учреждениями остатков субсидий прошлых лет</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611">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-56,4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-153,1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-153,1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Св.200</a:t>
                      </a:r>
                    </a:p>
                    <a:p>
                      <a:pPr algn="ctr">
                        <a:spcAft>
                          <a:spcPts val="0"/>
                        </a:spcAft>
                      </a:pP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387821,8</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403449,1</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403398,4</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99,99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104,0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309880440"/>
              </p:ext>
            </p:extLst>
          </p:nvPr>
        </p:nvGraphicFramePr>
        <p:xfrm>
          <a:off x="241434" y="116632"/>
          <a:ext cx="8639175" cy="983352"/>
        </p:xfrm>
        <a:graphic>
          <a:graphicData uri="http://schemas.openxmlformats.org/drawingml/2006/table">
            <a:tbl>
              <a:tblPr/>
              <a:tblGrid>
                <a:gridCol w="3167063"/>
                <a:gridCol w="1366837"/>
                <a:gridCol w="936625"/>
                <a:gridCol w="936625"/>
                <a:gridCol w="576263"/>
                <a:gridCol w="863600"/>
                <a:gridCol w="792162"/>
              </a:tblGrid>
              <a:tr h="648072">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13043">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2018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02" name="Прямоугольник 3"/>
          <p:cNvSpPr>
            <a:spLocks noChangeArrowheads="1"/>
          </p:cNvSpPr>
          <p:nvPr/>
        </p:nvSpPr>
        <p:spPr bwMode="auto">
          <a:xfrm>
            <a:off x="238259" y="4653136"/>
            <a:ext cx="8642350" cy="2031325"/>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2019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2018 году получен </a:t>
            </a:r>
            <a:r>
              <a:rPr lang="ru-RU" altLang="ru-RU" sz="1400" dirty="0">
                <a:latin typeface="Times New Roman" pitchFamily="18" charset="0"/>
                <a:cs typeface="Times New Roman" pitchFamily="18" charset="0"/>
              </a:rPr>
              <a:t>по </a:t>
            </a:r>
            <a:r>
              <a:rPr lang="ru-RU" altLang="ru-RU" sz="1400" dirty="0" smtClean="0">
                <a:latin typeface="Times New Roman" pitchFamily="18" charset="0"/>
                <a:cs typeface="Times New Roman" pitchFamily="18" charset="0"/>
              </a:rPr>
              <a:t>налогу на доходы физических лиц (на 1226,9 тыс. рублей или на 4,2%), акцизам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нефтепродукты (на 11,2% или 1462,8 тыс. рублей), единому налогу на вмененный доход (на 38,6 тыс. рублей или на 1,0%), единому сельскохозяйственному налогу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35,3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13,4%), налогу, взимаемому с применением патентной системы налогообложения (на 254,2 тыс. рублей или на 63,5 %), государственной пошлине (в 24 раза или на 4,6 тыс. рублей), доходам </a:t>
            </a:r>
            <a:r>
              <a:rPr lang="ru-RU" altLang="ru-RU" sz="1400" dirty="0">
                <a:latin typeface="Times New Roman" pitchFamily="18" charset="0"/>
                <a:cs typeface="Times New Roman" pitchFamily="18" charset="0"/>
              </a:rPr>
              <a:t>от использования имущества, находящегося в государственной и муниципальной собственности (на </a:t>
            </a:r>
            <a:r>
              <a:rPr lang="ru-RU" altLang="ru-RU" sz="1400" dirty="0" smtClean="0">
                <a:latin typeface="Times New Roman" pitchFamily="18" charset="0"/>
                <a:cs typeface="Times New Roman" pitchFamily="18" charset="0"/>
              </a:rPr>
              <a:t>3040,2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в 2,2 раза), доходам от оказания платных услуг (на 93,5 тыс. рублей или в 2,7 раза), штрафам, санкциям, возмещению ущерба (на 625,5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61,6 %). </a:t>
            </a:r>
            <a:endParaRPr lang="ru-RU" altLang="ru-RU" sz="1400" dirty="0">
              <a:latin typeface="Times New Roman" pitchFamily="18" charset="0"/>
              <a:cs typeface="Times New Roman" pitchFamily="18" charset="0"/>
            </a:endParaRPr>
          </a:p>
        </p:txBody>
      </p:sp>
      <p:sp>
        <p:nvSpPr>
          <p:cNvPr id="13403" name="Номер слайда 3"/>
          <p:cNvSpPr>
            <a:spLocks noGrp="1"/>
          </p:cNvSpPr>
          <p:nvPr>
            <p:ph type="sldNum" sz="quarter" idx="12"/>
          </p:nvPr>
        </p:nvSpPr>
        <p:spPr bwMode="auto">
          <a:xfrm>
            <a:off x="6660232" y="6420946"/>
            <a:ext cx="2133600" cy="384175"/>
          </a:xfrm>
          <a:noFill/>
          <a:ln>
            <a:miter lim="800000"/>
            <a:headEnd/>
            <a:tailEnd/>
          </a:ln>
        </p:spPr>
        <p:txBody>
          <a:bodyPr wrap="square" numCol="1" anchorCtr="0" compatLnSpc="1">
            <a:prstTxWarp prst="textNoShape">
              <a:avLst/>
            </a:prstTxWarp>
          </a:bodyPr>
          <a:lstStyle/>
          <a:p>
            <a:fld id="{F6D52EBA-2BE2-4313-B2A2-A62126B43331}" type="slidenum">
              <a:rPr lang="ru-RU" altLang="ru-RU" smtClean="0"/>
              <a:pPr/>
              <a:t>11</a:t>
            </a:fld>
            <a:endParaRPr lang="ru-RU" altLang="ru-RU" dirty="0" smtClean="0"/>
          </a:p>
        </p:txBody>
      </p:sp>
    </p:spTree>
    <p:extLst>
      <p:ext uri="{BB962C8B-B14F-4D97-AF65-F5344CB8AC3E}">
        <p14:creationId xmlns:p14="http://schemas.microsoft.com/office/powerpoint/2010/main" val="252617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3077" name="Прямоугольник 5"/>
          <p:cNvSpPr>
            <a:spLocks noChangeArrowheads="1"/>
          </p:cNvSpPr>
          <p:nvPr/>
        </p:nvSpPr>
        <p:spPr bwMode="auto">
          <a:xfrm>
            <a:off x="107950" y="3213100"/>
            <a:ext cx="2951163" cy="3108543"/>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300" dirty="0">
                <a:latin typeface="Times New Roman" panose="02020603050405020304" pitchFamily="18" charset="0"/>
                <a:cs typeface="Times New Roman" panose="02020603050405020304" pitchFamily="18" charset="0"/>
              </a:rPr>
              <a:t>Безвозмездные поступления в </a:t>
            </a:r>
            <a:r>
              <a:rPr lang="ru-RU" sz="1300" dirty="0" smtClean="0">
                <a:latin typeface="Times New Roman" panose="02020603050405020304" pitchFamily="18" charset="0"/>
                <a:cs typeface="Times New Roman" panose="02020603050405020304" pitchFamily="18" charset="0"/>
              </a:rPr>
              <a:t>2019 </a:t>
            </a:r>
            <a:r>
              <a:rPr lang="ru-RU" sz="1300" dirty="0">
                <a:latin typeface="Times New Roman" panose="02020603050405020304" pitchFamily="18" charset="0"/>
                <a:cs typeface="Times New Roman" panose="02020603050405020304" pitchFamily="18" charset="0"/>
              </a:rPr>
              <a:t>году составили сумму </a:t>
            </a:r>
            <a:r>
              <a:rPr lang="ru-RU" sz="1300" dirty="0" smtClean="0">
                <a:latin typeface="Times New Roman" panose="02020603050405020304" pitchFamily="18" charset="0"/>
                <a:cs typeface="Times New Roman" panose="02020603050405020304" pitchFamily="18" charset="0"/>
              </a:rPr>
              <a:t>341591,4 </a:t>
            </a:r>
            <a:r>
              <a:rPr lang="ru-RU" sz="1300" dirty="0">
                <a:latin typeface="Times New Roman" panose="02020603050405020304" pitchFamily="18" charset="0"/>
                <a:cs typeface="Times New Roman" panose="02020603050405020304" pitchFamily="18" charset="0"/>
              </a:rPr>
              <a:t>тыс. рублей или </a:t>
            </a:r>
            <a:r>
              <a:rPr lang="ru-RU" sz="1300" dirty="0" smtClean="0">
                <a:latin typeface="Times New Roman" panose="02020603050405020304" pitchFamily="18" charset="0"/>
                <a:cs typeface="Times New Roman" panose="02020603050405020304" pitchFamily="18" charset="0"/>
              </a:rPr>
              <a:t>99,9 </a:t>
            </a:r>
            <a:r>
              <a:rPr lang="ru-RU" sz="1300" dirty="0">
                <a:latin typeface="Times New Roman" panose="02020603050405020304" pitchFamily="18" charset="0"/>
                <a:cs typeface="Times New Roman" panose="02020603050405020304" pitchFamily="18" charset="0"/>
              </a:rPr>
              <a:t>% к утвержденному плану и увеличились по сравнению с </a:t>
            </a:r>
            <a:r>
              <a:rPr lang="ru-RU" sz="1300" dirty="0" smtClean="0">
                <a:latin typeface="Times New Roman" panose="02020603050405020304" pitchFamily="18" charset="0"/>
                <a:cs typeface="Times New Roman" panose="02020603050405020304" pitchFamily="18" charset="0"/>
              </a:rPr>
              <a:t>2018 </a:t>
            </a:r>
            <a:r>
              <a:rPr lang="ru-RU" sz="1300" dirty="0">
                <a:latin typeface="Times New Roman" panose="02020603050405020304" pitchFamily="18" charset="0"/>
                <a:cs typeface="Times New Roman" panose="02020603050405020304" pitchFamily="18" charset="0"/>
              </a:rPr>
              <a:t>годом на </a:t>
            </a:r>
            <a:r>
              <a:rPr lang="ru-RU" sz="1300" dirty="0" smtClean="0">
                <a:latin typeface="Times New Roman" panose="02020603050405020304" pitchFamily="18" charset="0"/>
                <a:cs typeface="Times New Roman" panose="02020603050405020304" pitchFamily="18" charset="0"/>
              </a:rPr>
              <a:t>4,2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(13727,8 тыс</a:t>
            </a:r>
            <a:r>
              <a:rPr lang="ru-RU" sz="1300" dirty="0">
                <a:latin typeface="Times New Roman" panose="02020603050405020304" pitchFamily="18" charset="0"/>
                <a:cs typeface="Times New Roman" panose="02020603050405020304" pitchFamily="18" charset="0"/>
              </a:rPr>
              <a:t>. рублей). Из общей суммы безвозмездных поступлений дотации составили </a:t>
            </a:r>
            <a:r>
              <a:rPr lang="ru-RU" sz="1300" dirty="0" smtClean="0">
                <a:latin typeface="Times New Roman" panose="02020603050405020304" pitchFamily="18" charset="0"/>
                <a:cs typeface="Times New Roman" panose="02020603050405020304" pitchFamily="18" charset="0"/>
              </a:rPr>
              <a:t>38,5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(131443,0 </a:t>
            </a:r>
            <a:r>
              <a:rPr lang="ru-RU" sz="1300" dirty="0">
                <a:latin typeface="Times New Roman" panose="02020603050405020304" pitchFamily="18" charset="0"/>
                <a:cs typeface="Times New Roman" panose="02020603050405020304" pitchFamily="18" charset="0"/>
              </a:rPr>
              <a:t>тыс. рублей), субсидии </a:t>
            </a:r>
            <a:r>
              <a:rPr lang="ru-RU" sz="1300" dirty="0" smtClean="0">
                <a:latin typeface="Times New Roman" panose="02020603050405020304" pitchFamily="18" charset="0"/>
                <a:cs typeface="Times New Roman" panose="02020603050405020304" pitchFamily="18" charset="0"/>
              </a:rPr>
              <a:t>– 11,7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(39927,1 </a:t>
            </a:r>
            <a:r>
              <a:rPr lang="ru-RU" sz="1300" dirty="0">
                <a:latin typeface="Times New Roman" panose="02020603050405020304" pitchFamily="18" charset="0"/>
                <a:cs typeface="Times New Roman" panose="02020603050405020304" pitchFamily="18" charset="0"/>
              </a:rPr>
              <a:t>тыс. рублей), субвенции – </a:t>
            </a:r>
            <a:r>
              <a:rPr lang="ru-RU" sz="1300" dirty="0" smtClean="0">
                <a:latin typeface="Times New Roman" panose="02020603050405020304" pitchFamily="18" charset="0"/>
                <a:cs typeface="Times New Roman" panose="02020603050405020304" pitchFamily="18" charset="0"/>
              </a:rPr>
              <a:t>42,2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(144178,4 </a:t>
            </a:r>
            <a:r>
              <a:rPr lang="ru-RU" sz="1300" dirty="0">
                <a:latin typeface="Times New Roman" panose="02020603050405020304" pitchFamily="18" charset="0"/>
                <a:cs typeface="Times New Roman" panose="02020603050405020304" pitchFamily="18" charset="0"/>
              </a:rPr>
              <a:t>тыс. рублей), иные межбюджетные трансферты – </a:t>
            </a:r>
            <a:r>
              <a:rPr lang="ru-RU" sz="1300" dirty="0" smtClean="0">
                <a:latin typeface="Times New Roman" panose="02020603050405020304" pitchFamily="18" charset="0"/>
                <a:cs typeface="Times New Roman" panose="02020603050405020304" pitchFamily="18" charset="0"/>
              </a:rPr>
              <a:t>7,7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(26196,0 тыс</a:t>
            </a:r>
            <a:r>
              <a:rPr lang="ru-RU" sz="1300" dirty="0">
                <a:latin typeface="Times New Roman" panose="02020603050405020304" pitchFamily="18" charset="0"/>
                <a:cs typeface="Times New Roman" panose="02020603050405020304" pitchFamily="18" charset="0"/>
              </a:rPr>
              <a:t>. рублей), </a:t>
            </a:r>
            <a:r>
              <a:rPr lang="ru-RU" sz="1300" dirty="0" smtClean="0">
                <a:latin typeface="Times New Roman" panose="02020603050405020304" pitchFamily="18" charset="0"/>
                <a:cs typeface="Times New Roman" panose="02020603050405020304" pitchFamily="18" charset="0"/>
              </a:rPr>
              <a:t>возврат остатков безвозмездных поступлений  прошлых лет - -0,01% (-153,1 тыс. рублей).</a:t>
            </a:r>
            <a:r>
              <a:rPr lang="ru-RU" altLang="ru-RU" sz="1300" dirty="0">
                <a:latin typeface="Times New Roman" panose="02020603050405020304" pitchFamily="18" charset="0"/>
                <a:cs typeface="Times New Roman" panose="02020603050405020304" pitchFamily="18" charset="0"/>
              </a:rPr>
              <a:t> </a:t>
            </a:r>
          </a:p>
        </p:txBody>
      </p:sp>
      <p:sp>
        <p:nvSpPr>
          <p:cNvPr id="3078"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8" name="Object 6"/>
          <p:cNvGraphicFramePr>
            <a:graphicFrameLocks noChangeAspect="1"/>
          </p:cNvGraphicFramePr>
          <p:nvPr>
            <p:extLst>
              <p:ext uri="{D42A27DB-BD31-4B8C-83A1-F6EECF244321}">
                <p14:modId xmlns:p14="http://schemas.microsoft.com/office/powerpoint/2010/main" val="906117522"/>
              </p:ext>
            </p:extLst>
          </p:nvPr>
        </p:nvGraphicFramePr>
        <p:xfrm>
          <a:off x="404812" y="200025"/>
          <a:ext cx="8199635" cy="3017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189099236"/>
              </p:ext>
            </p:extLst>
          </p:nvPr>
        </p:nvGraphicFramePr>
        <p:xfrm>
          <a:off x="3563888" y="3429000"/>
          <a:ext cx="5184776" cy="3240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62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561975"/>
          </a:xfrm>
        </p:spPr>
        <p:txBody>
          <a:bodyPr/>
          <a:lstStyle/>
          <a:p>
            <a:pPr algn="ctr" eaLnBrk="1" hangingPunct="1"/>
            <a:r>
              <a:rPr lang="ru-RU" sz="1800" b="1" dirty="0" smtClean="0">
                <a:solidFill>
                  <a:schemeClr val="accent2"/>
                </a:solidFill>
                <a:latin typeface="Times New Roman" pitchFamily="18" charset="0"/>
              </a:rPr>
              <a:t>Доходы дорожного фонда Муромского района</a:t>
            </a:r>
            <a:r>
              <a:rPr lang="ru-RU" sz="4400" dirty="0" smtClean="0">
                <a:solidFill>
                  <a:schemeClr val="accent2"/>
                </a:solidFill>
              </a:rPr>
              <a:t> </a:t>
            </a:r>
          </a:p>
        </p:txBody>
      </p:sp>
      <p:sp>
        <p:nvSpPr>
          <p:cNvPr id="4100" name="Rectangle 4"/>
          <p:cNvSpPr>
            <a:spLocks noChangeArrowheads="1"/>
          </p:cNvSpPr>
          <p:nvPr/>
        </p:nvSpPr>
        <p:spPr bwMode="auto">
          <a:xfrm>
            <a:off x="500063" y="4786313"/>
            <a:ext cx="8104385" cy="1785937"/>
          </a:xfrm>
          <a:prstGeom prst="rect">
            <a:avLst/>
          </a:prstGeom>
          <a:noFill/>
          <a:ln w="9525">
            <a:noFill/>
            <a:miter lim="800000"/>
            <a:headEnd/>
            <a:tailEnd/>
          </a:ln>
        </p:spPr>
        <p:txBody>
          <a:bodyPr anchor="ctr"/>
          <a:lstStyle/>
          <a:p>
            <a:pPr algn="just"/>
            <a:r>
              <a:rPr lang="ru-RU" sz="1400" dirty="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 </a:t>
            </a:r>
            <a:br>
              <a:rPr lang="ru-RU" sz="1400" dirty="0">
                <a:latin typeface="Times New Roman" pitchFamily="18" charset="0"/>
              </a:rPr>
            </a:br>
            <a:r>
              <a:rPr lang="ru-RU" sz="1400" dirty="0">
                <a:latin typeface="Times New Roman" pitchFamily="18" charset="0"/>
              </a:rPr>
              <a:t>         За </a:t>
            </a:r>
            <a:r>
              <a:rPr lang="ru-RU" sz="1400" dirty="0" smtClean="0">
                <a:latin typeface="Times New Roman" pitchFamily="18" charset="0"/>
              </a:rPr>
              <a:t>2019 </a:t>
            </a:r>
            <a:r>
              <a:rPr lang="ru-RU" sz="1400" dirty="0">
                <a:latin typeface="Times New Roman" pitchFamily="18" charset="0"/>
              </a:rPr>
              <a:t>год объем доходов бюджета Муромского района, формирующий ассигнования дорожного фонда района исполнен на сумму </a:t>
            </a:r>
            <a:r>
              <a:rPr lang="ru-RU" sz="1400" dirty="0" smtClean="0">
                <a:latin typeface="Times New Roman" pitchFamily="18" charset="0"/>
              </a:rPr>
              <a:t>22933,1 тыс</a:t>
            </a:r>
            <a:r>
              <a:rPr lang="ru-RU" sz="1400" dirty="0">
                <a:latin typeface="Times New Roman" pitchFamily="18" charset="0"/>
              </a:rPr>
              <a:t>. рублей или на </a:t>
            </a:r>
            <a:r>
              <a:rPr lang="ru-RU" sz="1400" dirty="0" smtClean="0">
                <a:latin typeface="Times New Roman" pitchFamily="18" charset="0"/>
              </a:rPr>
              <a:t>107,1 </a:t>
            </a:r>
            <a:r>
              <a:rPr lang="ru-RU" sz="1400" dirty="0">
                <a:latin typeface="Times New Roman" pitchFamily="18" charset="0"/>
              </a:rPr>
              <a:t>% от плановых </a:t>
            </a:r>
            <a:r>
              <a:rPr lang="ru-RU" sz="1400" dirty="0" smtClean="0">
                <a:latin typeface="Times New Roman" pitchFamily="18" charset="0"/>
              </a:rPr>
              <a:t>назначений (21409,0 тыс</a:t>
            </a:r>
            <a:r>
              <a:rPr lang="ru-RU" sz="1400" dirty="0">
                <a:latin typeface="Times New Roman" pitchFamily="18" charset="0"/>
              </a:rPr>
              <a:t>. рублей</a:t>
            </a:r>
            <a:r>
              <a:rPr lang="ru-RU" sz="1400" dirty="0" smtClean="0">
                <a:latin typeface="Times New Roman" pitchFamily="18" charset="0"/>
              </a:rPr>
              <a:t>).</a:t>
            </a:r>
            <a:endParaRPr lang="ru-RU" sz="1400" dirty="0">
              <a:latin typeface="Times New Roman" pitchFamily="18" charset="0"/>
            </a:endParaRPr>
          </a:p>
          <a:p>
            <a:pPr algn="just"/>
            <a:r>
              <a:rPr lang="ru-RU" sz="1400" dirty="0">
                <a:latin typeface="Times New Roman" pitchFamily="18" charset="0"/>
              </a:rPr>
              <a:t>         В сравнении с показателями </a:t>
            </a:r>
            <a:r>
              <a:rPr lang="ru-RU" sz="1400" dirty="0" smtClean="0">
                <a:latin typeface="Times New Roman" pitchFamily="18" charset="0"/>
              </a:rPr>
              <a:t>2018 года увеличение </a:t>
            </a:r>
            <a:r>
              <a:rPr lang="ru-RU" sz="1400" dirty="0">
                <a:latin typeface="Times New Roman" pitchFamily="18" charset="0"/>
              </a:rPr>
              <a:t>поступлений дорожного фонда составило </a:t>
            </a:r>
            <a:r>
              <a:rPr lang="ru-RU" sz="1400" dirty="0" smtClean="0">
                <a:latin typeface="Times New Roman" pitchFamily="18" charset="0"/>
              </a:rPr>
              <a:t>2,3 </a:t>
            </a:r>
            <a:r>
              <a:rPr lang="ru-RU" sz="1400" dirty="0">
                <a:latin typeface="Times New Roman" pitchFamily="18" charset="0"/>
              </a:rPr>
              <a:t>%, в том числе по </a:t>
            </a:r>
            <a:r>
              <a:rPr lang="ru-RU" sz="1400" dirty="0" smtClean="0">
                <a:latin typeface="Times New Roman" pitchFamily="18" charset="0"/>
              </a:rPr>
              <a:t>акцизам на нефтепродукты – 11,2%.</a:t>
            </a:r>
            <a:endParaRPr lang="ru-RU" sz="1400" dirty="0">
              <a:latin typeface="Times New Roman" pitchFamily="18" charset="0"/>
            </a:endParaRP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2826991114"/>
              </p:ext>
            </p:extLst>
          </p:nvPr>
        </p:nvGraphicFramePr>
        <p:xfrm>
          <a:off x="995461" y="887512"/>
          <a:ext cx="7113587" cy="3971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92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6904582" cy="523220"/>
          </a:xfrm>
          <a:prstGeom prst="rect">
            <a:avLst/>
          </a:prstGeom>
        </p:spPr>
        <p:txBody>
          <a:bodyPr wrap="none">
            <a:spAutoFit/>
          </a:bodyPr>
          <a:lstStyle/>
          <a:p>
            <a:r>
              <a:rPr lang="ru-RU" sz="2800" b="1" u="sng" dirty="0" smtClean="0">
                <a:latin typeface="Times New Roman" panose="02020603050405020304" pitchFamily="18" charset="0"/>
                <a:cs typeface="Times New Roman" panose="02020603050405020304" pitchFamily="18" charset="0"/>
              </a:rPr>
              <a:t>Исполнение </a:t>
            </a:r>
            <a:r>
              <a:rPr lang="ru-RU" sz="2800" b="1" u="sng" dirty="0">
                <a:latin typeface="Times New Roman" panose="02020603050405020304" pitchFamily="18" charset="0"/>
                <a:cs typeface="Times New Roman" panose="02020603050405020304" pitchFamily="18" charset="0"/>
              </a:rPr>
              <a:t>бюджета района по </a:t>
            </a:r>
            <a:r>
              <a:rPr lang="ru-RU" sz="2800" b="1" u="sng" dirty="0" smtClean="0">
                <a:latin typeface="Times New Roman" panose="02020603050405020304" pitchFamily="18" charset="0"/>
                <a:cs typeface="Times New Roman" panose="02020603050405020304" pitchFamily="18" charset="0"/>
              </a:rPr>
              <a:t>расходам</a:t>
            </a:r>
            <a:endParaRPr lang="ru-RU" sz="2800" b="1" u="sng" dirty="0">
              <a:latin typeface="Times New Roman" panose="02020603050405020304" pitchFamily="18" charset="0"/>
              <a:cs typeface="Times New Roman" panose="02020603050405020304" pitchFamily="18" charset="0"/>
            </a:endParaRPr>
          </a:p>
        </p:txBody>
      </p:sp>
      <p:sp>
        <p:nvSpPr>
          <p:cNvPr id="4" name="Text Box 15"/>
          <p:cNvSpPr txBox="1">
            <a:spLocks noChangeArrowheads="1"/>
          </p:cNvSpPr>
          <p:nvPr/>
        </p:nvSpPr>
        <p:spPr bwMode="auto">
          <a:xfrm>
            <a:off x="323528" y="754181"/>
            <a:ext cx="86409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19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300" dirty="0" smtClean="0">
                <a:solidFill>
                  <a:srgbClr val="000000"/>
                </a:solidFill>
                <a:latin typeface="Times New Roman" pitchFamily="18" charset="0"/>
                <a:cs typeface="Times New Roman" pitchFamily="18" charset="0"/>
              </a:rPr>
              <a:t>Расходная часть бюджета за 2019 год выполнена на 98,8%</a:t>
            </a:r>
            <a:r>
              <a:rPr lang="ru-RU" altLang="ru-RU" sz="1300" b="1" dirty="0" smtClean="0">
                <a:solidFill>
                  <a:srgbClr val="000000"/>
                </a:solidFill>
                <a:latin typeface="Times New Roman" pitchFamily="18" charset="0"/>
                <a:cs typeface="Times New Roman" pitchFamily="18" charset="0"/>
              </a:rPr>
              <a:t>, </a:t>
            </a:r>
            <a:r>
              <a:rPr lang="ru-RU" altLang="ru-RU" sz="1300" dirty="0" smtClean="0">
                <a:solidFill>
                  <a:srgbClr val="000000"/>
                </a:solidFill>
                <a:latin typeface="Times New Roman" pitchFamily="18" charset="0"/>
                <a:cs typeface="Times New Roman" pitchFamily="18" charset="0"/>
              </a:rPr>
              <a:t>при плане на год 408315,5 тыс. рублей исполнено в сумме 403316,0 тыс. рублей.</a:t>
            </a:r>
          </a:p>
        </p:txBody>
      </p:sp>
      <p:sp>
        <p:nvSpPr>
          <p:cNvPr id="6" name="Прямоугольник 5"/>
          <p:cNvSpPr/>
          <p:nvPr/>
        </p:nvSpPr>
        <p:spPr>
          <a:xfrm>
            <a:off x="755577" y="1233266"/>
            <a:ext cx="6295056" cy="338554"/>
          </a:xfrm>
          <a:prstGeom prst="rect">
            <a:avLst/>
          </a:prstGeom>
        </p:spPr>
        <p:txBody>
          <a:bodyPr wrap="square">
            <a:spAutoFit/>
          </a:bodyPr>
          <a:lstStyle/>
          <a:p>
            <a:r>
              <a:rPr lang="ru-RU" sz="1600" b="1" dirty="0" smtClean="0">
                <a:solidFill>
                  <a:schemeClr val="tx1">
                    <a:lumMod val="95000"/>
                    <a:lumOff val="5000"/>
                  </a:schemeClr>
                </a:solidFill>
                <a:latin typeface="Times New Roman" panose="02020603050405020304" pitchFamily="18" charset="0"/>
                <a:cs typeface="Times New Roman" panose="02020603050405020304" pitchFamily="18" charset="0"/>
              </a:rPr>
              <a:t>Функциональная структура расходов за 2019 год, тыс. рублей, %</a:t>
            </a: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2820656554"/>
              </p:ext>
            </p:extLst>
          </p:nvPr>
        </p:nvGraphicFramePr>
        <p:xfrm>
          <a:off x="179512" y="1571820"/>
          <a:ext cx="8784976" cy="5148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9030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1406" y="188640"/>
            <a:ext cx="7573740" cy="646331"/>
          </a:xfrm>
          <a:prstGeom prst="rect">
            <a:avLst/>
          </a:prstGeom>
        </p:spPr>
        <p:txBody>
          <a:bodyPr wrap="none">
            <a:spAutoFit/>
          </a:bodyPr>
          <a:lstStyle/>
          <a:p>
            <a:pPr algn="ctr"/>
            <a:r>
              <a:rPr lang="ru-RU" b="1" dirty="0" smtClean="0">
                <a:solidFill>
                  <a:schemeClr val="accent2"/>
                </a:solidFill>
                <a:latin typeface="Times New Roman" panose="02020603050405020304" pitchFamily="18" charset="0"/>
                <a:cs typeface="Times New Roman" panose="02020603050405020304" pitchFamily="18" charset="0"/>
              </a:rPr>
              <a:t>Динамика расходов бюджета Муромского района по разделам </a:t>
            </a:r>
          </a:p>
          <a:p>
            <a:pPr algn="ctr"/>
            <a:r>
              <a:rPr lang="ru-RU" b="1" dirty="0" smtClean="0">
                <a:solidFill>
                  <a:schemeClr val="accent2"/>
                </a:solidFill>
                <a:latin typeface="Times New Roman" panose="02020603050405020304" pitchFamily="18" charset="0"/>
                <a:cs typeface="Times New Roman" panose="02020603050405020304" pitchFamily="18" charset="0"/>
              </a:rPr>
              <a:t>классификации расходов бюджетов РФ в 2018 - 2019 годах, тыс. рублей</a:t>
            </a:r>
            <a:endParaRPr lang="ru-RU" b="1" dirty="0">
              <a:solidFill>
                <a:schemeClr val="accent2"/>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4971"/>
            <a:ext cx="8640960" cy="590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682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8268" y="116632"/>
            <a:ext cx="8437700" cy="646331"/>
          </a:xfrm>
          <a:prstGeom prst="rect">
            <a:avLst/>
          </a:prstGeom>
        </p:spPr>
        <p:txBody>
          <a:bodyPr wrap="square">
            <a:spAutoFit/>
          </a:bodyPr>
          <a:lstStyle/>
          <a:p>
            <a:pPr algn="ctr"/>
            <a:r>
              <a:rPr lang="ru-RU" b="1" dirty="0" smtClean="0">
                <a:solidFill>
                  <a:schemeClr val="accent2"/>
                </a:solidFill>
                <a:latin typeface="Times New Roman" panose="02020603050405020304" pitchFamily="18" charset="0"/>
                <a:cs typeface="Times New Roman" panose="02020603050405020304" pitchFamily="18" charset="0"/>
              </a:rPr>
              <a:t>Структура расходов бюджета Муромского района по разделам и подразделам</a:t>
            </a:r>
          </a:p>
          <a:p>
            <a:pPr algn="ctr"/>
            <a:r>
              <a:rPr lang="ru-RU" b="1" dirty="0" smtClean="0">
                <a:solidFill>
                  <a:schemeClr val="accent2"/>
                </a:solidFill>
                <a:latin typeface="Times New Roman" panose="02020603050405020304" pitchFamily="18" charset="0"/>
                <a:cs typeface="Times New Roman" panose="02020603050405020304" pitchFamily="18" charset="0"/>
              </a:rPr>
              <a:t>функциональной классификации</a:t>
            </a:r>
            <a:endParaRPr lang="ru-RU" b="1" dirty="0">
              <a:solidFill>
                <a:schemeClr val="accent2"/>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8" y="980728"/>
            <a:ext cx="87840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89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881281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20350"/>
            <a:ext cx="4536504" cy="2246769"/>
          </a:xfrm>
          <a:prstGeom prst="rect">
            <a:avLst/>
          </a:prstGeom>
        </p:spPr>
        <p:txBody>
          <a:bodyPr wrap="square">
            <a:spAutoFit/>
          </a:bodyPr>
          <a:lstStyle/>
          <a:p>
            <a:pPr indent="457200" algn="just"/>
            <a:r>
              <a:rPr lang="ru-RU" sz="1400" dirty="0">
                <a:latin typeface="Times New Roman" pitchFamily="18" charset="0"/>
                <a:cs typeface="Times New Roman" pitchFamily="18" charset="0"/>
              </a:rPr>
              <a:t>По разделу «</a:t>
            </a:r>
            <a:r>
              <a:rPr lang="ru-RU" sz="1400" b="1" dirty="0">
                <a:latin typeface="Times New Roman" pitchFamily="18" charset="0"/>
                <a:cs typeface="Times New Roman" pitchFamily="18" charset="0"/>
              </a:rPr>
              <a:t>Национальная экономика»</a:t>
            </a:r>
            <a:r>
              <a:rPr lang="ru-RU" sz="1400" dirty="0">
                <a:latin typeface="Times New Roman" pitchFamily="18" charset="0"/>
                <a:cs typeface="Times New Roman" pitchFamily="18" charset="0"/>
              </a:rPr>
              <a:t> расходы освоены на 95,9%, уточненный план составил 25073,72718 тыс. рублей, исполнение – 24049,33034 тыс. рублей.</a:t>
            </a:r>
          </a:p>
          <a:p>
            <a:pPr indent="457200" algn="just"/>
            <a:r>
              <a:rPr lang="ru-RU" sz="1400" dirty="0">
                <a:latin typeface="Times New Roman" pitchFamily="18" charset="0"/>
                <a:cs typeface="Times New Roman" pitchFamily="18" charset="0"/>
              </a:rPr>
              <a:t>Удельный вес расходов в рамках раздела в общей сумме расходов бюджета на 2019 год составляет </a:t>
            </a:r>
            <a:r>
              <a:rPr lang="ru-RU" sz="1400" dirty="0" smtClean="0">
                <a:latin typeface="Times New Roman" pitchFamily="18" charset="0"/>
                <a:cs typeface="Times New Roman" pitchFamily="18" charset="0"/>
              </a:rPr>
              <a:t>6 </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indent="457200" algn="just"/>
            <a:r>
              <a:rPr lang="ru-RU" sz="1400" dirty="0" smtClean="0">
                <a:latin typeface="Times New Roman" pitchFamily="18" charset="0"/>
                <a:cs typeface="Times New Roman" pitchFamily="18" charset="0"/>
              </a:rPr>
              <a:t>Причиной снижения расходов в рамках данного раздела в 2019 году по сравнению с 2018 годом является уменьшение объемов финансирования за счет средств областного </a:t>
            </a:r>
            <a:r>
              <a:rPr lang="ru-RU" sz="1400" dirty="0">
                <a:latin typeface="Times New Roman" pitchFamily="18" charset="0"/>
                <a:cs typeface="Times New Roman" pitchFamily="18" charset="0"/>
              </a:rPr>
              <a:t>бюджета. </a:t>
            </a:r>
            <a:endParaRPr lang="ru-RU" sz="1400" dirty="0"/>
          </a:p>
        </p:txBody>
      </p:sp>
      <p:sp>
        <p:nvSpPr>
          <p:cNvPr id="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69273" y="2333685"/>
            <a:ext cx="9036496" cy="4524315"/>
          </a:xfrm>
          <a:prstGeom prst="rect">
            <a:avLst/>
          </a:prstGeom>
        </p:spPr>
        <p:txBody>
          <a:bodyPr wrap="square">
            <a:spAutoFit/>
          </a:bodyPr>
          <a:lstStyle/>
          <a:p>
            <a:pPr indent="457200" algn="just"/>
            <a:r>
              <a:rPr lang="ru-RU" sz="1200" dirty="0" smtClean="0">
                <a:latin typeface="Times New Roman" panose="02020603050405020304" pitchFamily="18" charset="0"/>
                <a:ea typeface="Times New Roman"/>
                <a:cs typeface="Times New Roman" panose="02020603050405020304" pitchFamily="18" charset="0"/>
              </a:rPr>
              <a:t>В рамках раздела </a:t>
            </a:r>
            <a:r>
              <a:rPr lang="ru-RU" sz="1200" dirty="0">
                <a:latin typeface="Times New Roman" panose="02020603050405020304" pitchFamily="18" charset="0"/>
                <a:ea typeface="Times New Roman"/>
                <a:cs typeface="Times New Roman" panose="02020603050405020304" pitchFamily="18" charset="0"/>
              </a:rPr>
              <a:t>«</a:t>
            </a:r>
            <a:r>
              <a:rPr lang="ru-RU" sz="1200" b="1" dirty="0">
                <a:latin typeface="Times New Roman" panose="02020603050405020304" pitchFamily="18" charset="0"/>
                <a:ea typeface="Times New Roman"/>
                <a:cs typeface="Times New Roman" panose="02020603050405020304" pitchFamily="18" charset="0"/>
              </a:rPr>
              <a:t>Национальная экономика»</a:t>
            </a:r>
            <a:r>
              <a:rPr lang="ru-RU" sz="1200" dirty="0">
                <a:latin typeface="Times New Roman" panose="02020603050405020304" pitchFamily="18" charset="0"/>
                <a:ea typeface="Times New Roman"/>
                <a:cs typeface="Times New Roman" panose="02020603050405020304" pitchFamily="18" charset="0"/>
              </a:rPr>
              <a:t> расходы </a:t>
            </a:r>
            <a:r>
              <a:rPr lang="ru-RU" sz="1200" dirty="0" smtClean="0">
                <a:latin typeface="Times New Roman" panose="02020603050405020304" pitchFamily="18" charset="0"/>
                <a:ea typeface="Times New Roman"/>
                <a:cs typeface="Times New Roman" panose="02020603050405020304" pitchFamily="18" charset="0"/>
              </a:rPr>
              <a:t>направлены:</a:t>
            </a:r>
          </a:p>
          <a:p>
            <a:r>
              <a:rPr lang="ru-RU" sz="1200" dirty="0" smtClean="0">
                <a:latin typeface="Times New Roman" panose="02020603050405020304" pitchFamily="18" charset="0"/>
                <a:ea typeface="Times New Roman"/>
                <a:cs typeface="Times New Roman" panose="02020603050405020304" pitchFamily="18" charset="0"/>
              </a:rPr>
              <a:t>  </a:t>
            </a:r>
            <a:r>
              <a:rPr lang="ru-RU" sz="1200" dirty="0" smtClean="0"/>
              <a:t>- </a:t>
            </a:r>
            <a:r>
              <a:rPr lang="ru-RU" sz="1200" dirty="0">
                <a:latin typeface="Times New Roman" pitchFamily="18" charset="0"/>
                <a:cs typeface="Times New Roman" pitchFamily="18" charset="0"/>
              </a:rPr>
              <a:t>на проведение мероприятий по предотвращению распространения борщевика Сосновского на территории Муромского </a:t>
            </a:r>
            <a:r>
              <a:rPr lang="ru-RU" sz="1200" dirty="0" smtClean="0">
                <a:latin typeface="Times New Roman" pitchFamily="18" charset="0"/>
                <a:cs typeface="Times New Roman" pitchFamily="18" charset="0"/>
              </a:rPr>
              <a:t>района </a:t>
            </a:r>
            <a:r>
              <a:rPr lang="ru-RU" sz="1200" dirty="0">
                <a:latin typeface="Times New Roman" pitchFamily="18" charset="0"/>
                <a:cs typeface="Times New Roman" pitchFamily="18" charset="0"/>
              </a:rPr>
              <a:t>в сумме </a:t>
            </a:r>
            <a:r>
              <a:rPr lang="ru-RU" sz="1200" b="1" dirty="0" smtClean="0">
                <a:latin typeface="Times New Roman" pitchFamily="18" charset="0"/>
                <a:cs typeface="Times New Roman" pitchFamily="18" charset="0"/>
              </a:rPr>
              <a:t>679,06</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рублей</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осуществление отдельных государственных полномочий Владимирской области в сфере обращения с безнадзорными животными </a:t>
            </a:r>
            <a:r>
              <a:rPr lang="ru-RU" sz="1200" b="1" dirty="0" smtClean="0">
                <a:latin typeface="Times New Roman" pitchFamily="18" charset="0"/>
                <a:cs typeface="Times New Roman" pitchFamily="18" charset="0"/>
              </a:rPr>
              <a:t>164,07  </a:t>
            </a:r>
            <a:r>
              <a:rPr lang="ru-RU" sz="1200" dirty="0" smtClean="0">
                <a:latin typeface="Times New Roman" pitchFamily="18" charset="0"/>
                <a:cs typeface="Times New Roman" pitchFamily="18" charset="0"/>
              </a:rPr>
              <a:t>тыс. рублей;</a:t>
            </a:r>
          </a:p>
          <a:p>
            <a:r>
              <a:rPr lang="ru-RU" sz="1200" dirty="0">
                <a:solidFill>
                  <a:srgbClr val="FF0000"/>
                </a:solidFill>
                <a:latin typeface="Times New Roman" pitchFamily="18" charset="0"/>
                <a:cs typeface="Times New Roman" pitchFamily="18" charset="0"/>
              </a:rPr>
              <a:t> </a:t>
            </a:r>
            <a:r>
              <a:rPr lang="ru-RU" sz="1200" dirty="0" smtClean="0">
                <a:solidFill>
                  <a:srgbClr val="FF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 на развитие и осуществление пассажирских перевозок автотранспортом на </a:t>
            </a:r>
            <a:r>
              <a:rPr lang="ru-RU" sz="1200" dirty="0" err="1" smtClean="0">
                <a:latin typeface="Times New Roman" pitchFamily="18" charset="0"/>
                <a:cs typeface="Times New Roman" pitchFamily="18" charset="0"/>
              </a:rPr>
              <a:t>внутримуниципальных</a:t>
            </a:r>
            <a:r>
              <a:rPr lang="ru-RU" sz="1200" dirty="0" smtClean="0">
                <a:latin typeface="Times New Roman" pitchFamily="18" charset="0"/>
                <a:cs typeface="Times New Roman" pitchFamily="18" charset="0"/>
              </a:rPr>
              <a:t> маршрутах </a:t>
            </a:r>
            <a:r>
              <a:rPr lang="ru-RU" sz="1200" b="1" dirty="0" smtClean="0">
                <a:latin typeface="Times New Roman" pitchFamily="18" charset="0"/>
                <a:cs typeface="Times New Roman" pitchFamily="18" charset="0"/>
              </a:rPr>
              <a:t>445,0</a:t>
            </a:r>
            <a:r>
              <a:rPr lang="ru-RU" sz="1200" dirty="0" smtClean="0">
                <a:latin typeface="Times New Roman" pitchFamily="18" charset="0"/>
                <a:cs typeface="Times New Roman" pitchFamily="18" charset="0"/>
              </a:rPr>
              <a:t> тыс. рублей;</a:t>
            </a:r>
          </a:p>
          <a:p>
            <a:r>
              <a:rPr lang="ru-RU" sz="1200" dirty="0" smtClean="0">
                <a:latin typeface="Times New Roman" pitchFamily="18" charset="0"/>
                <a:cs typeface="Times New Roman" pitchFamily="18" charset="0"/>
              </a:rPr>
              <a:t>    - на мероприятия по капитальному и текущему ремонту автомобильных дорог общего пользования местного значения в сумме </a:t>
            </a:r>
            <a:r>
              <a:rPr lang="ru-RU" sz="1200" b="1" dirty="0" smtClean="0">
                <a:latin typeface="Times New Roman" pitchFamily="18" charset="0"/>
                <a:cs typeface="Times New Roman" pitchFamily="18" charset="0"/>
              </a:rPr>
              <a:t>8614,93 </a:t>
            </a:r>
            <a:r>
              <a:rPr lang="ru-RU" sz="1200" dirty="0" smtClean="0">
                <a:latin typeface="Times New Roman" pitchFamily="18" charset="0"/>
                <a:cs typeface="Times New Roman" pitchFamily="18" charset="0"/>
              </a:rPr>
              <a:t>тыс. рублей</a:t>
            </a:r>
            <a:r>
              <a:rPr lang="ru-RU" sz="1200" b="1"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мероприятия по осуществлению дорожной деятельности в отношении автомобильных дорог общего пользования местного значения в сумме </a:t>
            </a:r>
            <a:r>
              <a:rPr lang="ru-RU" sz="1200" b="1" dirty="0" smtClean="0">
                <a:latin typeface="Times New Roman" pitchFamily="18" charset="0"/>
                <a:cs typeface="Times New Roman" pitchFamily="18" charset="0"/>
              </a:rPr>
              <a:t>10060,98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r>
              <a:rPr lang="ru-RU" sz="1200" b="1"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мероприятия по содержанию автомобильных дорог общего пользования местного значения в сумме </a:t>
            </a:r>
            <a:r>
              <a:rPr lang="ru-RU" sz="1200" b="1" dirty="0">
                <a:latin typeface="Times New Roman" pitchFamily="18" charset="0"/>
                <a:cs typeface="Times New Roman" pitchFamily="18" charset="0"/>
              </a:rPr>
              <a:t>98,0 </a:t>
            </a:r>
            <a:r>
              <a:rPr lang="ru-RU" sz="1200" dirty="0">
                <a:latin typeface="Times New Roman" pitchFamily="18" charset="0"/>
                <a:cs typeface="Times New Roman" pitchFamily="18" charset="0"/>
              </a:rPr>
              <a:t>тыс. рублей </a:t>
            </a:r>
            <a:r>
              <a:rPr lang="ru-RU" sz="1200" b="1"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 на </a:t>
            </a:r>
            <a:r>
              <a:rPr lang="ru-RU" sz="1200" dirty="0">
                <a:latin typeface="Times New Roman" pitchFamily="18" charset="0"/>
                <a:cs typeface="Times New Roman" pitchFamily="18" charset="0"/>
              </a:rPr>
              <a:t>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200" b="1" dirty="0" smtClean="0">
                <a:latin typeface="Times New Roman" pitchFamily="18" charset="0"/>
                <a:cs typeface="Times New Roman" pitchFamily="18" charset="0"/>
              </a:rPr>
              <a:t>351,05 </a:t>
            </a:r>
            <a:r>
              <a:rPr lang="ru-RU" sz="1200" dirty="0">
                <a:latin typeface="Times New Roman" pitchFamily="18" charset="0"/>
                <a:cs typeface="Times New Roman" pitchFamily="18" charset="0"/>
              </a:rPr>
              <a:t>тыс</a:t>
            </a:r>
            <a:r>
              <a:rPr lang="ru-RU" sz="1200" dirty="0" smtClean="0">
                <a:latin typeface="Times New Roman" pitchFamily="18" charset="0"/>
                <a:cs typeface="Times New Roman" pitchFamily="18" charset="0"/>
              </a:rPr>
              <a:t>. рублей; </a:t>
            </a:r>
            <a:r>
              <a:rPr lang="ru-RU" sz="1200" b="1" dirty="0" smtClean="0">
                <a:latin typeface="Times New Roman" pitchFamily="18" charset="0"/>
                <a:cs typeface="Times New Roman" pitchFamily="18" charset="0"/>
              </a:rPr>
              <a:t>  </a:t>
            </a:r>
          </a:p>
          <a:p>
            <a:pPr algn="just"/>
            <a:r>
              <a:rPr lang="ru-RU" sz="1200" dirty="0" smtClean="0">
                <a:latin typeface="Times New Roman" panose="02020603050405020304" pitchFamily="18" charset="0"/>
                <a:cs typeface="Times New Roman" panose="02020603050405020304" pitchFamily="18" charset="0"/>
              </a:rPr>
              <a:t>    - на </a:t>
            </a:r>
            <a:r>
              <a:rPr lang="ru-RU" sz="1200" dirty="0">
                <a:latin typeface="Times New Roman" panose="02020603050405020304" pitchFamily="18" charset="0"/>
                <a:cs typeface="Times New Roman" panose="02020603050405020304" pitchFamily="18" charset="0"/>
              </a:rPr>
              <a:t>мероприятия по содержанию </a:t>
            </a:r>
            <a:r>
              <a:rPr lang="ru-RU" sz="1200" dirty="0" smtClean="0">
                <a:latin typeface="Times New Roman" panose="02020603050405020304" pitchFamily="18" charset="0"/>
                <a:cs typeface="Times New Roman" panose="02020603050405020304" pitchFamily="18" charset="0"/>
              </a:rPr>
              <a:t>347,751 </a:t>
            </a:r>
            <a:r>
              <a:rPr lang="ru-RU" sz="1200" dirty="0">
                <a:latin typeface="Times New Roman" panose="02020603050405020304" pitchFamily="18" charset="0"/>
                <a:cs typeface="Times New Roman" panose="02020603050405020304" pitchFamily="18" charset="0"/>
              </a:rPr>
              <a:t>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a:t>
            </a:r>
            <a:r>
              <a:rPr lang="ru-RU" sz="1200" dirty="0" smtClean="0">
                <a:latin typeface="Times New Roman" panose="02020603050405020304" pitchFamily="18" charset="0"/>
                <a:cs typeface="Times New Roman" panose="02020603050405020304" pitchFamily="18" charset="0"/>
              </a:rPr>
              <a:t>01.01.2019 </a:t>
            </a:r>
            <a:r>
              <a:rPr lang="ru-RU" sz="1200" dirty="0">
                <a:latin typeface="Times New Roman" panose="02020603050405020304" pitchFamily="18" charset="0"/>
                <a:cs typeface="Times New Roman" panose="02020603050405020304" pitchFamily="18" charset="0"/>
              </a:rPr>
              <a:t>осуществления части </a:t>
            </a:r>
            <a:r>
              <a:rPr lang="ru-RU" sz="1200" dirty="0" smtClean="0">
                <a:latin typeface="Times New Roman" panose="02020603050405020304" pitchFamily="18" charset="0"/>
                <a:cs typeface="Times New Roman" panose="02020603050405020304" pitchFamily="18" charset="0"/>
              </a:rPr>
              <a:t>полномочий в сумме </a:t>
            </a:r>
            <a:r>
              <a:rPr lang="ru-RU" sz="1200" b="1" dirty="0" smtClean="0">
                <a:latin typeface="Times New Roman" pitchFamily="18" charset="0"/>
                <a:cs typeface="Times New Roman" pitchFamily="18" charset="0"/>
              </a:rPr>
              <a:t>2341,88</a:t>
            </a:r>
            <a:r>
              <a:rPr lang="ru-RU" sz="1200" dirty="0" smtClean="0">
                <a:latin typeface="Times New Roman" pitchFamily="18" charset="0"/>
                <a:cs typeface="Times New Roman" pitchFamily="18" charset="0"/>
              </a:rPr>
              <a:t>  тыс. рублей;</a:t>
            </a:r>
          </a:p>
          <a:p>
            <a:pPr algn="just"/>
            <a:r>
              <a:rPr lang="ru-RU" sz="1200" dirty="0" smtClean="0">
                <a:latin typeface="Times New Roman" pitchFamily="18" charset="0"/>
                <a:cs typeface="Times New Roman" pitchFamily="18" charset="0"/>
              </a:rPr>
              <a:t>    - на </a:t>
            </a:r>
            <a:r>
              <a:rPr lang="ru-RU" sz="1200" dirty="0">
                <a:latin typeface="Times New Roman" pitchFamily="18" charset="0"/>
                <a:cs typeface="Times New Roman" pitchFamily="18" charset="0"/>
              </a:rPr>
              <a:t>приобретение программного обеспечения, материалов и запасных частей к вычислительной технике и оргтехнике </a:t>
            </a:r>
            <a:r>
              <a:rPr lang="ru-RU" sz="1200" dirty="0" smtClean="0">
                <a:latin typeface="Times New Roman" pitchFamily="18" charset="0"/>
                <a:cs typeface="Times New Roman" pitchFamily="18" charset="0"/>
              </a:rPr>
              <a:t>в сумме </a:t>
            </a:r>
            <a:r>
              <a:rPr lang="ru-RU" sz="1200" b="1" dirty="0" smtClean="0">
                <a:latin typeface="Times New Roman" pitchFamily="18" charset="0"/>
                <a:cs typeface="Times New Roman" pitchFamily="18" charset="0"/>
              </a:rPr>
              <a:t>322,26</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создание, использование информационно-справочных систем освоено </a:t>
            </a:r>
            <a:r>
              <a:rPr lang="ru-RU" sz="1200" b="1" dirty="0">
                <a:latin typeface="Times New Roman" pitchFamily="18" charset="0"/>
                <a:cs typeface="Times New Roman" pitchFamily="18" charset="0"/>
              </a:rPr>
              <a:t>224,84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   </a:t>
            </a:r>
          </a:p>
          <a:p>
            <a:pPr algn="just"/>
            <a:r>
              <a:rPr lang="ru-RU" sz="1200" dirty="0" smtClean="0">
                <a:latin typeface="Times New Roman" pitchFamily="18" charset="0"/>
                <a:cs typeface="Times New Roman" pitchFamily="18" charset="0"/>
              </a:rPr>
              <a:t>    - на </a:t>
            </a:r>
            <a:r>
              <a:rPr lang="ru-RU" sz="1200" dirty="0">
                <a:latin typeface="Times New Roman" pitchFamily="18" charset="0"/>
                <a:cs typeface="Times New Roman" pitchFamily="18" charset="0"/>
              </a:rPr>
              <a:t>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a:t>
            </a:r>
            <a:r>
              <a:rPr lang="ru-RU" sz="1200" b="1" dirty="0" smtClean="0">
                <a:latin typeface="Times New Roman" pitchFamily="18" charset="0"/>
                <a:cs typeface="Times New Roman" pitchFamily="18" charset="0"/>
              </a:rPr>
              <a:t>157,99</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a:t>
            </a:r>
            <a:r>
              <a:rPr lang="ru-RU" sz="1200" dirty="0" smtClean="0">
                <a:latin typeface="Times New Roman" pitchFamily="18" charset="0"/>
                <a:cs typeface="Times New Roman" pitchFamily="18" charset="0"/>
              </a:rPr>
              <a:t>разработку проектов </a:t>
            </a:r>
            <a:r>
              <a:rPr lang="ru-RU" sz="1200" dirty="0">
                <a:latin typeface="Times New Roman" pitchFamily="18" charset="0"/>
                <a:cs typeface="Times New Roman" pitchFamily="18" charset="0"/>
              </a:rPr>
              <a:t>местных нормативов градостроительного проектирования Муромского района Владимирской области в сумме </a:t>
            </a:r>
            <a:r>
              <a:rPr lang="ru-RU" sz="1200" b="1" dirty="0" smtClean="0">
                <a:latin typeface="Times New Roman" pitchFamily="18" charset="0"/>
                <a:cs typeface="Times New Roman" pitchFamily="18" charset="0"/>
              </a:rPr>
              <a:t>589,27</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25" y="89471"/>
            <a:ext cx="4044343" cy="226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58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3088" y="4437112"/>
            <a:ext cx="9027831" cy="2376264"/>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pPr lvl="0" indent="457200" algn="just">
              <a:spcAft>
                <a:spcPts val="0"/>
              </a:spcAft>
            </a:pPr>
            <a:r>
              <a:rPr lang="ru-RU" altLang="ru-RU" sz="1200" dirty="0">
                <a:latin typeface="Times New Roman" panose="02020603050405020304" pitchFamily="18" charset="0"/>
                <a:cs typeface="Times New Roman" panose="02020603050405020304" pitchFamily="18" charset="0"/>
              </a:rPr>
              <a:t>Расходы бюджета Муромского района на обеспечение дорожной деятельности в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году </a:t>
            </a:r>
            <a:r>
              <a:rPr lang="ru-RU" altLang="ru-RU" sz="1200" dirty="0" smtClean="0">
                <a:latin typeface="Times New Roman" panose="02020603050405020304" pitchFamily="18" charset="0"/>
                <a:cs typeface="Times New Roman" panose="02020603050405020304" pitchFamily="18" charset="0"/>
              </a:rPr>
              <a:t>составили 21466,8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95,5% </a:t>
            </a:r>
            <a:r>
              <a:rPr lang="ru-RU" altLang="ru-RU" sz="1200" dirty="0">
                <a:latin typeface="Times New Roman" panose="02020603050405020304" pitchFamily="18" charset="0"/>
                <a:cs typeface="Times New Roman" panose="02020603050405020304" pitchFamily="18" charset="0"/>
              </a:rPr>
              <a:t>к уточненному плану (уточненный план на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 составил </a:t>
            </a:r>
            <a:r>
              <a:rPr lang="ru-RU" altLang="ru-RU" sz="1200" dirty="0" smtClean="0">
                <a:latin typeface="Times New Roman" panose="02020603050405020304" pitchFamily="18" charset="0"/>
                <a:cs typeface="Times New Roman" panose="02020603050405020304" pitchFamily="18" charset="0"/>
              </a:rPr>
              <a:t>22476,6 </a:t>
            </a:r>
            <a:r>
              <a:rPr lang="ru-RU" altLang="ru-RU" sz="1200" dirty="0">
                <a:latin typeface="Times New Roman" panose="02020603050405020304" pitchFamily="18" charset="0"/>
                <a:cs typeface="Times New Roman" panose="02020603050405020304" pitchFamily="18" charset="0"/>
              </a:rPr>
              <a:t>тыс. рублей). В сопоставимых с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годом условиях объем расходов </a:t>
            </a:r>
            <a:r>
              <a:rPr lang="ru-RU" altLang="ru-RU" sz="1200" dirty="0" smtClean="0">
                <a:latin typeface="Times New Roman" panose="02020603050405020304" pitchFamily="18" charset="0"/>
                <a:cs typeface="Times New Roman" panose="02020603050405020304" pitchFamily="18" charset="0"/>
              </a:rPr>
              <a:t>уменьшился на 5812,2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на 27,1% </a:t>
            </a:r>
            <a:r>
              <a:rPr lang="ru-RU" altLang="ru-RU" sz="1200" dirty="0">
                <a:latin typeface="Times New Roman" panose="02020603050405020304" pitchFamily="18" charset="0"/>
                <a:cs typeface="Times New Roman" panose="02020603050405020304" pitchFamily="18" charset="0"/>
              </a:rPr>
              <a:t>(исполнение за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 составило </a:t>
            </a:r>
            <a:r>
              <a:rPr lang="ru-RU" altLang="ru-RU" sz="1200" dirty="0" smtClean="0">
                <a:latin typeface="Times New Roman" panose="02020603050405020304" pitchFamily="18" charset="0"/>
                <a:cs typeface="Times New Roman" panose="02020603050405020304" pitchFamily="18" charset="0"/>
              </a:rPr>
              <a:t>27279,0 </a:t>
            </a:r>
            <a:r>
              <a:rPr lang="ru-RU" altLang="ru-RU" sz="1200" dirty="0">
                <a:latin typeface="Times New Roman" panose="02020603050405020304" pitchFamily="18" charset="0"/>
                <a:cs typeface="Times New Roman" panose="02020603050405020304" pitchFamily="18" charset="0"/>
              </a:rPr>
              <a:t>тыс. рублей).</a:t>
            </a:r>
          </a:p>
          <a:p>
            <a:pPr lvl="0" indent="457200" algn="just">
              <a:spcAft>
                <a:spcPts val="0"/>
              </a:spcAft>
            </a:pPr>
            <a:r>
              <a:rPr lang="ru-RU" altLang="ru-RU" sz="1200" dirty="0">
                <a:latin typeface="Times New Roman" panose="02020603050405020304" pitchFamily="18" charset="0"/>
                <a:cs typeface="Times New Roman" panose="02020603050405020304" pitchFamily="18" charset="0"/>
              </a:rPr>
              <a:t>В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7,62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в </a:t>
            </a:r>
            <a:r>
              <a:rPr lang="ru-RU" altLang="ru-RU" sz="1200" dirty="0" smtClean="0">
                <a:latin typeface="Times New Roman" panose="02020603050405020304" pitchFamily="18" charset="0"/>
                <a:cs typeface="Times New Roman" panose="02020603050405020304" pitchFamily="18" charset="0"/>
              </a:rPr>
              <a:t>14 </a:t>
            </a:r>
            <a:r>
              <a:rPr lang="ru-RU" altLang="ru-RU" sz="1200" dirty="0">
                <a:latin typeface="Times New Roman" panose="02020603050405020304" pitchFamily="18" charset="0"/>
                <a:cs typeface="Times New Roman" panose="02020603050405020304" pitchFamily="18" charset="0"/>
              </a:rPr>
              <a:t>населенных пунктах и </a:t>
            </a:r>
            <a:r>
              <a:rPr lang="ru-RU" altLang="ru-RU" sz="1200" dirty="0" smtClean="0">
                <a:latin typeface="Times New Roman" panose="02020603050405020304" pitchFamily="18" charset="0"/>
                <a:cs typeface="Times New Roman" panose="02020603050405020304" pitchFamily="18" charset="0"/>
              </a:rPr>
              <a:t>двух проездах </a:t>
            </a:r>
            <a:r>
              <a:rPr lang="ru-RU" altLang="ru-RU" sz="1200" dirty="0">
                <a:latin typeface="Times New Roman" panose="02020603050405020304" pitchFamily="18" charset="0"/>
                <a:cs typeface="Times New Roman" panose="02020603050405020304" pitchFamily="18" charset="0"/>
              </a:rPr>
              <a:t>между населенными пунктами, в том числе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Борисоглебское 3,56 </a:t>
            </a:r>
            <a:r>
              <a:rPr lang="ru-RU" altLang="ru-RU" sz="1200" dirty="0">
                <a:latin typeface="Times New Roman" panose="02020603050405020304" pitchFamily="18" charset="0"/>
                <a:cs typeface="Times New Roman" panose="02020603050405020304" pitchFamily="18" charset="0"/>
              </a:rPr>
              <a:t>км в </a:t>
            </a:r>
            <a:r>
              <a:rPr lang="ru-RU" altLang="ru-RU" sz="1200" dirty="0" smtClean="0">
                <a:latin typeface="Times New Roman" panose="02020603050405020304" pitchFamily="18" charset="0"/>
                <a:cs typeface="Times New Roman" panose="02020603050405020304" pitchFamily="18" charset="0"/>
              </a:rPr>
              <a:t>7 </a:t>
            </a:r>
            <a:r>
              <a:rPr lang="ru-RU" altLang="ru-RU" sz="1200" dirty="0">
                <a:latin typeface="Times New Roman" panose="02020603050405020304" pitchFamily="18" charset="0"/>
                <a:cs typeface="Times New Roman" panose="02020603050405020304" pitchFamily="18" charset="0"/>
              </a:rPr>
              <a:t>населенных пунктах и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4,06 </a:t>
            </a:r>
            <a:r>
              <a:rPr lang="ru-RU" altLang="ru-RU" sz="1200" dirty="0">
                <a:latin typeface="Times New Roman" panose="02020603050405020304" pitchFamily="18" charset="0"/>
                <a:cs typeface="Times New Roman" panose="02020603050405020304" pitchFamily="18" charset="0"/>
              </a:rPr>
              <a:t>км в </a:t>
            </a:r>
            <a:r>
              <a:rPr lang="ru-RU" altLang="ru-RU" sz="1200" dirty="0" smtClean="0">
                <a:latin typeface="Times New Roman" panose="02020603050405020304" pitchFamily="18" charset="0"/>
                <a:cs typeface="Times New Roman" panose="02020603050405020304" pitchFamily="18" charset="0"/>
              </a:rPr>
              <a:t>7 </a:t>
            </a:r>
            <a:r>
              <a:rPr lang="ru-RU" altLang="ru-RU" sz="1200" dirty="0">
                <a:latin typeface="Times New Roman" panose="02020603050405020304" pitchFamily="18" charset="0"/>
                <a:cs typeface="Times New Roman" panose="02020603050405020304" pitchFamily="18" charset="0"/>
              </a:rPr>
              <a:t>населенных пунктах. Дорогами нормативного качества обеспечено </a:t>
            </a:r>
            <a:r>
              <a:rPr lang="ru-RU" altLang="ru-RU" sz="1200" dirty="0" smtClean="0">
                <a:latin typeface="Times New Roman" panose="02020603050405020304" pitchFamily="18" charset="0"/>
                <a:cs typeface="Times New Roman" panose="02020603050405020304" pitchFamily="18" charset="0"/>
              </a:rPr>
              <a:t>727 домовладений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2260 человек, </a:t>
            </a:r>
            <a:r>
              <a:rPr lang="ru-RU" altLang="ru-RU" sz="1200" dirty="0">
                <a:latin typeface="Times New Roman" panose="02020603050405020304" pitchFamily="18" charset="0"/>
                <a:cs typeface="Times New Roman" panose="02020603050405020304" pitchFamily="18" charset="0"/>
              </a:rPr>
              <a:t>в том числе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Борисоглебское 389 </a:t>
            </a:r>
            <a:r>
              <a:rPr lang="ru-RU" altLang="ru-RU" sz="1200" dirty="0">
                <a:latin typeface="Times New Roman" panose="02020603050405020304" pitchFamily="18" charset="0"/>
                <a:cs typeface="Times New Roman" panose="02020603050405020304" pitchFamily="18" charset="0"/>
              </a:rPr>
              <a:t>домовладений 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1167 человек </a:t>
            </a:r>
            <a:r>
              <a:rPr lang="ru-RU" altLang="ru-RU" sz="1200" dirty="0">
                <a:latin typeface="Times New Roman" panose="02020603050405020304" pitchFamily="18" charset="0"/>
                <a:cs typeface="Times New Roman" panose="02020603050405020304" pitchFamily="18" charset="0"/>
              </a:rPr>
              <a:t>и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338 домовладения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1093 человек.</a:t>
            </a:r>
          </a:p>
          <a:p>
            <a:pPr lvl="0" indent="457200" algn="just">
              <a:spcAft>
                <a:spcPts val="0"/>
              </a:spcAft>
            </a:pPr>
            <a:r>
              <a:rPr lang="ru-RU" altLang="ru-RU" sz="1200" dirty="0" smtClean="0">
                <a:latin typeface="Times New Roman" panose="02020603050405020304" pitchFamily="18" charset="0"/>
                <a:cs typeface="Times New Roman" panose="02020603050405020304" pitchFamily="18" charset="0"/>
              </a:rPr>
              <a:t>Кроме </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того, на мероприятия по содержанию автомобильных дорог общего пользования местного значения  в 2019 году направлено </a:t>
            </a:r>
            <a:r>
              <a:rPr lang="ru-RU" altLang="ru-RU" sz="1200" dirty="0" smtClean="0">
                <a:latin typeface="Times New Roman" panose="02020603050405020304" pitchFamily="18" charset="0"/>
                <a:cs typeface="Times New Roman" panose="02020603050405020304" pitchFamily="18" charset="0"/>
              </a:rPr>
              <a:t>2341,9</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тыс.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22"/>
          <p:cNvSpPr>
            <a:spLocks noChangeArrowheads="1"/>
          </p:cNvSpPr>
          <p:nvPr/>
        </p:nvSpPr>
        <p:spPr bwMode="auto">
          <a:xfrm>
            <a:off x="1703429" y="0"/>
            <a:ext cx="5832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1800" b="1" dirty="0">
                <a:solidFill>
                  <a:schemeClr val="accent2"/>
                </a:solidFill>
                <a:latin typeface="Times New Roman" pitchFamily="18" charset="0"/>
              </a:rPr>
              <a:t>Расходы бюджета района на дорожное хозяйство</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5744"/>
            <a:ext cx="4188879" cy="405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8" y="369332"/>
            <a:ext cx="4800193" cy="401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06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23528" y="741363"/>
            <a:ext cx="8575997" cy="580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30000"/>
              </a:spcBef>
              <a:buClrTx/>
              <a:buSzTx/>
              <a:buFontTx/>
              <a:buNone/>
            </a:pPr>
            <a:r>
              <a:rPr lang="ru-RU" altLang="ru-RU" sz="1600" dirty="0">
                <a:solidFill>
                  <a:prstClr val="black"/>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r>
              <a:rPr lang="ru-RU" altLang="ru-RU" sz="1600" dirty="0" smtClean="0">
                <a:solidFill>
                  <a:prstClr val="black"/>
                </a:solidFill>
                <a:latin typeface="Times New Roman" pitchFamily="18" charset="0"/>
              </a:rPr>
              <a:t>.</a:t>
            </a:r>
          </a:p>
          <a:p>
            <a:pPr algn="just" eaLnBrk="1" hangingPunct="1">
              <a:spcBef>
                <a:spcPct val="30000"/>
              </a:spcBef>
              <a:buClrTx/>
              <a:buSzTx/>
              <a:buNone/>
            </a:pPr>
            <a:r>
              <a:rPr lang="ru-RU" altLang="ru-RU" sz="16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назначаются публичные слушания.  Положение «О публичных слушаниях в </a:t>
            </a:r>
            <a:r>
              <a:rPr lang="ru-RU" altLang="ru-RU" sz="1600" dirty="0" smtClean="0">
                <a:solidFill>
                  <a:srgbClr val="000000"/>
                </a:solidFill>
                <a:latin typeface="Times New Roman" pitchFamily="18" charset="0"/>
              </a:rPr>
              <a:t>Муромском районе» </a:t>
            </a:r>
            <a:r>
              <a:rPr lang="ru-RU" altLang="ru-RU" sz="1600" dirty="0">
                <a:solidFill>
                  <a:srgbClr val="000000"/>
                </a:solidFill>
                <a:latin typeface="Times New Roman" pitchFamily="18" charset="0"/>
              </a:rPr>
              <a:t>утверждено решением Совета народных депутатов Муромского района от </a:t>
            </a:r>
            <a:r>
              <a:rPr lang="ru-RU" altLang="ru-RU" sz="1600" dirty="0" smtClean="0">
                <a:solidFill>
                  <a:srgbClr val="000000"/>
                </a:solidFill>
                <a:latin typeface="Times New Roman" pitchFamily="18" charset="0"/>
              </a:rPr>
              <a:t>25.04.2018 </a:t>
            </a:r>
            <a:r>
              <a:rPr lang="ru-RU" altLang="ru-RU" sz="1600" dirty="0">
                <a:solidFill>
                  <a:srgbClr val="000000"/>
                </a:solidFill>
                <a:latin typeface="Times New Roman" pitchFamily="18" charset="0"/>
              </a:rPr>
              <a:t>г. № </a:t>
            </a:r>
            <a:r>
              <a:rPr lang="ru-RU" altLang="ru-RU" sz="1600" dirty="0" smtClean="0">
                <a:solidFill>
                  <a:srgbClr val="000000"/>
                </a:solidFill>
                <a:latin typeface="Times New Roman" pitchFamily="18" charset="0"/>
              </a:rPr>
              <a:t>25. </a:t>
            </a:r>
            <a:endParaRPr lang="ru-RU" altLang="ru-RU" sz="1600" dirty="0">
              <a:solidFill>
                <a:srgbClr val="000000"/>
              </a:solidFill>
              <a:latin typeface="Times New Roman" pitchFamily="18" charset="0"/>
            </a:endParaRPr>
          </a:p>
          <a:p>
            <a:pPr algn="just" eaLnBrk="1" hangingPunct="1">
              <a:spcBef>
                <a:spcPct val="30000"/>
              </a:spcBef>
              <a:buClrTx/>
              <a:buSzTx/>
              <a:buFontTx/>
              <a:buNone/>
            </a:pPr>
            <a:r>
              <a:rPr lang="ru-RU" altLang="ru-RU" sz="1600" dirty="0" smtClean="0">
                <a:solidFill>
                  <a:schemeClr val="tx1"/>
                </a:solidFill>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Муромского района за 2019 год»» определены: </a:t>
            </a:r>
          </a:p>
          <a:p>
            <a:pPr algn="just" eaLnBrk="1" hangingPunct="1">
              <a:spcBef>
                <a:spcPct val="30000"/>
              </a:spcBef>
              <a:buClrTx/>
              <a:buSzTx/>
              <a:buFontTx/>
              <a:buChar char="-"/>
            </a:pPr>
            <a:r>
              <a:rPr lang="ru-RU" altLang="ru-RU" sz="1600" dirty="0" smtClean="0">
                <a:solidFill>
                  <a:schemeClr val="tx1"/>
                </a:solidFill>
                <a:latin typeface="Times New Roman" pitchFamily="18" charset="0"/>
              </a:rPr>
              <a:t>дата и место проведения публичных слушаний –  14 мая 2020 года в 10 ч. 00 мин. г. Муром, пл. Крестьянина, д.6, каб.1, зал заседаний;</a:t>
            </a:r>
          </a:p>
          <a:p>
            <a:pPr algn="just" eaLnBrk="1" hangingPunct="1">
              <a:spcBef>
                <a:spcPct val="0"/>
              </a:spcBef>
              <a:buClrTx/>
              <a:buSzTx/>
              <a:buFontTx/>
              <a:buChar char="-"/>
            </a:pPr>
            <a:r>
              <a:rPr lang="ru-RU" altLang="ru-RU" sz="1600" dirty="0" smtClean="0">
                <a:solidFill>
                  <a:schemeClr val="tx1"/>
                </a:solidFill>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Муромского района за 2019 год»  жители Муромского района могут письменно направлять в комиссию, расположенную по адресу: г. Муром, ул. Артема, д.2, </a:t>
            </a:r>
            <a:r>
              <a:rPr lang="ru-RU" altLang="ru-RU" sz="1600" dirty="0" err="1" smtClean="0">
                <a:solidFill>
                  <a:schemeClr val="tx1"/>
                </a:solidFill>
                <a:latin typeface="Times New Roman" pitchFamily="18" charset="0"/>
              </a:rPr>
              <a:t>каб</a:t>
            </a:r>
            <a:r>
              <a:rPr lang="ru-RU" altLang="ru-RU" sz="1600" dirty="0" smtClean="0">
                <a:solidFill>
                  <a:schemeClr val="tx1"/>
                </a:solidFill>
                <a:latin typeface="Times New Roman" pitchFamily="18" charset="0"/>
              </a:rPr>
              <a:t>. 2, до 13 мая 2020 года.</a:t>
            </a:r>
          </a:p>
          <a:p>
            <a:pPr algn="just" eaLnBrk="1" hangingPunct="1">
              <a:spcBef>
                <a:spcPct val="30000"/>
              </a:spcBef>
              <a:buClrTx/>
              <a:buSzTx/>
              <a:buFontTx/>
              <a:buNone/>
            </a:pPr>
            <a:endParaRPr lang="ru-RU" altLang="ru-RU" sz="1600" dirty="0">
              <a:solidFill>
                <a:prstClr val="black"/>
              </a:solidFill>
              <a:latin typeface="Times New Roman" pitchFamily="18" charset="0"/>
            </a:endParaRPr>
          </a:p>
        </p:txBody>
      </p:sp>
      <p:sp>
        <p:nvSpPr>
          <p:cNvPr id="6" name="Прямоугольник 5"/>
          <p:cNvSpPr/>
          <p:nvPr/>
        </p:nvSpPr>
        <p:spPr>
          <a:xfrm>
            <a:off x="3169560" y="156588"/>
            <a:ext cx="2541145" cy="523220"/>
          </a:xfrm>
          <a:prstGeom prst="rect">
            <a:avLst/>
          </a:prstGeom>
        </p:spPr>
        <p:txBody>
          <a:bodyPr wrap="none">
            <a:spAutoFit/>
          </a:bodyPr>
          <a:lstStyle/>
          <a:p>
            <a:r>
              <a:rPr lang="ru-RU" sz="2800" b="1" u="sng" dirty="0" smtClean="0">
                <a:latin typeface="Times New Roman" panose="02020603050405020304" pitchFamily="18" charset="0"/>
                <a:cs typeface="Times New Roman" panose="02020603050405020304" pitchFamily="18" charset="0"/>
              </a:rPr>
              <a:t>Вводная </a:t>
            </a:r>
            <a:r>
              <a:rPr lang="ru-RU" sz="2800" b="1" u="sng" dirty="0">
                <a:latin typeface="Times New Roman" panose="02020603050405020304" pitchFamily="18" charset="0"/>
                <a:cs typeface="Times New Roman" panose="02020603050405020304" pitchFamily="18" charset="0"/>
              </a:rPr>
              <a:t>часть</a:t>
            </a:r>
          </a:p>
        </p:txBody>
      </p:sp>
    </p:spTree>
    <p:extLst>
      <p:ext uri="{BB962C8B-B14F-4D97-AF65-F5344CB8AC3E}">
        <p14:creationId xmlns:p14="http://schemas.microsoft.com/office/powerpoint/2010/main" val="275020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1964"/>
            <a:ext cx="3240360" cy="3539430"/>
          </a:xfrm>
          <a:prstGeom prst="rect">
            <a:avLst/>
          </a:prstGeom>
        </p:spPr>
        <p:txBody>
          <a:bodyPr wrap="square">
            <a:spAutoFit/>
          </a:bodyPr>
          <a:lstStyle/>
          <a:p>
            <a:pPr indent="457200" algn="just"/>
            <a:r>
              <a:rPr lang="ru-RU" sz="1400" dirty="0">
                <a:solidFill>
                  <a:srgbClr val="000000"/>
                </a:solidFill>
                <a:latin typeface="Times New Roman"/>
                <a:ea typeface="Times New Roman"/>
              </a:rPr>
              <a:t>По разделу </a:t>
            </a:r>
            <a:r>
              <a:rPr lang="ru-RU" sz="1400" dirty="0" smtClean="0">
                <a:solidFill>
                  <a:srgbClr val="000000"/>
                </a:solidFill>
                <a:latin typeface="Times New Roman"/>
                <a:ea typeface="Times New Roman"/>
              </a:rPr>
              <a:t>«</a:t>
            </a:r>
            <a:r>
              <a:rPr lang="ru-RU" sz="1400" b="1" dirty="0" smtClean="0">
                <a:solidFill>
                  <a:srgbClr val="000000"/>
                </a:solidFill>
                <a:latin typeface="Times New Roman"/>
                <a:ea typeface="Times New Roman"/>
              </a:rPr>
              <a:t>Жилищно-коммунальное хозяйство»</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расходы освоены </a:t>
            </a:r>
            <a:r>
              <a:rPr lang="ru-RU" sz="1400" dirty="0" smtClean="0">
                <a:solidFill>
                  <a:srgbClr val="000000"/>
                </a:solidFill>
                <a:latin typeface="Times New Roman"/>
                <a:ea typeface="Times New Roman"/>
              </a:rPr>
              <a:t>в сумме 2590,0 на 100% к уточненному плану, что на 4808,3 тыс. рублей или на 285,6% меньше, чем в 2018 году за счет уменьшения суммы субсидий областного бюджета. По сравнению с первоначальным планом расходы уменьшились на 534,7 тыс. рублей или на 17,1% (первоначальный план на 2018 год составил 3124,7 тыс. рублей).</a:t>
            </a:r>
          </a:p>
          <a:p>
            <a:pPr indent="457200" algn="just"/>
            <a:r>
              <a:rPr lang="ru-RU" sz="1400" dirty="0" smtClean="0">
                <a:solidFill>
                  <a:srgbClr val="000000"/>
                </a:solidFill>
                <a:latin typeface="Times New Roman"/>
                <a:ea typeface="Times New Roman"/>
              </a:rPr>
              <a:t>Причиной снижения расходов в 2019 году по сравнению с 2018 годом является сокращение объема субсидий из областного бюджета.</a:t>
            </a:r>
          </a:p>
        </p:txBody>
      </p:sp>
      <p:sp>
        <p:nvSpPr>
          <p:cNvPr id="5" name="Прямоугольник 4"/>
          <p:cNvSpPr/>
          <p:nvPr/>
        </p:nvSpPr>
        <p:spPr>
          <a:xfrm>
            <a:off x="170686" y="3429000"/>
            <a:ext cx="8891860" cy="3046988"/>
          </a:xfrm>
          <a:prstGeom prst="rect">
            <a:avLst/>
          </a:prstGeom>
        </p:spPr>
        <p:txBody>
          <a:bodyPr wrap="square">
            <a:spAutoFit/>
          </a:bodyPr>
          <a:lstStyle/>
          <a:p>
            <a:pPr indent="457200" algn="just"/>
            <a:endParaRPr lang="ru-RU" sz="1200" dirty="0" smtClean="0">
              <a:latin typeface="Times New Roman" panose="02020603050405020304" pitchFamily="18" charset="0"/>
              <a:ea typeface="Times New Roman"/>
              <a:cs typeface="Times New Roman" panose="02020603050405020304" pitchFamily="18" charset="0"/>
            </a:endParaRPr>
          </a:p>
          <a:p>
            <a:pPr indent="457200" algn="just"/>
            <a:endParaRPr lang="ru-RU" sz="1200" dirty="0">
              <a:latin typeface="Times New Roman" panose="02020603050405020304" pitchFamily="18" charset="0"/>
              <a:ea typeface="Times New Roman"/>
              <a:cs typeface="Times New Roman" panose="02020603050405020304" pitchFamily="18" charset="0"/>
            </a:endParaRPr>
          </a:p>
          <a:p>
            <a:pPr indent="457200" algn="just"/>
            <a:r>
              <a:rPr lang="ru-RU" sz="1400" dirty="0" smtClean="0">
                <a:latin typeface="Times New Roman" panose="02020603050405020304" pitchFamily="18" charset="0"/>
                <a:ea typeface="Times New Roman"/>
                <a:cs typeface="Times New Roman" panose="02020603050405020304" pitchFamily="18" charset="0"/>
              </a:rPr>
              <a:t>В рамках раздела «</a:t>
            </a:r>
            <a:r>
              <a:rPr lang="ru-RU" sz="1400" b="1" dirty="0" smtClean="0">
                <a:solidFill>
                  <a:srgbClr val="000000"/>
                </a:solidFill>
                <a:latin typeface="Times New Roman"/>
                <a:ea typeface="Times New Roman"/>
              </a:rPr>
              <a:t>Жилищно-коммунальное хозяйство</a:t>
            </a:r>
            <a:r>
              <a:rPr lang="ru-RU" sz="1400" b="1" dirty="0" smtClean="0">
                <a:latin typeface="Times New Roman" panose="02020603050405020304" pitchFamily="18" charset="0"/>
                <a:ea typeface="Times New Roman"/>
                <a:cs typeface="Times New Roman" panose="02020603050405020304" pitchFamily="18" charset="0"/>
              </a:rPr>
              <a:t>»</a:t>
            </a:r>
            <a:r>
              <a:rPr lang="ru-RU" sz="1400" dirty="0" smtClean="0">
                <a:latin typeface="Times New Roman" panose="02020603050405020304" pitchFamily="18" charset="0"/>
                <a:ea typeface="Times New Roman"/>
                <a:cs typeface="Times New Roman" panose="02020603050405020304" pitchFamily="18" charset="0"/>
              </a:rPr>
              <a:t> расходы направлены:</a:t>
            </a:r>
          </a:p>
          <a:p>
            <a:pPr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Times New Roman"/>
                <a:cs typeface="Times New Roman" panose="02020603050405020304" pitchFamily="18" charset="0"/>
              </a:rPr>
              <a:t>на реализацию мероприятий по строительству объектов газификации и водоснабжению в сельской местности за счет средств бюджета района в сумме </a:t>
            </a:r>
            <a:r>
              <a:rPr lang="ru-RU" sz="1400" b="1" dirty="0" smtClean="0">
                <a:latin typeface="Times New Roman" panose="02020603050405020304" pitchFamily="18" charset="0"/>
                <a:ea typeface="Times New Roman"/>
                <a:cs typeface="Times New Roman" panose="02020603050405020304" pitchFamily="18" charset="0"/>
              </a:rPr>
              <a:t>603,4 </a:t>
            </a:r>
            <a:r>
              <a:rPr lang="ru-RU" sz="1400" dirty="0" smtClean="0">
                <a:latin typeface="Times New Roman" panose="02020603050405020304" pitchFamily="18" charset="0"/>
                <a:ea typeface="Times New Roman"/>
                <a:cs typeface="Times New Roman" panose="02020603050405020304" pitchFamily="18" charset="0"/>
              </a:rPr>
              <a:t>тыс. рублей</a:t>
            </a:r>
            <a:endParaRPr lang="ru-RU" sz="14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на реализацию мероприятий по устойчивому развитию сельских территорий на строительство объектов газификации и водоснабжения </a:t>
            </a:r>
            <a:r>
              <a:rPr lang="ru-RU" sz="1400" b="1" dirty="0" smtClean="0">
                <a:latin typeface="Times New Roman" panose="02020603050405020304" pitchFamily="18" charset="0"/>
                <a:cs typeface="Times New Roman" panose="02020603050405020304" pitchFamily="18" charset="0"/>
              </a:rPr>
              <a:t>799,9</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тыс. рублей</a:t>
            </a:r>
            <a:r>
              <a:rPr lang="ru-RU" sz="1400" dirty="0" smtClean="0"/>
              <a:t>;</a:t>
            </a:r>
            <a:endParaRPr lang="ru-RU" sz="1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на реализацию мероприятий  Выполнение работ по строительству систем (объектов) коммунальной инфраструктуры </a:t>
            </a:r>
            <a:r>
              <a:rPr lang="ru-RU" sz="1400" b="1" dirty="0" smtClean="0">
                <a:latin typeface="Times New Roman" panose="02020603050405020304" pitchFamily="18" charset="0"/>
                <a:cs typeface="Times New Roman" panose="02020603050405020304" pitchFamily="18" charset="0"/>
              </a:rPr>
              <a:t>93,7 </a:t>
            </a:r>
            <a:r>
              <a:rPr lang="ru-RU" sz="1400" dirty="0">
                <a:latin typeface="Times New Roman" panose="02020603050405020304" pitchFamily="18" charset="0"/>
                <a:cs typeface="Times New Roman" panose="02020603050405020304" pitchFamily="18" charset="0"/>
              </a:rPr>
              <a:t>тыс. </a:t>
            </a:r>
            <a:r>
              <a:rPr lang="ru-RU" sz="1400" dirty="0" smtClean="0">
                <a:latin typeface="Times New Roman" panose="02020603050405020304" pitchFamily="18" charset="0"/>
                <a:cs typeface="Times New Roman" panose="02020603050405020304" pitchFamily="18" charset="0"/>
              </a:rPr>
              <a:t>рублей;</a:t>
            </a:r>
          </a:p>
          <a:p>
            <a:pPr algn="just">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реализацию мероприятий Модернизация системы водоочистки в сумме </a:t>
            </a:r>
            <a:r>
              <a:rPr lang="ru-RU" sz="1400" b="1" dirty="0" smtClean="0">
                <a:latin typeface="Times New Roman" panose="02020603050405020304" pitchFamily="18" charset="0"/>
                <a:cs typeface="Times New Roman" panose="02020603050405020304" pitchFamily="18" charset="0"/>
              </a:rPr>
              <a:t>646,7</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рублей;</a:t>
            </a:r>
          </a:p>
          <a:p>
            <a:pPr lvl="0" algn="just">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реализацию мероприятий Модернизация объектов водоснабжения в сумме </a:t>
            </a:r>
            <a:r>
              <a:rPr lang="ru-RU" sz="1400" b="1" dirty="0" smtClean="0">
                <a:latin typeface="Times New Roman" panose="02020603050405020304" pitchFamily="18" charset="0"/>
                <a:cs typeface="Times New Roman" panose="02020603050405020304" pitchFamily="18" charset="0"/>
              </a:rPr>
              <a:t>178,1 </a:t>
            </a:r>
            <a:r>
              <a:rPr lang="ru-RU" sz="1400" dirty="0">
                <a:latin typeface="Times New Roman" panose="02020603050405020304" pitchFamily="18" charset="0"/>
                <a:cs typeface="Times New Roman" panose="02020603050405020304" pitchFamily="18" charset="0"/>
              </a:rPr>
              <a:t>тыс. рублей;</a:t>
            </a:r>
          </a:p>
          <a:p>
            <a:pPr lvl="0"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400" b="1" dirty="0" smtClean="0">
                <a:latin typeface="Times New Roman" panose="02020603050405020304" pitchFamily="18" charset="0"/>
                <a:cs typeface="Times New Roman" panose="02020603050405020304" pitchFamily="18" charset="0"/>
              </a:rPr>
              <a:t>268,2</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тыс. </a:t>
            </a:r>
            <a:r>
              <a:rPr lang="ru-RU" sz="1400" dirty="0" smtClean="0">
                <a:latin typeface="Times New Roman" panose="02020603050405020304" pitchFamily="18" charset="0"/>
                <a:cs typeface="Times New Roman" panose="02020603050405020304" pitchFamily="18" charset="0"/>
              </a:rPr>
              <a:t>рублей.</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68361"/>
            <a:ext cx="5651500" cy="35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560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5117483" y="6420"/>
            <a:ext cx="385658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altLang="ru-RU" sz="1600" dirty="0" smtClean="0">
                <a:solidFill>
                  <a:prstClr val="black"/>
                </a:solidFill>
                <a:latin typeface="Times New Roman" pitchFamily="18" charset="0"/>
                <a:cs typeface="Times New Roman" pitchFamily="18" charset="0"/>
              </a:rPr>
              <a:t>Расходные обязательства </a:t>
            </a:r>
            <a:r>
              <a:rPr lang="ru-RU" altLang="ru-RU" sz="1600" b="1" dirty="0" smtClean="0">
                <a:solidFill>
                  <a:prstClr val="black"/>
                </a:solidFill>
                <a:latin typeface="Times New Roman" pitchFamily="18" charset="0"/>
                <a:cs typeface="Times New Roman" pitchFamily="18" charset="0"/>
              </a:rPr>
              <a:t>по социальной сфере</a:t>
            </a:r>
            <a:r>
              <a:rPr lang="ru-RU" altLang="ru-RU" sz="1600" dirty="0" smtClean="0">
                <a:solidFill>
                  <a:prstClr val="black"/>
                </a:solidFill>
                <a:latin typeface="Times New Roman" pitchFamily="18" charset="0"/>
                <a:cs typeface="Times New Roman" pitchFamily="18" charset="0"/>
              </a:rPr>
              <a:t> выполнены в сумме 280 231,5 тыс. рублей, что выше уровня 2018 года на 22 372 тыс. рублей или на 8,7%. Удельный вес в общем объеме расходов бюджета района на 2019 год составляет 71,5%.</a:t>
            </a:r>
          </a:p>
        </p:txBody>
      </p:sp>
      <p:graphicFrame>
        <p:nvGraphicFramePr>
          <p:cNvPr id="6" name="Схема 5"/>
          <p:cNvGraphicFramePr/>
          <p:nvPr>
            <p:extLst>
              <p:ext uri="{D42A27DB-BD31-4B8C-83A1-F6EECF244321}">
                <p14:modId xmlns:p14="http://schemas.microsoft.com/office/powerpoint/2010/main" val="1908389747"/>
              </p:ext>
            </p:extLst>
          </p:nvPr>
        </p:nvGraphicFramePr>
        <p:xfrm>
          <a:off x="-180528" y="-387424"/>
          <a:ext cx="6445224" cy="74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4335993"/>
            <a:ext cx="3887902" cy="233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1825110"/>
            <a:ext cx="3887902" cy="2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05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2"/>
          <p:cNvSpPr>
            <a:spLocks noChangeArrowheads="1"/>
          </p:cNvSpPr>
          <p:nvPr/>
        </p:nvSpPr>
        <p:spPr bwMode="auto">
          <a:xfrm>
            <a:off x="611188"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accent2"/>
                </a:solidFill>
                <a:latin typeface="Times New Roman" pitchFamily="18" charset="0"/>
              </a:rPr>
              <a:t>Расходы бюджета района на образование</a:t>
            </a: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a:p>
        </p:txBody>
      </p:sp>
      <p:sp>
        <p:nvSpPr>
          <p:cNvPr id="10" name="TextBox 5"/>
          <p:cNvSpPr txBox="1">
            <a:spLocks noChangeArrowheads="1"/>
          </p:cNvSpPr>
          <p:nvPr/>
        </p:nvSpPr>
        <p:spPr bwMode="auto">
          <a:xfrm>
            <a:off x="2123728" y="593566"/>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4 детских дошкольных учреждений </a:t>
            </a:r>
            <a:r>
              <a:rPr lang="ru-RU" altLang="ru-RU" sz="1600" dirty="0" smtClean="0">
                <a:solidFill>
                  <a:schemeClr val="tx1"/>
                </a:solidFill>
                <a:latin typeface="Times New Roman" pitchFamily="18" charset="0"/>
                <a:cs typeface="Times New Roman" pitchFamily="18" charset="0"/>
              </a:rPr>
              <a:t>(241 воспитанника)</a:t>
            </a:r>
            <a:endParaRPr lang="ru-RU" altLang="ru-RU" sz="1600" dirty="0">
              <a:solidFill>
                <a:schemeClr val="tx1"/>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123728" y="901343"/>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8</a:t>
            </a:r>
            <a:r>
              <a:rPr lang="ru-RU" altLang="ru-RU" sz="1600" dirty="0" smtClean="0">
                <a:solidFill>
                  <a:schemeClr val="tx1"/>
                </a:solidFill>
                <a:latin typeface="Times New Roman" pitchFamily="18" charset="0"/>
                <a:cs typeface="Times New Roman" pitchFamily="18" charset="0"/>
              </a:rPr>
              <a:t> </a:t>
            </a:r>
            <a:r>
              <a:rPr lang="ru-RU" altLang="ru-RU" sz="1600" dirty="0">
                <a:solidFill>
                  <a:schemeClr val="tx1"/>
                </a:solidFill>
                <a:latin typeface="Times New Roman" pitchFamily="18" charset="0"/>
                <a:cs typeface="Times New Roman" pitchFamily="18" charset="0"/>
              </a:rPr>
              <a:t>общеобразовательных школ </a:t>
            </a:r>
            <a:r>
              <a:rPr lang="ru-RU" altLang="ru-RU" sz="1600" dirty="0" smtClean="0">
                <a:solidFill>
                  <a:schemeClr val="tx1"/>
                </a:solidFill>
                <a:latin typeface="Times New Roman" pitchFamily="18" charset="0"/>
                <a:cs typeface="Times New Roman" pitchFamily="18" charset="0"/>
              </a:rPr>
              <a:t>(1002 учащихся</a:t>
            </a:r>
            <a:r>
              <a:rPr lang="ru-RU" altLang="ru-RU" sz="1600" dirty="0">
                <a:solidFill>
                  <a:schemeClr val="tx1"/>
                </a:solidFill>
                <a:latin typeface="Times New Roman" pitchFamily="18" charset="0"/>
                <a:cs typeface="Times New Roman" pitchFamily="18" charset="0"/>
              </a:rPr>
              <a:t>, </a:t>
            </a:r>
            <a:r>
              <a:rPr lang="ru-RU" altLang="ru-RU" sz="1600" dirty="0" smtClean="0">
                <a:solidFill>
                  <a:schemeClr val="tx1"/>
                </a:solidFill>
                <a:latin typeface="Times New Roman" pitchFamily="18" charset="0"/>
                <a:cs typeface="Times New Roman" pitchFamily="18" charset="0"/>
              </a:rPr>
              <a:t>147 воспитанников)</a:t>
            </a:r>
            <a:endParaRPr lang="ru-RU" altLang="ru-RU" sz="1600" dirty="0">
              <a:solidFill>
                <a:schemeClr val="tx1"/>
              </a:solidFill>
              <a:latin typeface="Times New Roman" pitchFamily="18" charset="0"/>
              <a:cs typeface="Times New Roman" pitchFamily="18" charset="0"/>
            </a:endParaRPr>
          </a:p>
        </p:txBody>
      </p:sp>
      <p:sp>
        <p:nvSpPr>
          <p:cNvPr id="12" name="TextBox 14"/>
          <p:cNvSpPr txBox="1">
            <a:spLocks noChangeArrowheads="1"/>
          </p:cNvSpPr>
          <p:nvPr/>
        </p:nvSpPr>
        <p:spPr bwMode="auto">
          <a:xfrm>
            <a:off x="2123728" y="1164661"/>
            <a:ext cx="6264696"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tabLst>
                <a:tab pos="87313"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87313" algn="l"/>
              </a:tabLst>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tabLst>
                <a:tab pos="87313"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87313"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87313"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13" name="TextBox 16"/>
          <p:cNvSpPr txBox="1">
            <a:spLocks noChangeArrowheads="1"/>
          </p:cNvSpPr>
          <p:nvPr/>
        </p:nvSpPr>
        <p:spPr bwMode="auto">
          <a:xfrm>
            <a:off x="2123728" y="1693612"/>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Управление образования администрации Муромского района</a:t>
            </a:r>
          </a:p>
        </p:txBody>
      </p:sp>
      <p:sp>
        <p:nvSpPr>
          <p:cNvPr id="14" name="TextBox 2"/>
          <p:cNvSpPr txBox="1">
            <a:spLocks noChangeArrowheads="1"/>
          </p:cNvSpPr>
          <p:nvPr/>
        </p:nvSpPr>
        <p:spPr bwMode="auto">
          <a:xfrm>
            <a:off x="249540" y="670366"/>
            <a:ext cx="12981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a:solidFill>
                  <a:schemeClr val="tx1"/>
                </a:solidFill>
                <a:latin typeface="Times New Roman" pitchFamily="18" charset="0"/>
                <a:cs typeface="Times New Roman" pitchFamily="18" charset="0"/>
              </a:rPr>
              <a:t>Система образования Муромского района включает</a:t>
            </a:r>
          </a:p>
        </p:txBody>
      </p:sp>
      <p:sp>
        <p:nvSpPr>
          <p:cNvPr id="15" name="Прямоугольник 4"/>
          <p:cNvSpPr>
            <a:spLocks noChangeArrowheads="1"/>
          </p:cNvSpPr>
          <p:nvPr/>
        </p:nvSpPr>
        <p:spPr bwMode="auto">
          <a:xfrm>
            <a:off x="166688" y="2255838"/>
            <a:ext cx="8880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30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a:latin typeface="Times New Roman" panose="02020603050405020304" pitchFamily="18" charset="0"/>
                <a:cs typeface="Times New Roman" panose="02020603050405020304" pitchFamily="18" charset="0"/>
              </a:rPr>
              <a:t>Расходы по отрасли </a:t>
            </a:r>
            <a:r>
              <a:rPr lang="ru-RU" sz="1600" b="1" dirty="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в общей сумме расходов </a:t>
            </a:r>
            <a:r>
              <a:rPr lang="ru-RU" sz="1600">
                <a:latin typeface="Times New Roman" panose="02020603050405020304" pitchFamily="18" charset="0"/>
                <a:cs typeface="Times New Roman" panose="02020603050405020304" pitchFamily="18" charset="0"/>
              </a:rPr>
              <a:t>составляют </a:t>
            </a:r>
            <a:r>
              <a:rPr lang="ru-RU" sz="1600" smtClean="0">
                <a:latin typeface="Times New Roman" panose="02020603050405020304" pitchFamily="18" charset="0"/>
                <a:cs typeface="Times New Roman" panose="02020603050405020304" pitchFamily="18" charset="0"/>
              </a:rPr>
              <a:t>56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плане на год </a:t>
            </a:r>
            <a:r>
              <a:rPr lang="ru-RU" sz="1600" dirty="0" smtClean="0">
                <a:latin typeface="Times New Roman" panose="02020603050405020304" pitchFamily="18" charset="0"/>
                <a:cs typeface="Times New Roman" panose="02020603050405020304" pitchFamily="18" charset="0"/>
              </a:rPr>
              <a:t>226 032,6 тыс</a:t>
            </a:r>
            <a:r>
              <a:rPr lang="ru-RU" sz="1600" dirty="0">
                <a:latin typeface="Times New Roman" panose="02020603050405020304" pitchFamily="18" charset="0"/>
                <a:cs typeface="Times New Roman" panose="02020603050405020304" pitchFamily="18" charset="0"/>
              </a:rPr>
              <a:t>. рублей средства освоены в сумме </a:t>
            </a:r>
            <a:r>
              <a:rPr lang="ru-RU" sz="1600" dirty="0" smtClean="0">
                <a:latin typeface="Times New Roman" panose="02020603050405020304" pitchFamily="18" charset="0"/>
                <a:cs typeface="Times New Roman" panose="02020603050405020304" pitchFamily="18" charset="0"/>
              </a:rPr>
              <a:t>225 732,6 тыс</a:t>
            </a:r>
            <a:r>
              <a:rPr lang="ru-RU" sz="1600" dirty="0">
                <a:latin typeface="Times New Roman" panose="02020603050405020304" pitchFamily="18" charset="0"/>
                <a:cs typeface="Times New Roman" panose="02020603050405020304" pitchFamily="18" charset="0"/>
              </a:rPr>
              <a:t>. рублей или на </a:t>
            </a:r>
            <a:r>
              <a:rPr lang="ru-RU" sz="1600" dirty="0" smtClean="0">
                <a:latin typeface="Times New Roman" panose="02020603050405020304" pitchFamily="18" charset="0"/>
                <a:cs typeface="Times New Roman" panose="02020603050405020304" pitchFamily="18" charset="0"/>
              </a:rPr>
              <a:t>99,9%.</a:t>
            </a:r>
            <a:endParaRPr lang="ru-RU" altLang="ru-RU" sz="1600" dirty="0" smtClean="0">
              <a:solidFill>
                <a:prstClr val="black"/>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71468"/>
            <a:ext cx="4032448" cy="299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019" y="3671468"/>
            <a:ext cx="4169643" cy="299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80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2699792" y="54644"/>
            <a:ext cx="6336704" cy="1477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обеспечение государственных гарантий реализации прав на получение общедоступного и бесплатного дошкольного образования в сумме </a:t>
            </a:r>
            <a:r>
              <a:rPr lang="ru-RU" sz="900" dirty="0" smtClean="0">
                <a:solidFill>
                  <a:schemeClr val="accent2">
                    <a:lumMod val="75000"/>
                  </a:schemeClr>
                </a:solidFill>
                <a:latin typeface="Times New Roman"/>
                <a:ea typeface="Times New Roman"/>
              </a:rPr>
              <a:t>11 575,7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 ;</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сумме </a:t>
            </a:r>
            <a:r>
              <a:rPr lang="ru-RU" sz="900" dirty="0" smtClean="0">
                <a:solidFill>
                  <a:schemeClr val="accent2">
                    <a:lumMod val="75000"/>
                  </a:schemeClr>
                </a:solidFill>
                <a:latin typeface="Times New Roman"/>
                <a:ea typeface="Times New Roman"/>
              </a:rPr>
              <a:t>1136,5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расходы на оснащение медицинского блока отделений организации медицинской помощи несовершеннолетним, обучающимся в образовательных организациях (дошкольных образовательных и общеобразовательных организациях области), реализующих основные общеобразовательные программы в сумме 421,1  тыс. рублей;</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р</a:t>
            </a:r>
            <a:r>
              <a:rPr lang="ru-RU" altLang="ru-RU" sz="900" dirty="0" smtClean="0">
                <a:solidFill>
                  <a:schemeClr val="accent2">
                    <a:lumMod val="75000"/>
                  </a:schemeClr>
                </a:solidFill>
                <a:latin typeface="Times New Roman" pitchFamily="18" charset="0"/>
                <a:cs typeface="Times New Roman" pitchFamily="18" charset="0"/>
              </a:rPr>
              <a:t>асходы на реализацию мероприятий по укреплению материально-технической базы муниципальных образовательных организаций в сумме 811,6 тыс. рублей;</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детских дошкольных учреждений в сумме 23 555,6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5" name="Прямоугольник 5"/>
          <p:cNvSpPr>
            <a:spLocks noChangeArrowheads="1"/>
          </p:cNvSpPr>
          <p:nvPr/>
        </p:nvSpPr>
        <p:spPr bwMode="auto">
          <a:xfrm>
            <a:off x="2699792" y="1462315"/>
            <a:ext cx="6336704" cy="3416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smtClean="0">
                <a:solidFill>
                  <a:schemeClr val="tx1"/>
                </a:solidFill>
                <a:latin typeface="Times New Roman" pitchFamily="18" charset="0"/>
                <a:cs typeface="Times New Roman" pitchFamily="18" charset="0"/>
              </a:rPr>
              <a:t> </a:t>
            </a:r>
            <a:r>
              <a:rPr lang="ru-RU" sz="900" dirty="0" smtClean="0">
                <a:solidFill>
                  <a:schemeClr val="accent2">
                    <a:lumMod val="75000"/>
                  </a:schemeClr>
                </a:solidFill>
                <a:latin typeface="Times New Roman"/>
                <a:ea typeface="Times New Roman"/>
              </a:rPr>
              <a:t>поддержка приоритетных направлений развития отрасли образования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1795,1  </a:t>
            </a:r>
            <a:r>
              <a:rPr lang="ru-RU" sz="900" dirty="0">
                <a:solidFill>
                  <a:schemeClr val="accent2">
                    <a:lumMod val="75000"/>
                  </a:schemeClr>
                </a:solidFill>
                <a:latin typeface="Times New Roman"/>
                <a:ea typeface="Times New Roman"/>
              </a:rPr>
              <a:t>тыс. руб</a:t>
            </a:r>
            <a:r>
              <a:rPr lang="ru-RU" sz="900" dirty="0" smtClean="0">
                <a:solidFill>
                  <a:schemeClr val="accent2">
                    <a:lumMod val="75000"/>
                  </a:schemeClr>
                </a:solidFill>
                <a:latin typeface="Times New Roman"/>
                <a:ea typeface="Times New Roman"/>
              </a:rPr>
              <a:t>.</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err="1" smtClean="0">
                <a:solidFill>
                  <a:schemeClr val="accent2">
                    <a:lumMod val="75000"/>
                  </a:schemeClr>
                </a:solidFill>
                <a:latin typeface="Times New Roman"/>
                <a:ea typeface="Times New Roman"/>
              </a:rPr>
              <a:t>грантовая</a:t>
            </a:r>
            <a:r>
              <a:rPr lang="ru-RU" sz="900" dirty="0" smtClean="0">
                <a:solidFill>
                  <a:schemeClr val="accent2">
                    <a:lumMod val="75000"/>
                  </a:schemeClr>
                </a:solidFill>
                <a:latin typeface="Times New Roman"/>
                <a:ea typeface="Times New Roman"/>
              </a:rPr>
              <a:t> поддержка организации в сфере образования в </a:t>
            </a:r>
            <a:r>
              <a:rPr lang="ru-RU" sz="900" dirty="0">
                <a:solidFill>
                  <a:schemeClr val="accent2">
                    <a:lumMod val="75000"/>
                  </a:schemeClr>
                </a:solidFill>
                <a:latin typeface="Times New Roman"/>
                <a:ea typeface="Times New Roman"/>
              </a:rPr>
              <a:t>сумме </a:t>
            </a:r>
            <a:r>
              <a:rPr lang="ru-RU" sz="900" dirty="0" smtClean="0">
                <a:solidFill>
                  <a:schemeClr val="accent2">
                    <a:lumMod val="75000"/>
                  </a:schemeClr>
                </a:solidFill>
                <a:latin typeface="Times New Roman"/>
                <a:ea typeface="Times New Roman"/>
              </a:rPr>
              <a:t>550,0  </a:t>
            </a:r>
            <a:r>
              <a:rPr lang="ru-RU" sz="900" dirty="0">
                <a:solidFill>
                  <a:schemeClr val="accent2">
                    <a:lumMod val="75000"/>
                  </a:schemeClr>
                </a:solidFill>
                <a:latin typeface="Times New Roman"/>
                <a:ea typeface="Times New Roman"/>
              </a:rPr>
              <a:t>тыс. руб.</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sz="900" dirty="0" smtClean="0">
                <a:solidFill>
                  <a:schemeClr val="accent2">
                    <a:lumMod val="75000"/>
                  </a:schemeClr>
                </a:solidFill>
                <a:latin typeface="Times New Roman"/>
                <a:ea typeface="Times New Roman"/>
              </a:rPr>
              <a:t> расходы </a:t>
            </a:r>
            <a:r>
              <a:rPr lang="ru-RU" sz="900" dirty="0">
                <a:solidFill>
                  <a:schemeClr val="accent2">
                    <a:lumMod val="75000"/>
                  </a:schemeClr>
                </a:solidFill>
                <a:latin typeface="Times New Roman"/>
                <a:ea typeface="Times New Roman"/>
              </a:rPr>
              <a:t>на обеспечение деятельности (оказание услуг) общеобразовательных учреждений в сумме </a:t>
            </a:r>
            <a:r>
              <a:rPr lang="ru-RU" sz="900" dirty="0" smtClean="0">
                <a:solidFill>
                  <a:schemeClr val="accent2">
                    <a:lumMod val="75000"/>
                  </a:schemeClr>
                </a:solidFill>
                <a:latin typeface="Times New Roman"/>
                <a:ea typeface="Times New Roman"/>
              </a:rPr>
              <a:t>67 864,3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a:t>
            </a:r>
            <a:r>
              <a:rPr lang="ru-RU" sz="900" dirty="0">
                <a:solidFill>
                  <a:schemeClr val="accent2">
                    <a:lumMod val="75000"/>
                  </a:schemeClr>
                </a:solidFill>
                <a:latin typeface="Times New Roman"/>
                <a:ea typeface="Times New Roman"/>
              </a:rPr>
              <a:t>обеспечение государственных гарантий прав на получение </a:t>
            </a:r>
            <a:r>
              <a:rPr lang="ru-RU" sz="900" dirty="0">
                <a:solidFill>
                  <a:schemeClr val="accent2">
                    <a:lumMod val="75000"/>
                  </a:schemeClr>
                </a:solidFill>
                <a:latin typeface="Times New Roman"/>
                <a:ea typeface="Calibri"/>
              </a:rPr>
              <a:t>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89 173,9 тыс</a:t>
            </a:r>
            <a:r>
              <a:rPr lang="ru-RU" sz="900" dirty="0">
                <a:solidFill>
                  <a:schemeClr val="accent2">
                    <a:lumMod val="75000"/>
                  </a:schemeClr>
                </a:solidFill>
                <a:latin typeface="Times New Roman"/>
                <a:ea typeface="Times New Roman"/>
              </a:rPr>
              <a:t>. рублей</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altLang="ru-RU" sz="900" dirty="0" smtClean="0">
                <a:solidFill>
                  <a:schemeClr val="accent2">
                    <a:lumMod val="75000"/>
                  </a:schemeClr>
                </a:solidFill>
                <a:latin typeface="Times New Roman" panose="02020603050405020304" pitchFamily="18" charset="0"/>
                <a:cs typeface="Times New Roman" panose="02020603050405020304" pitchFamily="18" charset="0"/>
              </a:rPr>
              <a:t>расходы на о</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снащение </a:t>
            </a:r>
            <a:r>
              <a:rPr lang="ru-RU" sz="900" dirty="0">
                <a:solidFill>
                  <a:schemeClr val="accent2">
                    <a:lumMod val="75000"/>
                  </a:schemeClr>
                </a:solidFill>
                <a:latin typeface="Times New Roman" panose="02020603050405020304" pitchFamily="18" charset="0"/>
                <a:cs typeface="Times New Roman" panose="02020603050405020304" pitchFamily="18" charset="0"/>
              </a:rPr>
              <a:t>пунктов проведения экзаменов системами видеонаблюдения при проведении государственной итоговой аттестации по образовательным программам среднего общего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образования в сумме 421,7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обеспечение  антитеррористической защищенности, пожарной безопасности  объектов (территорий) образования  в сумме 2242,1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о</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снащение медицинского блока отделений организации медицинской помощи несовершеннолетним, обучающимся в образовательных организациях в сумме  842,1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р</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еализация мероприятий по укреплению материально-технической базы муниципальных образовательных организаций в сумме 1822,1 тыс. рублей;</a:t>
            </a:r>
          </a:p>
          <a:p>
            <a:pPr marL="0" lvl="2" algn="just" eaLnBrk="1" hangingPunct="1">
              <a:spcBef>
                <a:spcPct val="0"/>
              </a:spcBef>
              <a:buClrTx/>
              <a:buSzTx/>
              <a:buFont typeface="Symbol" pitchFamily="18" charset="2"/>
              <a:buChar char=""/>
            </a:pP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обновление материально-технической базы для формирования у обучающихся современных технологических и гуманитарных навыков в сумме 1673,1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создание в общеобразовательных организациях, расположенных в сельской местности, условий для занятий физической культурой и спортом в сумме 577,3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питание льготной категории учащихся 5-9 классов в муниципальных образовательных организациях в сумме </a:t>
            </a:r>
            <a:r>
              <a:rPr lang="ru-RU" sz="900" dirty="0" smtClean="0">
                <a:solidFill>
                  <a:schemeClr val="accent2">
                    <a:lumMod val="75000"/>
                  </a:schemeClr>
                </a:solidFill>
                <a:latin typeface="Times New Roman"/>
                <a:ea typeface="Times New Roman"/>
              </a:rPr>
              <a:t>465,0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сфере образования в сумме </a:t>
            </a:r>
            <a:r>
              <a:rPr lang="ru-RU" sz="900" dirty="0" smtClean="0">
                <a:solidFill>
                  <a:schemeClr val="accent2">
                    <a:lumMod val="75000"/>
                  </a:schemeClr>
                </a:solidFill>
                <a:latin typeface="Times New Roman"/>
                <a:ea typeface="Times New Roman"/>
              </a:rPr>
              <a:t>5200,0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endParaRPr lang="ru-RU" altLang="ru-RU" sz="900" dirty="0">
              <a:solidFill>
                <a:schemeClr val="accent2">
                  <a:lumMod val="75000"/>
                </a:schemeClr>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2699792" y="4676943"/>
            <a:ext cx="6255038" cy="1061829"/>
          </a:xfrm>
          <a:prstGeom prst="rect">
            <a:avLst/>
          </a:prstGeom>
          <a:noFill/>
          <a:ln>
            <a:noFill/>
          </a:ln>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п</a:t>
            </a:r>
            <a:r>
              <a:rPr lang="ru-RU" altLang="ru-RU" sz="900" dirty="0" smtClean="0">
                <a:solidFill>
                  <a:schemeClr val="accent2">
                    <a:lumMod val="75000"/>
                  </a:schemeClr>
                </a:solidFill>
                <a:latin typeface="Times New Roman" pitchFamily="18" charset="0"/>
                <a:cs typeface="Times New Roman" pitchFamily="18" charset="0"/>
              </a:rPr>
              <a:t>оддержка приоритетных направлений  развития отрасли образования  в сумме 1353,0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н</a:t>
            </a:r>
            <a:r>
              <a:rPr lang="ru-RU" sz="900" dirty="0" smtClean="0">
                <a:solidFill>
                  <a:schemeClr val="accent2">
                    <a:lumMod val="75000"/>
                  </a:schemeClr>
                </a:solidFill>
                <a:latin typeface="Times New Roman"/>
                <a:ea typeface="Times New Roman"/>
              </a:rPr>
              <a:t>аграждение  семей в рамках празднования Дня семьи, любви и верности, расходы на районный культурно-спортивный праздник «День молодежи 2019» и  районный фотоконкурс «Фото-лето» 50,0 тыс. рублей;</a:t>
            </a:r>
            <a:endParaRPr lang="ru-RU" sz="900" dirty="0" smtClean="0">
              <a:latin typeface="Times New Roman"/>
              <a:ea typeface="Times New Roman"/>
            </a:endParaRP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о</a:t>
            </a:r>
            <a:r>
              <a:rPr lang="ru-RU" altLang="ru-RU" sz="900" dirty="0" smtClean="0">
                <a:solidFill>
                  <a:schemeClr val="accent2">
                    <a:lumMod val="75000"/>
                  </a:schemeClr>
                </a:solidFill>
                <a:latin typeface="Times New Roman"/>
                <a:cs typeface="Times New Roman" pitchFamily="18" charset="0"/>
              </a:rPr>
              <a:t>рганизация отдыха детей и их оздоровление загородного типа в сумме 68,2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a:cs typeface="Times New Roman" pitchFamily="18" charset="0"/>
              </a:rPr>
              <a:t>проведение мероприятий  по повышению правовых знаний среди подростков и молодежи в сумме 2,5 тыс. рублей;</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мероприятий по вопросам профилактики наркомании, алкоголизма и </a:t>
            </a:r>
            <a:r>
              <a:rPr lang="ru-RU" altLang="ru-RU" sz="900" dirty="0" err="1" smtClean="0">
                <a:solidFill>
                  <a:schemeClr val="accent2">
                    <a:lumMod val="75000"/>
                  </a:schemeClr>
                </a:solidFill>
                <a:latin typeface="Times New Roman"/>
                <a:cs typeface="Times New Roman" pitchFamily="18" charset="0"/>
              </a:rPr>
              <a:t>табакокурения</a:t>
            </a:r>
            <a:r>
              <a:rPr lang="ru-RU" altLang="ru-RU" sz="900" dirty="0" smtClean="0">
                <a:solidFill>
                  <a:schemeClr val="accent2">
                    <a:lumMod val="75000"/>
                  </a:schemeClr>
                </a:solidFill>
                <a:latin typeface="Times New Roman"/>
                <a:cs typeface="Times New Roman" pitchFamily="18" charset="0"/>
              </a:rPr>
              <a:t> в сумме 2,5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a:cs typeface="Times New Roman" pitchFamily="18" charset="0"/>
              </a:rPr>
              <a:t>проведение мероприятий «Гражданин России», «Доброволец» и иных мероприятий в сумме 45,0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7" name="Прямоугольник 5"/>
          <p:cNvSpPr>
            <a:spLocks noChangeArrowheads="1"/>
          </p:cNvSpPr>
          <p:nvPr/>
        </p:nvSpPr>
        <p:spPr bwMode="auto">
          <a:xfrm>
            <a:off x="2738498" y="5738772"/>
            <a:ext cx="6281182"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smtClean="0">
                <a:latin typeface="Times New Roman"/>
                <a:ea typeface="Times New Roman"/>
              </a:rPr>
              <a:t> </a:t>
            </a:r>
            <a:r>
              <a:rPr lang="ru-RU" sz="900" dirty="0" smtClean="0">
                <a:solidFill>
                  <a:schemeClr val="accent2">
                    <a:lumMod val="75000"/>
                  </a:schemeClr>
                </a:solidFill>
                <a:latin typeface="Times New Roman"/>
                <a:ea typeface="Times New Roman"/>
              </a:rPr>
              <a:t>расходы на </a:t>
            </a:r>
            <a:r>
              <a:rPr lang="ru-RU" sz="900" dirty="0">
                <a:solidFill>
                  <a:schemeClr val="accent2">
                    <a:lumMod val="75000"/>
                  </a:schemeClr>
                </a:solidFill>
                <a:latin typeface="Times New Roman"/>
                <a:ea typeface="Times New Roman"/>
              </a:rPr>
              <a:t>содержание центрального аппарата управления образования администрации района </a:t>
            </a:r>
            <a:r>
              <a:rPr lang="ru-RU" sz="900" dirty="0" smtClean="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pitchFamily="18" charset="0"/>
                <a:cs typeface="Times New Roman" pitchFamily="18" charset="0"/>
              </a:rPr>
              <a:t>2022,6</a:t>
            </a:r>
            <a:r>
              <a:rPr lang="ru-RU" altLang="ru-RU" sz="900" dirty="0" smtClean="0">
                <a:solidFill>
                  <a:schemeClr val="accent2">
                    <a:lumMod val="75000"/>
                  </a:schemeClr>
                </a:solidFill>
                <a:latin typeface="Times New Roman" pitchFamily="18" charset="0"/>
                <a:cs typeface="Times New Roman" pitchFamily="18" charset="0"/>
              </a:rPr>
              <a:t>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на налог на благоустроенное помещение (квартиры) для детей-сирот, детей, оставшихся без попечения родителей, лиц из числа детей-сирот и детей, оставшихся без попечения родителей в сумме 447,2 тыс. рублей;</a:t>
            </a:r>
          </a:p>
          <a:p>
            <a:pPr marL="0" lvl="2" algn="just" eaLnBrk="1" hangingPunct="1">
              <a:spcBef>
                <a:spcPct val="0"/>
              </a:spcBef>
              <a:buClrTx/>
              <a:buSzTx/>
              <a:buFont typeface="Symbol" pitchFamily="18" charset="2"/>
              <a:buChar char=""/>
            </a:pPr>
            <a:r>
              <a:rPr lang="ru-RU" altLang="ru-RU" sz="900" dirty="0">
                <a:solidFill>
                  <a:schemeClr val="tx1"/>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(оказание услуг) муниципального казенного учреждения Муромского района «Центр бухгалтерского учета и методической работы системы образования» в сумме 11 614,4  тыс. рублей.</a:t>
            </a:r>
          </a:p>
        </p:txBody>
      </p:sp>
      <p:sp>
        <p:nvSpPr>
          <p:cNvPr id="3" name="Левая фигурная скобка 2"/>
          <p:cNvSpPr/>
          <p:nvPr/>
        </p:nvSpPr>
        <p:spPr>
          <a:xfrm>
            <a:off x="2511645" y="98126"/>
            <a:ext cx="245736" cy="136418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Левая фигурная скобка 11"/>
          <p:cNvSpPr/>
          <p:nvPr/>
        </p:nvSpPr>
        <p:spPr>
          <a:xfrm>
            <a:off x="2513480" y="1488666"/>
            <a:ext cx="210409" cy="313932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Левая фигурная скобка 12"/>
          <p:cNvSpPr/>
          <p:nvPr/>
        </p:nvSpPr>
        <p:spPr>
          <a:xfrm>
            <a:off x="2451434" y="4676943"/>
            <a:ext cx="334499" cy="106182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Левая фигурная скобка 13"/>
          <p:cNvSpPr/>
          <p:nvPr/>
        </p:nvSpPr>
        <p:spPr>
          <a:xfrm>
            <a:off x="2480292" y="5805264"/>
            <a:ext cx="313204" cy="92333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1" name="Диаграмма 20"/>
          <p:cNvGraphicFramePr>
            <a:graphicFrameLocks/>
          </p:cNvGraphicFramePr>
          <p:nvPr>
            <p:extLst>
              <p:ext uri="{D42A27DB-BD31-4B8C-83A1-F6EECF244321}">
                <p14:modId xmlns:p14="http://schemas.microsoft.com/office/powerpoint/2010/main" val="4280152235"/>
              </p:ext>
            </p:extLst>
          </p:nvPr>
        </p:nvGraphicFramePr>
        <p:xfrm>
          <a:off x="107504" y="-99392"/>
          <a:ext cx="3169430" cy="7101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392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1393"/>
            <a:ext cx="8784976" cy="738664"/>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«Культура, кинематография»</a:t>
            </a:r>
            <a:r>
              <a:rPr lang="ru-RU" sz="1400" dirty="0">
                <a:latin typeface="Times New Roman"/>
                <a:ea typeface="Times New Roman"/>
              </a:rPr>
              <a:t> освоены в сумме </a:t>
            </a:r>
            <a:r>
              <a:rPr lang="ru-RU" sz="1400" dirty="0" smtClean="0">
                <a:latin typeface="Times New Roman"/>
                <a:ea typeface="Times New Roman"/>
              </a:rPr>
              <a:t>18014,7 </a:t>
            </a:r>
            <a:r>
              <a:rPr lang="ru-RU" sz="1400" dirty="0">
                <a:latin typeface="Times New Roman"/>
                <a:ea typeface="Times New Roman"/>
              </a:rPr>
              <a:t>тыс. рублей при плане на год </a:t>
            </a:r>
            <a:r>
              <a:rPr lang="ru-RU" sz="1400" dirty="0" smtClean="0">
                <a:latin typeface="Times New Roman"/>
                <a:ea typeface="Times New Roman"/>
              </a:rPr>
              <a:t>18070,3 тыс</a:t>
            </a:r>
            <a:r>
              <a:rPr lang="ru-RU" sz="1400" dirty="0">
                <a:latin typeface="Times New Roman"/>
                <a:ea typeface="Times New Roman"/>
              </a:rPr>
              <a:t>. рублей или на </a:t>
            </a:r>
            <a:r>
              <a:rPr lang="ru-RU" sz="1400" dirty="0" smtClean="0">
                <a:latin typeface="Times New Roman"/>
                <a:ea typeface="Times New Roman"/>
              </a:rPr>
              <a:t>99,7%. </a:t>
            </a:r>
            <a:r>
              <a:rPr lang="ru-RU" sz="1400" dirty="0">
                <a:latin typeface="Times New Roman"/>
                <a:ea typeface="Times New Roman"/>
              </a:rPr>
              <a:t>По сравнению с </a:t>
            </a:r>
            <a:r>
              <a:rPr lang="ru-RU" sz="1400" dirty="0" smtClean="0">
                <a:latin typeface="Times New Roman"/>
                <a:ea typeface="Times New Roman"/>
              </a:rPr>
              <a:t>2018 </a:t>
            </a:r>
            <a:r>
              <a:rPr lang="ru-RU" sz="1400" dirty="0">
                <a:latin typeface="Times New Roman"/>
                <a:ea typeface="Times New Roman"/>
              </a:rPr>
              <a:t>годом расходы </a:t>
            </a:r>
            <a:r>
              <a:rPr lang="ru-RU" sz="1400" dirty="0" smtClean="0">
                <a:latin typeface="Times New Roman"/>
                <a:ea typeface="Times New Roman"/>
              </a:rPr>
              <a:t>снизились  </a:t>
            </a:r>
            <a:r>
              <a:rPr lang="ru-RU" sz="1400" dirty="0">
                <a:latin typeface="Times New Roman"/>
                <a:ea typeface="Times New Roman"/>
              </a:rPr>
              <a:t>на </a:t>
            </a:r>
            <a:r>
              <a:rPr lang="ru-RU" sz="1400" dirty="0" smtClean="0">
                <a:latin typeface="Times New Roman"/>
                <a:ea typeface="Times New Roman"/>
              </a:rPr>
              <a:t>1601,3 </a:t>
            </a:r>
            <a:r>
              <a:rPr lang="ru-RU" sz="1400" dirty="0">
                <a:latin typeface="Times New Roman"/>
                <a:ea typeface="Times New Roman"/>
              </a:rPr>
              <a:t>тыс. рублей или на </a:t>
            </a:r>
            <a:r>
              <a:rPr lang="ru-RU" sz="1400" dirty="0" smtClean="0">
                <a:latin typeface="Times New Roman"/>
                <a:ea typeface="Times New Roman"/>
              </a:rPr>
              <a:t>8,2 %. Уменьшение объема субсидий из областного бюджета в 2019 году.</a:t>
            </a:r>
            <a:endParaRPr lang="ru-RU" sz="1400" dirty="0"/>
          </a:p>
        </p:txBody>
      </p:sp>
      <p:sp>
        <p:nvSpPr>
          <p:cNvPr id="3" name="Rectangle 122"/>
          <p:cNvSpPr>
            <a:spLocks noChangeArrowheads="1"/>
          </p:cNvSpPr>
          <p:nvPr/>
        </p:nvSpPr>
        <p:spPr bwMode="auto">
          <a:xfrm>
            <a:off x="962025"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accent2"/>
                </a:solidFill>
                <a:latin typeface="Times New Roman" pitchFamily="18" charset="0"/>
              </a:rPr>
              <a:t>Расходы бюджета района на культуру</a:t>
            </a:r>
          </a:p>
        </p:txBody>
      </p:sp>
      <p:sp>
        <p:nvSpPr>
          <p:cNvPr id="7" name="TextBox 5"/>
          <p:cNvSpPr txBox="1">
            <a:spLocks noChangeArrowheads="1"/>
          </p:cNvSpPr>
          <p:nvPr/>
        </p:nvSpPr>
        <p:spPr bwMode="auto">
          <a:xfrm>
            <a:off x="4451358" y="1525321"/>
            <a:ext cx="4527110"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 культуры и досуга «Панфиловский»  - 4 626,98 тыс. рублей.</a:t>
            </a:r>
          </a:p>
        </p:txBody>
      </p:sp>
      <p:sp>
        <p:nvSpPr>
          <p:cNvPr id="8" name="TextBox 5"/>
          <p:cNvSpPr txBox="1">
            <a:spLocks noChangeArrowheads="1"/>
          </p:cNvSpPr>
          <p:nvPr/>
        </p:nvSpPr>
        <p:spPr bwMode="auto">
          <a:xfrm>
            <a:off x="4427985" y="2147401"/>
            <a:ext cx="4536504"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a:t>
            </a:r>
            <a:r>
              <a:rPr lang="ru-RU" altLang="ru-RU" sz="1000" dirty="0" err="1" smtClean="0">
                <a:solidFill>
                  <a:prstClr val="black"/>
                </a:solidFill>
                <a:latin typeface="Times New Roman" pitchFamily="18" charset="0"/>
                <a:cs typeface="Times New Roman" pitchFamily="18" charset="0"/>
              </a:rPr>
              <a:t>Музейно</a:t>
            </a:r>
            <a:r>
              <a:rPr lang="ru-RU" altLang="ru-RU" sz="1000" dirty="0" smtClean="0">
                <a:solidFill>
                  <a:prstClr val="black"/>
                </a:solidFill>
                <a:latin typeface="Times New Roman" pitchFamily="18" charset="0"/>
                <a:cs typeface="Times New Roman" pitchFamily="18" charset="0"/>
              </a:rPr>
              <a:t>–выставочное объединение» - 788,6 </a:t>
            </a:r>
            <a:r>
              <a:rPr lang="ru-RU" sz="1000" dirty="0" smtClean="0">
                <a:latin typeface="Times New Roman" panose="02020603050405020304" pitchFamily="18" charset="0"/>
                <a:cs typeface="Times New Roman" panose="02020603050405020304" pitchFamily="18" charset="0"/>
              </a:rPr>
              <a:t> </a:t>
            </a:r>
            <a:r>
              <a:rPr lang="ru-RU" altLang="ru-RU" sz="1000" dirty="0" smtClean="0">
                <a:solidFill>
                  <a:prstClr val="black"/>
                </a:solidFill>
                <a:latin typeface="Times New Roman" pitchFamily="18" charset="0"/>
                <a:cs typeface="Times New Roman" pitchFamily="18" charset="0"/>
              </a:rPr>
              <a:t>тыс. рублей</a:t>
            </a:r>
          </a:p>
        </p:txBody>
      </p:sp>
      <p:sp>
        <p:nvSpPr>
          <p:cNvPr id="9" name="TextBox 5"/>
          <p:cNvSpPr txBox="1">
            <a:spLocks noChangeArrowheads="1"/>
          </p:cNvSpPr>
          <p:nvPr/>
        </p:nvSpPr>
        <p:spPr bwMode="auto">
          <a:xfrm>
            <a:off x="4418591" y="2924944"/>
            <a:ext cx="4536503"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«Централизованная библиотечная система» - </a:t>
            </a:r>
            <a:r>
              <a:rPr lang="ru-RU" sz="1000" dirty="0">
                <a:latin typeface="Times New Roman" panose="02020603050405020304" pitchFamily="18" charset="0"/>
                <a:cs typeface="Times New Roman" panose="02020603050405020304" pitchFamily="18" charset="0"/>
              </a:rPr>
              <a:t>12 </a:t>
            </a:r>
            <a:r>
              <a:rPr lang="ru-RU" sz="1000" dirty="0" smtClean="0">
                <a:latin typeface="Times New Roman" panose="02020603050405020304" pitchFamily="18" charset="0"/>
                <a:cs typeface="Times New Roman" panose="02020603050405020304" pitchFamily="18" charset="0"/>
              </a:rPr>
              <a:t>599,1 </a:t>
            </a:r>
            <a:r>
              <a:rPr lang="ru-RU" altLang="ru-RU" sz="1000" dirty="0" smtClean="0">
                <a:solidFill>
                  <a:prstClr val="black"/>
                </a:solidFill>
                <a:latin typeface="Times New Roman" pitchFamily="18" charset="0"/>
                <a:cs typeface="Times New Roman" pitchFamily="18" charset="0"/>
              </a:rPr>
              <a:t>тыс. рублей</a:t>
            </a:r>
          </a:p>
        </p:txBody>
      </p:sp>
      <p:sp>
        <p:nvSpPr>
          <p:cNvPr id="4" name="Левая фигурная скобка 3"/>
          <p:cNvSpPr/>
          <p:nvPr/>
        </p:nvSpPr>
        <p:spPr>
          <a:xfrm>
            <a:off x="3989860" y="1485422"/>
            <a:ext cx="368641" cy="18519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ямоугольник 12"/>
          <p:cNvSpPr/>
          <p:nvPr/>
        </p:nvSpPr>
        <p:spPr>
          <a:xfrm>
            <a:off x="179512" y="3717032"/>
            <a:ext cx="8784976" cy="523220"/>
          </a:xfrm>
          <a:prstGeom prst="rect">
            <a:avLst/>
          </a:prstGeom>
        </p:spPr>
        <p:txBody>
          <a:bodyPr wrap="square">
            <a:spAutoFit/>
          </a:bodyPr>
          <a:lstStyle/>
          <a:p>
            <a:pPr indent="360363" algn="just">
              <a:defRPr/>
            </a:pPr>
            <a:endParaRPr lang="ru-RU" sz="1400" b="1" u="sng" dirty="0" smtClean="0">
              <a:solidFill>
                <a:prstClr val="black"/>
              </a:solidFill>
              <a:latin typeface="Times New Roman"/>
            </a:endParaRPr>
          </a:p>
          <a:p>
            <a:pPr indent="360363" algn="just">
              <a:defRPr/>
            </a:pPr>
            <a:endParaRPr lang="ru-RU" sz="1400" b="1" u="sng" dirty="0" smtClean="0">
              <a:solidFill>
                <a:prstClr val="black"/>
              </a:solidFill>
              <a:latin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3" y="1430057"/>
            <a:ext cx="3663807" cy="20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Диаграмма 15"/>
          <p:cNvGraphicFramePr>
            <a:graphicFrameLocks/>
          </p:cNvGraphicFramePr>
          <p:nvPr>
            <p:extLst>
              <p:ext uri="{D42A27DB-BD31-4B8C-83A1-F6EECF244321}">
                <p14:modId xmlns:p14="http://schemas.microsoft.com/office/powerpoint/2010/main" val="424814495"/>
              </p:ext>
            </p:extLst>
          </p:nvPr>
        </p:nvGraphicFramePr>
        <p:xfrm>
          <a:off x="4763239" y="4452937"/>
          <a:ext cx="4391025" cy="2405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5"/>
          <p:cNvSpPr txBox="1">
            <a:spLocks noChangeArrowheads="1"/>
          </p:cNvSpPr>
          <p:nvPr/>
        </p:nvSpPr>
        <p:spPr bwMode="auto">
          <a:xfrm>
            <a:off x="116185" y="4581128"/>
            <a:ext cx="1691679" cy="400110"/>
          </a:xfrm>
          <a:prstGeom prst="rect">
            <a:avLst/>
          </a:prstGeom>
          <a:solidFill>
            <a:srgbClr val="FFFF99"/>
          </a:solidFill>
          <a:ln w="9525">
            <a:solidFill>
              <a:srgbClr val="000000"/>
            </a:solidFill>
            <a:miter lim="800000"/>
            <a:headEnd/>
            <a:tailEnd/>
          </a:ln>
          <a:effectLst>
            <a:softEdge rad="635000"/>
          </a:effectLst>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ru-RU" altLang="ru-RU" sz="1000" dirty="0">
                <a:solidFill>
                  <a:prstClr val="black"/>
                </a:solidFill>
                <a:latin typeface="Times New Roman" pitchFamily="18" charset="0"/>
                <a:cs typeface="Times New Roman" pitchFamily="18" charset="0"/>
              </a:rPr>
              <a:t>Всего расходов за 2019 год </a:t>
            </a:r>
            <a:r>
              <a:rPr lang="ru-RU" altLang="ru-RU" sz="1000" dirty="0" smtClean="0">
                <a:solidFill>
                  <a:prstClr val="black"/>
                </a:solidFill>
                <a:latin typeface="Times New Roman" pitchFamily="18" charset="0"/>
                <a:cs typeface="Times New Roman" pitchFamily="18" charset="0"/>
              </a:rPr>
              <a:t>403316,0 </a:t>
            </a:r>
            <a:r>
              <a:rPr lang="ru-RU" altLang="ru-RU" sz="1000" dirty="0">
                <a:solidFill>
                  <a:prstClr val="black"/>
                </a:solidFill>
                <a:latin typeface="Times New Roman" pitchFamily="18" charset="0"/>
                <a:cs typeface="Times New Roman" pitchFamily="18" charset="0"/>
              </a:rPr>
              <a:t>тыс. руб.</a:t>
            </a:r>
            <a:endParaRPr lang="ru-RU" altLang="ru-RU" sz="1000" dirty="0" smtClean="0">
              <a:solidFill>
                <a:prstClr val="black"/>
              </a:solidFill>
              <a:latin typeface="Times New Roman" pitchFamily="18" charset="0"/>
              <a:cs typeface="Times New Roman" pitchFamily="18" charset="0"/>
            </a:endParaRPr>
          </a:p>
        </p:txBody>
      </p:sp>
      <p:graphicFrame>
        <p:nvGraphicFramePr>
          <p:cNvPr id="17" name="Диаграмма 16"/>
          <p:cNvGraphicFramePr>
            <a:graphicFrameLocks/>
          </p:cNvGraphicFramePr>
          <p:nvPr>
            <p:extLst>
              <p:ext uri="{D42A27DB-BD31-4B8C-83A1-F6EECF244321}">
                <p14:modId xmlns:p14="http://schemas.microsoft.com/office/powerpoint/2010/main" val="3570203597"/>
              </p:ext>
            </p:extLst>
          </p:nvPr>
        </p:nvGraphicFramePr>
        <p:xfrm>
          <a:off x="38391" y="4260532"/>
          <a:ext cx="4158208" cy="24517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0886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79511" y="0"/>
            <a:ext cx="8713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2" name="Rectangle 122"/>
          <p:cNvSpPr>
            <a:spLocks noChangeArrowheads="1"/>
          </p:cNvSpPr>
          <p:nvPr/>
        </p:nvSpPr>
        <p:spPr bwMode="auto">
          <a:xfrm>
            <a:off x="183912" y="960983"/>
            <a:ext cx="88497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педагогических работников системы образования</a:t>
            </a:r>
          </a:p>
        </p:txBody>
      </p:sp>
      <p:sp>
        <p:nvSpPr>
          <p:cNvPr id="13" name="Rectangle 122"/>
          <p:cNvSpPr>
            <a:spLocks noChangeArrowheads="1"/>
          </p:cNvSpPr>
          <p:nvPr/>
        </p:nvSpPr>
        <p:spPr bwMode="auto">
          <a:xfrm>
            <a:off x="179511" y="3752084"/>
            <a:ext cx="871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работников культуры</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0" y="1268761"/>
            <a:ext cx="4488882" cy="2483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342" y="1268760"/>
            <a:ext cx="4497290" cy="2483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106505"/>
            <a:ext cx="5040560" cy="2634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18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070998" y="187325"/>
            <a:ext cx="7489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Расходы бюджета района на социальную политику</a:t>
            </a:r>
          </a:p>
        </p:txBody>
      </p:sp>
      <p:sp>
        <p:nvSpPr>
          <p:cNvPr id="3" name="Прямоугольник 2"/>
          <p:cNvSpPr/>
          <p:nvPr/>
        </p:nvSpPr>
        <p:spPr>
          <a:xfrm>
            <a:off x="198432" y="548680"/>
            <a:ext cx="8784976" cy="738664"/>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«Социальная политика»</a:t>
            </a:r>
            <a:r>
              <a:rPr lang="ru-RU" sz="1400" dirty="0">
                <a:latin typeface="Times New Roman"/>
                <a:ea typeface="Times New Roman"/>
              </a:rPr>
              <a:t> составляют </a:t>
            </a:r>
            <a:r>
              <a:rPr lang="ru-RU" sz="1400" dirty="0" smtClean="0">
                <a:latin typeface="Times New Roman"/>
                <a:ea typeface="Times New Roman"/>
              </a:rPr>
              <a:t>8,9% </a:t>
            </a:r>
            <a:r>
              <a:rPr lang="ru-RU" sz="1400" dirty="0">
                <a:latin typeface="Times New Roman"/>
                <a:ea typeface="Times New Roman"/>
              </a:rPr>
              <a:t>в общей сумме расходов бюджета. При плане </a:t>
            </a:r>
            <a:r>
              <a:rPr lang="ru-RU" sz="1400" dirty="0" smtClean="0">
                <a:latin typeface="Times New Roman"/>
                <a:ea typeface="Times New Roman"/>
              </a:rPr>
              <a:t>36 523,7  тыс</a:t>
            </a:r>
            <a:r>
              <a:rPr lang="ru-RU" sz="1400" dirty="0">
                <a:latin typeface="Times New Roman"/>
                <a:ea typeface="Times New Roman"/>
              </a:rPr>
              <a:t>. рублей средства освоены в сумме </a:t>
            </a:r>
            <a:r>
              <a:rPr lang="ru-RU" sz="1400" dirty="0" smtClean="0">
                <a:latin typeface="Times New Roman"/>
                <a:ea typeface="Times New Roman"/>
              </a:rPr>
              <a:t>36 120,9  тыс</a:t>
            </a:r>
            <a:r>
              <a:rPr lang="ru-RU" sz="1400" dirty="0">
                <a:latin typeface="Times New Roman"/>
                <a:ea typeface="Times New Roman"/>
              </a:rPr>
              <a:t>. рублей или </a:t>
            </a:r>
            <a:r>
              <a:rPr lang="ru-RU" sz="1400" dirty="0" smtClean="0">
                <a:latin typeface="Times New Roman"/>
                <a:ea typeface="Times New Roman"/>
              </a:rPr>
              <a:t> 98,9%.</a:t>
            </a:r>
          </a:p>
          <a:p>
            <a:pPr indent="457200"/>
            <a:r>
              <a:rPr lang="ru-RU" sz="1400" dirty="0" smtClean="0">
                <a:latin typeface="Times New Roman"/>
                <a:ea typeface="Times New Roman"/>
              </a:rPr>
              <a:t>Сокращение объема субвенции из областного бюджета в 2019 году по сравнению с 2018 годом.</a:t>
            </a:r>
            <a:endParaRPr lang="ru-RU" sz="1400" dirty="0"/>
          </a:p>
        </p:txBody>
      </p:sp>
      <p:graphicFrame>
        <p:nvGraphicFramePr>
          <p:cNvPr id="6" name="Диаграмма 5"/>
          <p:cNvGraphicFramePr>
            <a:graphicFrameLocks/>
          </p:cNvGraphicFramePr>
          <p:nvPr>
            <p:extLst>
              <p:ext uri="{D42A27DB-BD31-4B8C-83A1-F6EECF244321}">
                <p14:modId xmlns:p14="http://schemas.microsoft.com/office/powerpoint/2010/main" val="3827571204"/>
              </p:ext>
            </p:extLst>
          </p:nvPr>
        </p:nvGraphicFramePr>
        <p:xfrm>
          <a:off x="163292" y="1287344"/>
          <a:ext cx="8768785" cy="5366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93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2"/>
          <p:cNvSpPr>
            <a:spLocks noChangeArrowheads="1"/>
          </p:cNvSpPr>
          <p:nvPr/>
        </p:nvSpPr>
        <p:spPr bwMode="auto">
          <a:xfrm>
            <a:off x="950913" y="124460"/>
            <a:ext cx="7489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Расходы бюджета района на социальную политику в 2019 году</a:t>
            </a:r>
          </a:p>
        </p:txBody>
      </p:sp>
      <p:graphicFrame>
        <p:nvGraphicFramePr>
          <p:cNvPr id="2" name="Таблица 1"/>
          <p:cNvGraphicFramePr>
            <a:graphicFrameLocks noGrp="1"/>
          </p:cNvGraphicFramePr>
          <p:nvPr>
            <p:extLst>
              <p:ext uri="{D42A27DB-BD31-4B8C-83A1-F6EECF244321}">
                <p14:modId xmlns:p14="http://schemas.microsoft.com/office/powerpoint/2010/main" val="1169755631"/>
              </p:ext>
            </p:extLst>
          </p:nvPr>
        </p:nvGraphicFramePr>
        <p:xfrm>
          <a:off x="539553" y="548680"/>
          <a:ext cx="8144074" cy="5976665"/>
        </p:xfrm>
        <a:graphic>
          <a:graphicData uri="http://schemas.openxmlformats.org/drawingml/2006/table">
            <a:tbl>
              <a:tblPr/>
              <a:tblGrid>
                <a:gridCol w="1210485"/>
                <a:gridCol w="1317293"/>
                <a:gridCol w="5616296"/>
              </a:tblGrid>
              <a:tr h="346968">
                <a:tc>
                  <a:txBody>
                    <a:bodyPr/>
                    <a:lstStyle/>
                    <a:p>
                      <a:pPr algn="ctr" fontAlgn="b"/>
                      <a:r>
                        <a:rPr lang="ru-RU" sz="900" b="1" i="0" u="none" strike="noStrike" dirty="0">
                          <a:effectLst/>
                          <a:latin typeface="Times New Roman"/>
                        </a:rPr>
                        <a:t>Наименование подраздела</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effectLst/>
                          <a:latin typeface="Times New Roman"/>
                        </a:rPr>
                        <a:t>Исполнено за 2019 год, тыс. руб.</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effectLst/>
                          <a:latin typeface="Times New Roman"/>
                        </a:rPr>
                        <a:t>Направление расходов</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08">
                <a:tc>
                  <a:txBody>
                    <a:bodyPr/>
                    <a:lstStyle/>
                    <a:p>
                      <a:pPr algn="l" fontAlgn="b"/>
                      <a:r>
                        <a:rPr lang="ru-RU" sz="900" b="1" i="1" u="none" strike="noStrike">
                          <a:effectLst/>
                          <a:latin typeface="Times New Roman"/>
                        </a:rPr>
                        <a:t>"Пенсионное обеспечение"</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3060,94</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Доплата  к пенсиям 36 бывшим муниципальным служащим</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41">
                <a:tc>
                  <a:txBody>
                    <a:bodyPr/>
                    <a:lstStyle/>
                    <a:p>
                      <a:pPr algn="l" fontAlgn="t"/>
                      <a:r>
                        <a:rPr lang="ru-RU" sz="900" b="1" i="1" u="none" strike="noStrike">
                          <a:effectLst/>
                          <a:latin typeface="Times New Roman"/>
                        </a:rPr>
                        <a:t>"Социальное обеспечение населения"</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dirty="0" smtClean="0">
                          <a:effectLst/>
                          <a:latin typeface="Times New Roman"/>
                        </a:rPr>
                        <a:t>148,80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Социальная поддержка  детей-инвалидов дошкольного возраста</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327">
                <a:tc>
                  <a:txBody>
                    <a:bodyPr/>
                    <a:lstStyle/>
                    <a:p>
                      <a:pPr algn="l" fontAlgn="b"/>
                      <a:r>
                        <a:rPr lang="ru-RU" sz="900" b="1" i="1" u="none" strike="noStrike" dirty="0">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7603,95</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Социальные выплаты на строительство жилья для четырех семей</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968">
                <a:tc>
                  <a:txBody>
                    <a:bodyPr/>
                    <a:lstStyle/>
                    <a:p>
                      <a:pPr algn="l" fontAlgn="b"/>
                      <a:r>
                        <a:rPr lang="ru-RU" sz="900" b="1" i="1" u="none" strike="noStrike">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280,38</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Обеспечение равной доступности услуг общественного транспорта для отдельных категорий граждан (правом льготного проезда воспользовались 721 человек)</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41">
                <a:tc>
                  <a:txBody>
                    <a:bodyPr/>
                    <a:lstStyle/>
                    <a:p>
                      <a:pPr algn="l" fontAlgn="b"/>
                      <a:r>
                        <a:rPr lang="ru-RU" sz="900" b="1" i="1" u="none" strike="noStrike">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82,61</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Улучшение жилищных условий граждан, проживающих в сельской местности, в </a:t>
                      </a:r>
                      <a:r>
                        <a:rPr lang="ru-RU" sz="900" b="0" i="0" u="none" strike="noStrike" dirty="0" err="1">
                          <a:effectLst/>
                          <a:latin typeface="Times New Roman"/>
                        </a:rPr>
                        <a:t>т.ч</a:t>
                      </a:r>
                      <a:r>
                        <a:rPr lang="ru-RU" sz="900" b="0" i="0" u="none" strike="noStrike" dirty="0">
                          <a:effectLst/>
                          <a:latin typeface="Times New Roman"/>
                        </a:rPr>
                        <a:t>. молодых семей и молодых специалистов (социальная выплата на приобретение жилья предоставлена трем семьям  (2 семьи из 4 человек и 1 специалист на селе - общая площадь жилья 183,6 </a:t>
                      </a:r>
                      <a:r>
                        <a:rPr lang="ru-RU" sz="900" b="0" i="0" u="none" strike="noStrike" dirty="0" err="1">
                          <a:effectLst/>
                          <a:latin typeface="Times New Roman"/>
                        </a:rPr>
                        <a:t>кв.м</a:t>
                      </a:r>
                      <a:r>
                        <a:rPr lang="ru-RU" sz="900" b="0" i="0" u="none" strike="noStrike" dirty="0">
                          <a:effectLst/>
                          <a:latin typeface="Times New Roman"/>
                        </a:rPr>
                        <a:t>)</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327">
                <a:tc>
                  <a:txBody>
                    <a:bodyPr/>
                    <a:lstStyle/>
                    <a:p>
                      <a:pPr algn="l" fontAlgn="b"/>
                      <a:r>
                        <a:rPr lang="ru-RU" sz="900" b="1" i="1" u="none" strike="noStrike">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100,00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Социальная  поддержка населения ( в 2019 году 27 человек получили социальную помощь)</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453">
                <a:tc>
                  <a:txBody>
                    <a:bodyPr/>
                    <a:lstStyle/>
                    <a:p>
                      <a:pPr algn="ctr" fontAlgn="t"/>
                      <a:r>
                        <a:rPr lang="ru-RU" sz="900" b="1" i="1" u="none" strike="noStrike">
                          <a:effectLst/>
                          <a:latin typeface="Times New Roman"/>
                        </a:rPr>
                        <a:t>"Охрана семьи и детства"</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dirty="0" smtClean="0">
                          <a:effectLst/>
                          <a:latin typeface="Times New Roman"/>
                        </a:rPr>
                        <a:t>2306,40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в 2019 году 216 родителям)</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968">
                <a:tc>
                  <a:txBody>
                    <a:bodyPr/>
                    <a:lstStyle/>
                    <a:p>
                      <a:pPr algn="ctr" fontAlgn="t"/>
                      <a:r>
                        <a:rPr lang="ru-RU" sz="900" b="1" i="1" u="none" strike="noStrike">
                          <a:effectLst/>
                          <a:latin typeface="Times New Roman"/>
                        </a:rPr>
                        <a:t> </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1298,24</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Обеспечение жильем молодых семей (на приобретение жилья двух семей: 1 семья из 3-х человек, 1 семья их 4-х человек)</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4170">
                <a:tc>
                  <a:txBody>
                    <a:bodyPr/>
                    <a:lstStyle/>
                    <a:p>
                      <a:pPr algn="l" fontAlgn="ctr"/>
                      <a:r>
                        <a:rPr lang="ru-RU" sz="900" b="1" i="1" u="none" strike="noStrike">
                          <a:effectLst/>
                          <a:latin typeface="Times New Roman"/>
                        </a:rPr>
                        <a:t> </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15521,90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a:t>
                      </a:r>
                      <a:br>
                        <a:rPr lang="ru-RU" sz="900" b="0" i="0" u="none" strike="noStrike" dirty="0">
                          <a:effectLst/>
                          <a:latin typeface="Times New Roman"/>
                        </a:rPr>
                      </a:br>
                      <a:r>
                        <a:rPr lang="ru-RU" sz="900" b="0" i="0" u="none" strike="noStrike" dirty="0">
                          <a:effectLst/>
                          <a:latin typeface="Times New Roman"/>
                        </a:rPr>
                        <a:t>- выплаты приемной семье на содержание подопечных детей  в сумме 5 959,9 тыс. рублей (в 2019 году количество приёмных семей – 20, в них детей 56);                                                                                                                                                  - вознаграждение, причитающееся приемному родителю в сумме 6915,5 (получили в 2019 году - 34 человека);                                                                                               - выплаты семьям опекунов на содержание подопечных детей в сумме 2106,5 (количество детей в 2019 году - 20 чел.);                 </a:t>
                      </a:r>
                      <a:r>
                        <a:rPr lang="ru-RU" sz="900" b="0" i="0" u="none" strike="noStrike" dirty="0" smtClean="0">
                          <a:effectLst/>
                          <a:latin typeface="Times New Roman"/>
                        </a:rPr>
                        <a:t>                                                                                                                                                                         </a:t>
                      </a:r>
                      <a:r>
                        <a:rPr lang="ru-RU" sz="900" b="0" i="0" u="none" strike="noStrike" dirty="0">
                          <a:effectLst/>
                          <a:latin typeface="Times New Roman"/>
                        </a:rPr>
                        <a:t>- выплаты на оздоровительные мероприятия детям-сиротам, находящихся в приемных семьях в сумме 420,0 тыс. рублей (в 2019 году- 28 путевок);    </a:t>
                      </a:r>
                      <a:r>
                        <a:rPr lang="ru-RU" sz="900" b="0" i="0" u="none" strike="noStrike" dirty="0" smtClean="0">
                          <a:effectLst/>
                          <a:latin typeface="Times New Roman"/>
                        </a:rPr>
                        <a:t>                                                                                                                                      </a:t>
                      </a:r>
                      <a:r>
                        <a:rPr lang="ru-RU" sz="900" b="0" i="0" u="none" strike="noStrike" dirty="0">
                          <a:effectLst/>
                          <a:latin typeface="Times New Roman"/>
                        </a:rPr>
                        <a:t>-выплаты на оздоровительные мероприятия детям-сиротам, находящихся в семье опекуна в сумме 120,0 тыс. рублей (в 2019 году -8 путевок);</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41">
                <a:tc>
                  <a:txBody>
                    <a:bodyPr/>
                    <a:lstStyle/>
                    <a:p>
                      <a:pPr algn="l" fontAlgn="ctr"/>
                      <a:r>
                        <a:rPr lang="ru-RU" sz="900" b="1" i="1" u="none" strike="noStrike">
                          <a:effectLst/>
                          <a:latin typeface="Times New Roman"/>
                        </a:rPr>
                        <a:t> </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4825,80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Предоставление жилых помещений детям – сиротам и детям, оставшимся без попечения родителей, лицам из их числа по договорам найма специализированных жилых помещений (Приобретено 5 квартир  общей площадью 173,4 кв. м.)</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453">
                <a:tc>
                  <a:txBody>
                    <a:bodyPr/>
                    <a:lstStyle/>
                    <a:p>
                      <a:pPr algn="ctr" fontAlgn="t"/>
                      <a:r>
                        <a:rPr lang="ru-RU" sz="900" b="1" i="1" u="none" strike="noStrike">
                          <a:effectLst/>
                          <a:latin typeface="Times New Roman"/>
                        </a:rPr>
                        <a:t>"Другие вопросы в области социальной политики"</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891,90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6480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ятиугольник 11"/>
          <p:cNvSpPr/>
          <p:nvPr/>
        </p:nvSpPr>
        <p:spPr>
          <a:xfrm>
            <a:off x="193078" y="5985595"/>
            <a:ext cx="4178031"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3" name="Rectangle 122"/>
          <p:cNvSpPr>
            <a:spLocks noChangeArrowheads="1"/>
          </p:cNvSpPr>
          <p:nvPr/>
        </p:nvSpPr>
        <p:spPr bwMode="auto">
          <a:xfrm>
            <a:off x="179512" y="0"/>
            <a:ext cx="881843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rgbClr val="000099"/>
                </a:solidFill>
                <a:latin typeface="Times New Roman" pitchFamily="18" charset="0"/>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rPr>
              <a:t>Численность работников органов местного самоуправления (муниципальных служащих) в 2019 году составила 24 единицы. </a:t>
            </a:r>
          </a:p>
        </p:txBody>
      </p:sp>
      <p:sp>
        <p:nvSpPr>
          <p:cNvPr id="10" name="Прямоугольник 1"/>
          <p:cNvSpPr>
            <a:spLocks noChangeArrowheads="1"/>
          </p:cNvSpPr>
          <p:nvPr/>
        </p:nvSpPr>
        <p:spPr bwMode="auto">
          <a:xfrm>
            <a:off x="193078" y="5989560"/>
            <a:ext cx="4168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Норматив на содержание </a:t>
            </a:r>
          </a:p>
          <a:p>
            <a:pPr algn="ctr" eaLnBrk="1" hangingPunct="1">
              <a:spcBef>
                <a:spcPct val="0"/>
              </a:spcBef>
              <a:buClrTx/>
              <a:buSzTx/>
              <a:buFontTx/>
              <a:buNone/>
            </a:pPr>
            <a:r>
              <a:rPr lang="ru-RU" altLang="ru-RU" sz="1200" i="1" dirty="0" smtClean="0">
                <a:solidFill>
                  <a:prstClr val="black"/>
                </a:solidFill>
                <a:latin typeface="Times New Roman" pitchFamily="18" charset="0"/>
              </a:rPr>
              <a:t>органов местного самоуправления, </a:t>
            </a:r>
          </a:p>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постановлением Губернатора </a:t>
            </a:r>
          </a:p>
          <a:p>
            <a:pPr algn="ctr" eaLnBrk="1" hangingPunct="1">
              <a:spcBef>
                <a:spcPct val="0"/>
              </a:spcBef>
              <a:buClrTx/>
              <a:buSzTx/>
              <a:buFontTx/>
              <a:buNone/>
            </a:pPr>
            <a:r>
              <a:rPr lang="ru-RU" altLang="ru-RU" sz="1200" i="1" dirty="0" smtClean="0">
                <a:solidFill>
                  <a:prstClr val="black"/>
                </a:solidFill>
                <a:latin typeface="Times New Roman" pitchFamily="18" charset="0"/>
              </a:rPr>
              <a:t>№ 662 от 01.07.2011 – 4,53%</a:t>
            </a:r>
          </a:p>
        </p:txBody>
      </p:sp>
      <p:sp>
        <p:nvSpPr>
          <p:cNvPr id="13" name="Пятиугольник 12"/>
          <p:cNvSpPr/>
          <p:nvPr/>
        </p:nvSpPr>
        <p:spPr>
          <a:xfrm rot="10800000">
            <a:off x="4716016" y="5995481"/>
            <a:ext cx="4248470" cy="819151"/>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14" name="Rectangle 39"/>
          <p:cNvSpPr>
            <a:spLocks noChangeArrowheads="1"/>
          </p:cNvSpPr>
          <p:nvPr/>
        </p:nvSpPr>
        <p:spPr bwMode="auto">
          <a:xfrm>
            <a:off x="5292080" y="6081892"/>
            <a:ext cx="3473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норматив на содержание органов местного самоуправления в 2019 году выполнен в объеме  3,99%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04" y="774688"/>
            <a:ext cx="4062180" cy="244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661" y="774688"/>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10" y="3356992"/>
            <a:ext cx="4416410" cy="24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2045" y="3356992"/>
            <a:ext cx="4416411" cy="24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87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27584" y="31824"/>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dirty="0" smtClean="0">
                <a:solidFill>
                  <a:srgbClr val="333399"/>
                </a:solidFill>
                <a:latin typeface="Times New Roman" pitchFamily="18" charset="0"/>
              </a:rPr>
              <a:t>Объем расходов бюджета Муромского района на исполнение публичных нормативных обязательств в 2019 году, тыс. рублей </a:t>
            </a:r>
          </a:p>
        </p:txBody>
      </p:sp>
      <p:sp>
        <p:nvSpPr>
          <p:cNvPr id="3" name="Text Box 7"/>
          <p:cNvSpPr txBox="1">
            <a:spLocks noChangeArrowheads="1"/>
          </p:cNvSpPr>
          <p:nvPr/>
        </p:nvSpPr>
        <p:spPr bwMode="auto">
          <a:xfrm>
            <a:off x="116819" y="648785"/>
            <a:ext cx="8853461"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400" b="1" i="1" dirty="0" smtClean="0">
                <a:solidFill>
                  <a:srgbClr val="000000"/>
                </a:solidFill>
                <a:latin typeface="Times New Roman" pitchFamily="18" charset="0"/>
              </a:rPr>
              <a:t>Публичные нормативные обязательства</a:t>
            </a:r>
            <a:r>
              <a:rPr lang="ru-RU" altLang="ru-RU" sz="1400" dirty="0" smtClean="0">
                <a:solidFill>
                  <a:srgbClr val="000000"/>
                </a:solidFill>
                <a:latin typeface="Times New Roman" pitchFamily="18" charset="0"/>
              </a:rPr>
              <a:t> - обязательства перед физическим лицом, подлежащие исполнению в денежной форме в установленном соответствующим нормативным правовым актом размере или имеющие установленный порядок его индексации (адресная социальная помощь, социальная поддержка детей-инвалидов дошкольного возраста, содержание ребенка в семье опекуна и приемной семье, а также вознаграждение, причитающееся приемному родителю). </a:t>
            </a:r>
          </a:p>
          <a:p>
            <a:pPr algn="just" eaLnBrk="1" hangingPunct="1">
              <a:spcBef>
                <a:spcPct val="50000"/>
              </a:spcBef>
              <a:buClrTx/>
              <a:buSzTx/>
              <a:buFontTx/>
              <a:buNone/>
            </a:pPr>
            <a:r>
              <a:rPr lang="ru-RU" altLang="ru-RU" sz="1400" kern="0" dirty="0" smtClean="0">
                <a:solidFill>
                  <a:srgbClr val="000000"/>
                </a:solidFill>
                <a:latin typeface="Times New Roman" pitchFamily="18" charset="0"/>
              </a:rPr>
              <a:t>К </a:t>
            </a:r>
            <a:r>
              <a:rPr lang="ru-RU" altLang="ru-RU" sz="1400" kern="0" dirty="0">
                <a:solidFill>
                  <a:srgbClr val="000000"/>
                </a:solidFill>
                <a:latin typeface="Times New Roman" pitchFamily="18" charset="0"/>
              </a:rPr>
              <a:t>публичным нормативным обязательствам не относятся выплаты физическому лицу, предусмотренные статусом муниципальных служащих, а также лицам, замещающим муниципальные должности, работникам бюджетных учреждений, лицам, обучающимся (воспитанникам) в муниципальных образовательных учреждениях</a:t>
            </a:r>
            <a:r>
              <a:rPr lang="ru-RU" altLang="ru-RU" sz="1400" kern="0" dirty="0" smtClean="0">
                <a:solidFill>
                  <a:srgbClr val="000000"/>
                </a:solidFill>
                <a:latin typeface="Times New Roman" pitchFamily="18" charset="0"/>
              </a:rPr>
              <a:t>.</a:t>
            </a:r>
            <a:endParaRPr lang="ru-RU" altLang="ru-RU" sz="1400" dirty="0" smtClean="0">
              <a:solidFill>
                <a:srgbClr val="000000"/>
              </a:solidFill>
              <a:latin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71468422"/>
              </p:ext>
            </p:extLst>
          </p:nvPr>
        </p:nvGraphicFramePr>
        <p:xfrm>
          <a:off x="323530" y="2787832"/>
          <a:ext cx="8360097" cy="3665505"/>
        </p:xfrm>
        <a:graphic>
          <a:graphicData uri="http://schemas.openxmlformats.org/drawingml/2006/table">
            <a:tbl>
              <a:tblPr/>
              <a:tblGrid>
                <a:gridCol w="5787257"/>
                <a:gridCol w="932900"/>
                <a:gridCol w="932900"/>
                <a:gridCol w="707040"/>
              </a:tblGrid>
              <a:tr h="1079879">
                <a:tc>
                  <a:txBody>
                    <a:bodyPr/>
                    <a:lstStyle/>
                    <a:p>
                      <a:pPr algn="ctr" fontAlgn="ctr"/>
                      <a:r>
                        <a:rPr lang="ru-RU" sz="900" b="1" i="0" u="none" strike="noStrike" dirty="0">
                          <a:effectLst/>
                          <a:latin typeface="Times New Roman"/>
                        </a:rPr>
                        <a:t>Наименование</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effectLst/>
                          <a:latin typeface="Times New Roman"/>
                        </a:rPr>
                        <a:t>Уточненный план по расходам - всего, в том числе:</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Исполнение по расходам - всего, в том числе:</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Процент исполнения</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4192">
                <a:tc>
                  <a:txBody>
                    <a:bodyPr/>
                    <a:lstStyle/>
                    <a:p>
                      <a:pPr algn="just" fontAlgn="ctr"/>
                      <a:r>
                        <a:rPr lang="ru-RU" sz="900" b="1" i="0" u="none" strike="noStrike">
                          <a:effectLst/>
                          <a:latin typeface="Times New Roman"/>
                        </a:rPr>
                        <a:t>Администрация района</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1" i="0" u="none" strike="noStrike" dirty="0">
                          <a:effectLst/>
                          <a:latin typeface="Times New Roman"/>
                        </a:rPr>
                        <a:t>3 130,6</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1" i="0" u="none" strike="noStrike" dirty="0">
                          <a:effectLst/>
                          <a:latin typeface="Times New Roman"/>
                        </a:rPr>
                        <a:t>3 130,6</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1" i="0" u="none" strike="noStrike">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17125">
                <a:tc>
                  <a:txBody>
                    <a:bodyPr/>
                    <a:lstStyle/>
                    <a:p>
                      <a:pPr algn="just" fontAlgn="ctr"/>
                      <a:r>
                        <a:rPr lang="ru-RU" sz="900" b="0" i="0" u="none" strike="noStrike">
                          <a:effectLst/>
                          <a:latin typeface="Times New Roman"/>
                        </a:rPr>
                        <a:t>Меры социальной поддержки населения в рамках непрограммных расходов органов местного самоуправления</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100,0</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dirty="0">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2">
                <a:tc>
                  <a:txBody>
                    <a:bodyPr/>
                    <a:lstStyle/>
                    <a:p>
                      <a:pPr algn="just" fontAlgn="ctr"/>
                      <a:r>
                        <a:rPr lang="ru-RU" sz="900" b="0" i="0" u="none" strike="noStrike">
                          <a:effectLst/>
                          <a:latin typeface="Times New Roman"/>
                        </a:rPr>
                        <a:t>Доплата к пенсиям муниципальных служащих</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3 030,6</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3 030,6</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dirty="0">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2">
                <a:tc>
                  <a:txBody>
                    <a:bodyPr/>
                    <a:lstStyle/>
                    <a:p>
                      <a:pPr algn="just" fontAlgn="ctr"/>
                      <a:r>
                        <a:rPr lang="ru-RU" sz="900" b="1" i="0" u="none" strike="noStrike">
                          <a:effectLst/>
                          <a:latin typeface="Times New Roman"/>
                        </a:rPr>
                        <a:t>Управление образования </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1" i="0" u="none" strike="noStrike">
                          <a:effectLst/>
                          <a:latin typeface="Times New Roman"/>
                        </a:rPr>
                        <a:t>7 947,2</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1" i="0" u="none" strike="noStrike">
                          <a:effectLst/>
                          <a:latin typeface="Times New Roman"/>
                        </a:rPr>
                        <a:t>7 885,7</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1" i="0" u="none" strike="noStrike" dirty="0">
                          <a:effectLst/>
                          <a:latin typeface="Times New Roman"/>
                        </a:rPr>
                        <a:t>99,2</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04192">
                <a:tc>
                  <a:txBody>
                    <a:bodyPr/>
                    <a:lstStyle/>
                    <a:p>
                      <a:pPr algn="just" fontAlgn="ctr"/>
                      <a:r>
                        <a:rPr lang="ru-RU" sz="900" b="0" i="0" u="none" strike="noStrike">
                          <a:effectLst/>
                          <a:latin typeface="Times New Roman"/>
                        </a:rPr>
                        <a:t>Социальная поддержка детей-инвалидов дошкольного возраста</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147,2</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147,2</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dirty="0">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32333">
                <a:tc>
                  <a:txBody>
                    <a:bodyPr/>
                    <a:lstStyle/>
                    <a:p>
                      <a:pPr algn="just" fontAlgn="ctr"/>
                      <a:r>
                        <a:rPr lang="ru-RU" sz="900" b="0" i="0" u="none" strike="noStrike">
                          <a:effectLst/>
                          <a:latin typeface="Times New Roman"/>
                        </a:rPr>
                        <a:t>Содержание ребенка в семье опекуна и приемной семье, а также вознаграждение, причитающееся приемному родителю</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7 800,0</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7 738,5</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dirty="0">
                          <a:effectLst/>
                          <a:latin typeface="Times New Roman"/>
                        </a:rPr>
                        <a:t>99,2</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19400">
                <a:tc>
                  <a:txBody>
                    <a:bodyPr/>
                    <a:lstStyle/>
                    <a:p>
                      <a:pPr algn="just" fontAlgn="ctr"/>
                      <a:r>
                        <a:rPr lang="ru-RU" sz="900" b="1" i="0" u="none" strike="noStrike">
                          <a:effectLst/>
                          <a:latin typeface="Times New Roman"/>
                        </a:rPr>
                        <a:t>ИТОГО РАСХОДОВ:</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11 077,8</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11 016,3</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effectLst/>
                          <a:latin typeface="Times New Roman"/>
                        </a:rPr>
                        <a:t>99,4</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0151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496" y="3911650"/>
            <a:ext cx="3024188" cy="2735262"/>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ru-RU" altLang="ru-RU" sz="900" b="0" i="0" u="none" strike="noStrike" kern="0" cap="none" spc="0" normalizeH="0" baseline="0" noProof="0" smtClean="0">
              <a:ln>
                <a:noFill/>
              </a:ln>
              <a:solidFill>
                <a:prstClr val="black"/>
              </a:solidFill>
              <a:effectLst/>
              <a:uLnTx/>
              <a:uFillTx/>
              <a:latin typeface="Arial" charset="0"/>
            </a:endParaRPr>
          </a:p>
        </p:txBody>
      </p:sp>
      <p:sp>
        <p:nvSpPr>
          <p:cNvPr id="4" name="Прямоугольник 3"/>
          <p:cNvSpPr/>
          <p:nvPr/>
        </p:nvSpPr>
        <p:spPr>
          <a:xfrm>
            <a:off x="348700" y="260648"/>
            <a:ext cx="8543780" cy="3693319"/>
          </a:xfrm>
          <a:prstGeom prst="rect">
            <a:avLst/>
          </a:prstGeom>
        </p:spPr>
        <p:txBody>
          <a:bodyPr wrap="square">
            <a:spAutoFit/>
          </a:bodyPr>
          <a:lstStyle/>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Бюджетный </a:t>
            </a:r>
            <a:r>
              <a:rPr lang="ru-RU" b="1" i="1" u="sng" dirty="0">
                <a:solidFill>
                  <a:srgbClr val="000000"/>
                </a:solidFill>
                <a:latin typeface="Times New Roman" panose="02020603050405020304" pitchFamily="18" charset="0"/>
                <a:cs typeface="Times New Roman" panose="02020603050405020304" pitchFamily="18" charset="0"/>
              </a:rPr>
              <a:t>процесс </a:t>
            </a:r>
            <a:r>
              <a:rPr lang="ru-RU" dirty="0">
                <a:solidFill>
                  <a:srgbClr val="000000"/>
                </a:solidFill>
                <a:latin typeface="Times New Roman" panose="02020603050405020304" pitchFamily="18" charset="0"/>
                <a:cs typeface="Times New Roman" panose="02020603050405020304"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a:t>
            </a:r>
            <a:r>
              <a:rPr lang="ru-RU" dirty="0" smtClean="0">
                <a:solidFill>
                  <a:srgbClr val="000000"/>
                </a:solidFill>
                <a:latin typeface="Times New Roman" panose="02020603050405020304" pitchFamily="18" charset="0"/>
                <a:cs typeface="Times New Roman" panose="02020603050405020304" pitchFamily="18" charset="0"/>
              </a:rPr>
              <a:t>отчетности.</a:t>
            </a:r>
          </a:p>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Одним </a:t>
            </a:r>
            <a:r>
              <a:rPr lang="ru-RU" b="1" i="1" u="sng" dirty="0">
                <a:solidFill>
                  <a:srgbClr val="000000"/>
                </a:solidFill>
                <a:latin typeface="Times New Roman" panose="02020603050405020304" pitchFamily="18" charset="0"/>
                <a:cs typeface="Times New Roman" panose="02020603050405020304" pitchFamily="18" charset="0"/>
              </a:rPr>
              <a:t>из </a:t>
            </a:r>
            <a:r>
              <a:rPr lang="ru-RU" b="1" i="1" u="sng" dirty="0" smtClean="0">
                <a:solidFill>
                  <a:srgbClr val="000000"/>
                </a:solidFill>
                <a:latin typeface="Times New Roman" panose="02020603050405020304" pitchFamily="18" charset="0"/>
                <a:cs typeface="Times New Roman" panose="02020603050405020304" pitchFamily="18" charset="0"/>
              </a:rPr>
              <a:t>этапов бюджетного процесса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является </a:t>
            </a:r>
            <a:r>
              <a:rPr lang="ru-RU" dirty="0">
                <a:solidFill>
                  <a:srgbClr val="000000"/>
                </a:solidFill>
                <a:latin typeface="Times New Roman" panose="02020603050405020304" pitchFamily="18" charset="0"/>
                <a:cs typeface="Times New Roman" panose="02020603050405020304"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a:t>
            </a:r>
            <a:r>
              <a:rPr lang="ru-RU" dirty="0" smtClean="0">
                <a:solidFill>
                  <a:srgbClr val="000000"/>
                </a:solidFill>
                <a:latin typeface="Times New Roman" panose="02020603050405020304" pitchFamily="18" charset="0"/>
                <a:cs typeface="Times New Roman" panose="02020603050405020304" pitchFamily="18" charset="0"/>
              </a:rPr>
              <a:t>целью</a:t>
            </a:r>
            <a:r>
              <a:rPr lang="ru-RU" b="1"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выполнение </a:t>
            </a:r>
            <a:r>
              <a:rPr lang="ru-RU" dirty="0">
                <a:solidFill>
                  <a:srgbClr val="000000"/>
                </a:solidFill>
                <a:latin typeface="Times New Roman" panose="02020603050405020304" pitchFamily="18" charset="0"/>
                <a:cs typeface="Times New Roman" panose="02020603050405020304" pitchFamily="18" charset="0"/>
              </a:rPr>
              <a:t>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8700" y="3934525"/>
            <a:ext cx="2592288" cy="273921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доходам.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300192" y="3964241"/>
            <a:ext cx="2592288" cy="209288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расходам.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расходам </a:t>
            </a:r>
            <a:r>
              <a:rPr lang="ru-RU" sz="1400" dirty="0">
                <a:latin typeface="Times New Roman" panose="02020603050405020304" pitchFamily="18" charset="0"/>
                <a:cs typeface="Times New Roman" panose="02020603050405020304" pitchFamily="18" charset="0"/>
              </a:rPr>
              <a:t>– это </a:t>
            </a:r>
            <a:r>
              <a:rPr lang="ru-RU" sz="1400" dirty="0" smtClean="0">
                <a:latin typeface="Times New Roman" panose="02020603050405020304" pitchFamily="18" charset="0"/>
                <a:cs typeface="Times New Roman" panose="02020603050405020304" pitchFamily="18" charset="0"/>
              </a:rPr>
              <a:t>последовательное </a:t>
            </a:r>
            <a:r>
              <a:rPr lang="ru-RU" sz="1400" dirty="0">
                <a:latin typeface="Times New Roman" panose="02020603050405020304" pitchFamily="18" charset="0"/>
                <a:cs typeface="Times New Roman" panose="02020603050405020304" pitchFamily="18" charset="0"/>
              </a:rPr>
              <a:t>финансирование мероприятий, предусмотренных законом о бюджете в пределах утвержденных сумм</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758" y="4923571"/>
            <a:ext cx="25908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50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115616" y="78471"/>
            <a:ext cx="6985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dirty="0" smtClean="0">
                <a:solidFill>
                  <a:srgbClr val="333399"/>
                </a:solidFill>
                <a:latin typeface="Times New Roman" pitchFamily="18" charset="0"/>
              </a:rPr>
              <a:t>Межбюджетные отношения</a:t>
            </a:r>
          </a:p>
        </p:txBody>
      </p:sp>
      <p:sp>
        <p:nvSpPr>
          <p:cNvPr id="4" name="AutoShape 7"/>
          <p:cNvSpPr>
            <a:spLocks noChangeArrowheads="1"/>
          </p:cNvSpPr>
          <p:nvPr/>
        </p:nvSpPr>
        <p:spPr bwMode="auto">
          <a:xfrm>
            <a:off x="210787" y="632249"/>
            <a:ext cx="3327118" cy="1231106"/>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300" b="0" i="0" u="none" strike="noStrike" kern="0" cap="none" spc="0" normalizeH="0" baseline="0" noProof="0" smtClean="0">
              <a:ln>
                <a:noFill/>
              </a:ln>
              <a:solidFill>
                <a:prstClr val="black"/>
              </a:solidFill>
              <a:effectLst/>
              <a:uLnTx/>
              <a:uFillTx/>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96" y="2041490"/>
            <a:ext cx="3371850" cy="13843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766" y="1533304"/>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350" y="3088899"/>
            <a:ext cx="3371850" cy="776397"/>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87" y="4174976"/>
            <a:ext cx="8753702" cy="2494384"/>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212803" y="634953"/>
            <a:ext cx="35277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бюджета Владимирской области:</a:t>
            </a:r>
          </a:p>
          <a:p>
            <a:pPr eaLnBrk="1" hangingPunct="1">
              <a:spcBef>
                <a:spcPct val="0"/>
              </a:spcBef>
              <a:buClrTx/>
              <a:buSzTx/>
              <a:buNone/>
            </a:pPr>
            <a:r>
              <a:rPr lang="ru-RU" altLang="ru-RU" sz="1200" dirty="0" smtClean="0">
                <a:solidFill>
                  <a:prstClr val="black"/>
                </a:solidFill>
                <a:latin typeface="Times New Roman" pitchFamily="18" charset="0"/>
              </a:rPr>
              <a:t>- дотации 131 443,0 тыс. рублей; </a:t>
            </a:r>
          </a:p>
          <a:p>
            <a:pPr eaLnBrk="1" hangingPunct="1">
              <a:spcBef>
                <a:spcPct val="0"/>
              </a:spcBef>
              <a:buClrTx/>
              <a:buSzTx/>
              <a:buFontTx/>
              <a:buChar char="-"/>
            </a:pPr>
            <a:r>
              <a:rPr lang="ru-RU" altLang="ru-RU" sz="1200" dirty="0" smtClean="0">
                <a:solidFill>
                  <a:prstClr val="black"/>
                </a:solidFill>
                <a:latin typeface="Times New Roman" pitchFamily="18" charset="0"/>
              </a:rPr>
              <a:t> субсидии 39 927,1 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субвенции 144 178,4 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иные межбюджетные трансферты 24 649,3 тыс. рублей;</a:t>
            </a:r>
          </a:p>
        </p:txBody>
      </p:sp>
      <p:sp>
        <p:nvSpPr>
          <p:cNvPr id="11" name="Text Box 36"/>
          <p:cNvSpPr txBox="1">
            <a:spLocks noChangeArrowheads="1"/>
          </p:cNvSpPr>
          <p:nvPr/>
        </p:nvSpPr>
        <p:spPr bwMode="auto">
          <a:xfrm>
            <a:off x="269524" y="2061326"/>
            <a:ext cx="331311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бюджетов поселений:</a:t>
            </a:r>
          </a:p>
          <a:p>
            <a:pPr algn="just" eaLnBrk="1" hangingPunct="1">
              <a:spcBef>
                <a:spcPct val="0"/>
              </a:spcBef>
              <a:buClrTx/>
              <a:buSzTx/>
              <a:buFontTx/>
              <a:buNone/>
            </a:pPr>
            <a:r>
              <a:rPr lang="ru-RU" altLang="ru-RU" sz="1200" b="1" dirty="0" smtClean="0">
                <a:solidFill>
                  <a:prstClr val="black"/>
                </a:solidFill>
                <a:latin typeface="Times New Roman" pitchFamily="18" charset="0"/>
              </a:rPr>
              <a:t> </a:t>
            </a:r>
            <a:r>
              <a:rPr lang="ru-RU" altLang="ru-RU" sz="1200" dirty="0" smtClean="0">
                <a:solidFill>
                  <a:prstClr val="black"/>
                </a:solidFill>
                <a:latin typeface="Times New Roman" pitchFamily="18" charset="0"/>
              </a:rPr>
              <a:t>- иные 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1 546,7 тыс. рублей</a:t>
            </a:r>
          </a:p>
        </p:txBody>
      </p:sp>
      <p:sp>
        <p:nvSpPr>
          <p:cNvPr id="12" name="Text Box 27"/>
          <p:cNvSpPr txBox="1">
            <a:spLocks noChangeArrowheads="1"/>
          </p:cNvSpPr>
          <p:nvPr/>
        </p:nvSpPr>
        <p:spPr bwMode="auto">
          <a:xfrm>
            <a:off x="5101311" y="1574858"/>
            <a:ext cx="27368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 МУНИЦИПАЛЬНОГО ОБРАЗОВАНИЯ МУРОМСКИЙ РАЙОН</a:t>
            </a:r>
          </a:p>
        </p:txBody>
      </p:sp>
      <p:sp>
        <p:nvSpPr>
          <p:cNvPr id="13" name="Text Box 52"/>
          <p:cNvSpPr txBox="1">
            <a:spLocks noChangeArrowheads="1"/>
          </p:cNvSpPr>
          <p:nvPr/>
        </p:nvSpPr>
        <p:spPr bwMode="auto">
          <a:xfrm>
            <a:off x="4968055" y="3307820"/>
            <a:ext cx="2808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БЮДЖЕТЫ ПОСЕЛЕНИЙ</a:t>
            </a:r>
          </a:p>
        </p:txBody>
      </p:sp>
      <p:sp>
        <p:nvSpPr>
          <p:cNvPr id="14" name="Text Box 59"/>
          <p:cNvSpPr txBox="1">
            <a:spLocks noChangeArrowheads="1"/>
          </p:cNvSpPr>
          <p:nvPr/>
        </p:nvSpPr>
        <p:spPr bwMode="auto">
          <a:xfrm>
            <a:off x="395536" y="4313426"/>
            <a:ext cx="849403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200" b="1" dirty="0" smtClean="0">
                <a:solidFill>
                  <a:prstClr val="black"/>
                </a:solidFill>
                <a:latin typeface="Times New Roman" pitchFamily="18" charset="0"/>
              </a:rPr>
              <a:t>Дотации на выравнивание бюджетной обеспеченности сельских поселений из районного Фонда финансовой поддержки поселений: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Муниципальное образование Борисоглебское  11 737,0 тыс. рублей;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Муниципальное образование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20 701,0 тыс. рублей.</a:t>
            </a:r>
          </a:p>
          <a:p>
            <a:pPr algn="just" eaLnBrk="1" hangingPunct="1">
              <a:spcBef>
                <a:spcPct val="0"/>
              </a:spcBef>
              <a:buClrTx/>
              <a:buSzTx/>
              <a:buFontTx/>
              <a:buNone/>
            </a:pPr>
            <a:r>
              <a:rPr lang="ru-RU" altLang="ru-RU" sz="1200" b="1" dirty="0" smtClean="0">
                <a:solidFill>
                  <a:prstClr val="black"/>
                </a:solidFill>
                <a:latin typeface="Times New Roman" pitchFamily="18" charset="0"/>
              </a:rPr>
              <a:t>Иные </a:t>
            </a:r>
            <a:r>
              <a:rPr lang="ru-RU" altLang="ru-RU" sz="1200" b="1" dirty="0">
                <a:solidFill>
                  <a:prstClr val="black"/>
                </a:solidFill>
                <a:latin typeface="Times New Roman" pitchFamily="18" charset="0"/>
              </a:rPr>
              <a:t>межбюджетные трансферты на сбалансированность </a:t>
            </a:r>
            <a:r>
              <a:rPr lang="ru-RU" altLang="ru-RU" sz="1200" b="1" dirty="0" smtClean="0">
                <a:solidFill>
                  <a:prstClr val="black"/>
                </a:solidFill>
                <a:latin typeface="Times New Roman" pitchFamily="18" charset="0"/>
              </a:rPr>
              <a:t>бюджетам муниципальных образований из бюджета </a:t>
            </a:r>
            <a:r>
              <a:rPr lang="ru-RU" altLang="ru-RU" sz="1200" b="1" dirty="0">
                <a:solidFill>
                  <a:prstClr val="black"/>
                </a:solidFill>
                <a:latin typeface="Times New Roman" pitchFamily="18" charset="0"/>
              </a:rPr>
              <a:t>Муромского района:</a:t>
            </a:r>
            <a:endParaRPr lang="ru-RU" altLang="ru-RU" sz="1200" b="1" dirty="0" smtClean="0">
              <a:solidFill>
                <a:prstClr val="black"/>
              </a:solidFill>
              <a:latin typeface="Times New Roman" pitchFamily="18" charset="0"/>
            </a:endParaRPr>
          </a:p>
          <a:p>
            <a:pPr algn="just" eaLnBrk="1" hangingPunct="1">
              <a:spcBef>
                <a:spcPct val="0"/>
              </a:spcBef>
              <a:buClrTx/>
              <a:buSzTx/>
              <a:buFontTx/>
              <a:buNone/>
            </a:pPr>
            <a:r>
              <a:rPr lang="ru-RU" altLang="ru-RU" sz="1200" dirty="0" smtClean="0">
                <a:solidFill>
                  <a:prstClr val="black"/>
                </a:solidFill>
                <a:latin typeface="Times New Roman" pitchFamily="18" charset="0"/>
              </a:rPr>
              <a:t>- Муниципальное образование Борисоглебское 5 284,3 тыс. рублей;</a:t>
            </a:r>
          </a:p>
          <a:p>
            <a:pPr algn="just" eaLnBrk="1" hangingPunct="1">
              <a:spcBef>
                <a:spcPct val="0"/>
              </a:spcBef>
              <a:buClrTx/>
              <a:buSzTx/>
              <a:buNone/>
            </a:pPr>
            <a:r>
              <a:rPr lang="ru-RU" altLang="ru-RU" sz="1200" dirty="0" smtClean="0">
                <a:solidFill>
                  <a:prstClr val="black"/>
                </a:solidFill>
                <a:latin typeface="Times New Roman" pitchFamily="18" charset="0"/>
              </a:rPr>
              <a:t>- Муниципальное образование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219,2 тыс. рублей.</a:t>
            </a:r>
          </a:p>
          <a:p>
            <a:pPr algn="just" eaLnBrk="1" hangingPunct="1">
              <a:spcBef>
                <a:spcPct val="0"/>
              </a:spcBef>
              <a:buClrTx/>
              <a:buSzTx/>
              <a:buNone/>
            </a:pPr>
            <a:r>
              <a:rPr lang="ru-RU" altLang="ru-RU" sz="1200" b="1" dirty="0" smtClean="0">
                <a:solidFill>
                  <a:prstClr val="black"/>
                </a:solidFill>
                <a:latin typeface="Times New Roman" pitchFamily="18" charset="0"/>
              </a:rPr>
              <a:t>Иные </a:t>
            </a:r>
            <a:r>
              <a:rPr lang="ru-RU" altLang="ru-RU" sz="1200" b="1" dirty="0">
                <a:solidFill>
                  <a:prstClr val="black"/>
                </a:solidFill>
                <a:latin typeface="Times New Roman" pitchFamily="18" charset="0"/>
              </a:rPr>
              <a:t>межбюджетные трансферты, передаваемые бюджету </a:t>
            </a:r>
            <a:r>
              <a:rPr lang="ru-RU" altLang="ru-RU" sz="1200" b="1" dirty="0" smtClean="0">
                <a:solidFill>
                  <a:prstClr val="black"/>
                </a:solidFill>
                <a:latin typeface="Times New Roman" pitchFamily="18" charset="0"/>
              </a:rPr>
              <a:t>муниципальных образований из </a:t>
            </a:r>
            <a:r>
              <a:rPr lang="ru-RU" altLang="ru-RU" sz="1200" b="1" dirty="0">
                <a:solidFill>
                  <a:prstClr val="black"/>
                </a:solidFill>
                <a:latin typeface="Times New Roman" pitchFamily="18" charset="0"/>
              </a:rPr>
              <a:t>бюджета Муромского района на мероприятия в части осуществления дорожной </a:t>
            </a:r>
            <a:r>
              <a:rPr lang="ru-RU" altLang="ru-RU" sz="1200" b="1" dirty="0" smtClean="0">
                <a:solidFill>
                  <a:prstClr val="black"/>
                </a:solidFill>
                <a:latin typeface="Times New Roman" pitchFamily="18" charset="0"/>
              </a:rPr>
              <a:t>деятельности:</a:t>
            </a:r>
          </a:p>
          <a:p>
            <a:pPr algn="just" eaLnBrk="1" hangingPunct="1">
              <a:spcBef>
                <a:spcPct val="0"/>
              </a:spcBef>
              <a:buClrTx/>
              <a:buSzTx/>
              <a:buFontTx/>
              <a:buNone/>
            </a:pPr>
            <a:r>
              <a:rPr lang="ru-RU" altLang="ru-RU" sz="1200" b="1" dirty="0" smtClean="0">
                <a:solidFill>
                  <a:prstClr val="black"/>
                </a:solidFill>
                <a:latin typeface="Times New Roman" pitchFamily="18" charset="0"/>
              </a:rPr>
              <a:t>-</a:t>
            </a:r>
            <a:r>
              <a:rPr lang="ru-RU" altLang="ru-RU" sz="1200" dirty="0" smtClean="0">
                <a:solidFill>
                  <a:prstClr val="black"/>
                </a:solidFill>
                <a:latin typeface="Times New Roman" pitchFamily="18" charset="0"/>
              </a:rPr>
              <a:t> </a:t>
            </a:r>
            <a:r>
              <a:rPr lang="ru-RU" altLang="ru-RU" sz="1200" dirty="0">
                <a:solidFill>
                  <a:prstClr val="black"/>
                </a:solidFill>
                <a:latin typeface="Times New Roman" pitchFamily="18" charset="0"/>
              </a:rPr>
              <a:t>Муниципальное образование Борисоглебское </a:t>
            </a:r>
            <a:r>
              <a:rPr lang="ru-RU" altLang="ru-RU" sz="1200" dirty="0" smtClean="0">
                <a:solidFill>
                  <a:prstClr val="black"/>
                </a:solidFill>
                <a:latin typeface="Times New Roman" pitchFamily="18" charset="0"/>
              </a:rPr>
              <a:t>1069,5 </a:t>
            </a:r>
            <a:r>
              <a:rPr lang="ru-RU" altLang="ru-RU" sz="1200" dirty="0">
                <a:solidFill>
                  <a:prstClr val="black"/>
                </a:solidFill>
                <a:latin typeface="Times New Roman" pitchFamily="18" charset="0"/>
              </a:rPr>
              <a:t>тыс. рублей;</a:t>
            </a:r>
          </a:p>
          <a:p>
            <a:pPr algn="just" eaLnBrk="1" hangingPunct="1">
              <a:spcBef>
                <a:spcPct val="0"/>
              </a:spcBef>
              <a:buClrTx/>
              <a:buSzTx/>
              <a:buNone/>
            </a:pPr>
            <a:r>
              <a:rPr lang="ru-RU" altLang="ru-RU" sz="1200" dirty="0">
                <a:solidFill>
                  <a:prstClr val="black"/>
                </a:solidFill>
                <a:latin typeface="Times New Roman" pitchFamily="18" charset="0"/>
              </a:rPr>
              <a:t>- Муниципальное образование </a:t>
            </a:r>
            <a:r>
              <a:rPr lang="ru-RU" altLang="ru-RU" sz="1200" dirty="0" err="1">
                <a:solidFill>
                  <a:prstClr val="black"/>
                </a:solidFill>
                <a:latin typeface="Times New Roman" pitchFamily="18" charset="0"/>
              </a:rPr>
              <a:t>Ковардицкое</a:t>
            </a:r>
            <a:r>
              <a:rPr lang="ru-RU" altLang="ru-RU" sz="1200" dirty="0">
                <a:solidFill>
                  <a:prstClr val="black"/>
                </a:solidFill>
                <a:latin typeface="Times New Roman" pitchFamily="18" charset="0"/>
              </a:rPr>
              <a:t> </a:t>
            </a:r>
            <a:r>
              <a:rPr lang="ru-RU" altLang="ru-RU" sz="1200" dirty="0" smtClean="0">
                <a:solidFill>
                  <a:prstClr val="black"/>
                </a:solidFill>
                <a:latin typeface="Times New Roman" pitchFamily="18" charset="0"/>
              </a:rPr>
              <a:t>1272,4 </a:t>
            </a:r>
            <a:r>
              <a:rPr lang="ru-RU" altLang="ru-RU" sz="1200" dirty="0">
                <a:solidFill>
                  <a:prstClr val="black"/>
                </a:solidFill>
                <a:latin typeface="Times New Roman" pitchFamily="18" charset="0"/>
              </a:rPr>
              <a:t>тыс. рублей.</a:t>
            </a:r>
          </a:p>
          <a:p>
            <a:pPr algn="just" eaLnBrk="1" hangingPunct="1">
              <a:spcBef>
                <a:spcPct val="0"/>
              </a:spcBef>
              <a:buClrTx/>
              <a:buSzTx/>
              <a:buNone/>
            </a:pPr>
            <a:endParaRPr lang="ru-RU" altLang="ru-RU" sz="1200" b="1" dirty="0" smtClean="0">
              <a:solidFill>
                <a:prstClr val="black"/>
              </a:solidFill>
              <a:latin typeface="Times New Roman"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905" y="669208"/>
            <a:ext cx="38528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121" y="2109846"/>
            <a:ext cx="11206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253" y="3873686"/>
            <a:ext cx="579437" cy="33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252" y="2701109"/>
            <a:ext cx="579437" cy="38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06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250824" y="52573"/>
            <a:ext cx="8569647" cy="4323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Источники финансирования дефицита бюджета</a:t>
            </a:r>
          </a:p>
        </p:txBody>
      </p:sp>
      <p:sp>
        <p:nvSpPr>
          <p:cNvPr id="4" name="Text Box 656"/>
          <p:cNvSpPr txBox="1">
            <a:spLocks noChangeArrowheads="1"/>
          </p:cNvSpPr>
          <p:nvPr/>
        </p:nvSpPr>
        <p:spPr bwMode="auto">
          <a:xfrm>
            <a:off x="178815" y="620688"/>
            <a:ext cx="8713664" cy="259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67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r>
              <a:rPr lang="ru-RU" sz="1400" dirty="0">
                <a:latin typeface="Times New Roman" panose="02020603050405020304" pitchFamily="18" charset="0"/>
                <a:cs typeface="Times New Roman" panose="02020603050405020304" pitchFamily="18" charset="0"/>
              </a:rPr>
              <a:t>Муниципальный долг на </a:t>
            </a:r>
            <a:r>
              <a:rPr lang="ru-RU" sz="1400" dirty="0" smtClean="0">
                <a:latin typeface="Times New Roman" panose="02020603050405020304" pitchFamily="18" charset="0"/>
                <a:cs typeface="Times New Roman" panose="02020603050405020304" pitchFamily="18" charset="0"/>
              </a:rPr>
              <a:t>01.01.2020 </a:t>
            </a:r>
            <a:r>
              <a:rPr lang="ru-RU" sz="1400" dirty="0">
                <a:latin typeface="Times New Roman" panose="02020603050405020304" pitchFamily="18" charset="0"/>
                <a:cs typeface="Times New Roman" panose="02020603050405020304" pitchFamily="18" charset="0"/>
              </a:rPr>
              <a:t>года за пользование кредитами от кредитных организаций составил 9 900,0 тыс. (</a:t>
            </a:r>
            <a:r>
              <a:rPr lang="ru-RU" sz="1400" dirty="0" smtClean="0">
                <a:latin typeface="Times New Roman" panose="02020603050405020304" pitchFamily="18" charset="0"/>
                <a:cs typeface="Times New Roman" panose="02020603050405020304" pitchFamily="18" charset="0"/>
              </a:rPr>
              <a:t>16,0% </a:t>
            </a:r>
            <a:r>
              <a:rPr lang="ru-RU" sz="1400" dirty="0">
                <a:latin typeface="Times New Roman" panose="02020603050405020304" pitchFamily="18" charset="0"/>
                <a:cs typeface="Times New Roman" panose="02020603050405020304" pitchFamily="18" charset="0"/>
              </a:rPr>
              <a:t>от собственных доходов бюджета района </a:t>
            </a:r>
            <a:r>
              <a:rPr lang="ru-RU" sz="1400" dirty="0" smtClean="0">
                <a:latin typeface="Times New Roman" panose="02020603050405020304" pitchFamily="18" charset="0"/>
                <a:cs typeface="Times New Roman" panose="02020603050405020304" pitchFamily="18" charset="0"/>
              </a:rPr>
              <a:t>61</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807,0 </a:t>
            </a:r>
            <a:r>
              <a:rPr lang="ru-RU" sz="1400" dirty="0">
                <a:latin typeface="Times New Roman" panose="02020603050405020304" pitchFamily="18" charset="0"/>
                <a:cs typeface="Times New Roman" panose="02020603050405020304" pitchFamily="18" charset="0"/>
              </a:rPr>
              <a:t>тыс. рублей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lvl="0" algn="just"/>
            <a:r>
              <a:rPr lang="ru-RU" sz="1400" dirty="0">
                <a:latin typeface="Times New Roman" panose="02020603050405020304" pitchFamily="18" charset="0"/>
                <a:cs typeface="Times New Roman" panose="02020603050405020304" pitchFamily="18" charset="0"/>
              </a:rPr>
              <a:t>В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Муромскому району из </a:t>
            </a:r>
            <a:r>
              <a:rPr lang="ru-RU" sz="1400" dirty="0" smtClean="0">
                <a:latin typeface="Times New Roman" panose="02020603050405020304" pitchFamily="18" charset="0"/>
                <a:cs typeface="Times New Roman" panose="02020603050405020304" pitchFamily="18" charset="0"/>
              </a:rPr>
              <a:t>областного бюджета были </a:t>
            </a:r>
            <a:r>
              <a:rPr lang="ru-RU" sz="1400" dirty="0">
                <a:latin typeface="Times New Roman" panose="02020603050405020304" pitchFamily="18" charset="0"/>
                <a:cs typeface="Times New Roman" panose="02020603050405020304" pitchFamily="18" charset="0"/>
              </a:rPr>
              <a:t>предоставлены два </a:t>
            </a:r>
            <a:r>
              <a:rPr lang="ru-RU" sz="1400" dirty="0" smtClean="0">
                <a:latin typeface="Times New Roman" panose="02020603050405020304" pitchFamily="18" charset="0"/>
                <a:cs typeface="Times New Roman" panose="02020603050405020304" pitchFamily="18" charset="0"/>
              </a:rPr>
              <a:t>кредита для </a:t>
            </a:r>
            <a:r>
              <a:rPr lang="ru-RU" sz="1400" dirty="0">
                <a:latin typeface="Times New Roman" panose="02020603050405020304" pitchFamily="18" charset="0"/>
                <a:cs typeface="Times New Roman" panose="02020603050405020304" pitchFamily="18" charset="0"/>
              </a:rPr>
              <a:t>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a:t>
            </a:r>
            <a:r>
              <a:rPr lang="ru-RU" sz="1400" dirty="0" smtClean="0">
                <a:latin typeface="Times New Roman" panose="02020603050405020304" pitchFamily="18" charset="0"/>
                <a:cs typeface="Times New Roman" panose="02020603050405020304" pitchFamily="18" charset="0"/>
              </a:rPr>
              <a:t>организаций, в том числе: </a:t>
            </a:r>
            <a:endParaRPr lang="ru-RU" sz="1400" dirty="0">
              <a:latin typeface="Times New Roman" panose="02020603050405020304" pitchFamily="18" charset="0"/>
              <a:cs typeface="Times New Roman" panose="02020603050405020304" pitchFamily="18" charset="0"/>
            </a:endParaRPr>
          </a:p>
          <a:p>
            <a:pPr lvl="0" algn="just"/>
            <a:r>
              <a:rPr lang="ru-RU" sz="1400" dirty="0" smtClean="0">
                <a:latin typeface="Times New Roman" panose="02020603050405020304" pitchFamily="18" charset="0"/>
                <a:cs typeface="Times New Roman" panose="02020603050405020304" pitchFamily="18" charset="0"/>
              </a:rPr>
              <a:t>-кредит в сумме 5000,0 тыс. рублей (договор о предоставлении бюджетного кредита от 20.04.2018 № 07/18). Погашение данного кредита запланировано на 19 ноября 2020 года в размере 2000,0 тыс. рублей и на 15 апреля 2021 года в размере 3000,0 тыс. рублей. По данному кредиту были оплачены проценты в сумме 5,0 тыс. рублей;</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Кредит в сумме 4900,0 тыс. рублей (договор о предоставлении бюджетного кредита от 05.12.2018 № 22/18). Погашение данного кредита запланировано на 14 октября 2020 в размере 1960,0 тыс. рублей</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 на 18 августа 2021 года в размере 2940,0 тыс. рублей. Поданному кредиту были оплачены проценты в сумме 4,9 тыс. рублей.</a:t>
            </a:r>
            <a:endParaRPr lang="ru-RU" sz="1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46735058"/>
              </p:ext>
            </p:extLst>
          </p:nvPr>
        </p:nvGraphicFramePr>
        <p:xfrm>
          <a:off x="250825" y="3789040"/>
          <a:ext cx="8569645" cy="2736304"/>
        </p:xfrm>
        <a:graphic>
          <a:graphicData uri="http://schemas.openxmlformats.org/drawingml/2006/table">
            <a:tbl>
              <a:tblPr/>
              <a:tblGrid>
                <a:gridCol w="5174547"/>
                <a:gridCol w="1697549"/>
                <a:gridCol w="1697549"/>
              </a:tblGrid>
              <a:tr h="840949">
                <a:tc>
                  <a:txBody>
                    <a:bodyPr/>
                    <a:lstStyle/>
                    <a:p>
                      <a:pPr algn="ctr" fontAlgn="ctr"/>
                      <a:r>
                        <a:rPr lang="ru-RU" sz="1000" b="1" i="0" u="none" strike="noStrike" dirty="0">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Уточненный план на 2019 год, тыс.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Исполнено за 2019 год, тыс.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6475">
                <a:tc>
                  <a:txBody>
                    <a:bodyPr/>
                    <a:lstStyle/>
                    <a:p>
                      <a:pPr algn="just" fontAlgn="ctr"/>
                      <a:r>
                        <a:rPr lang="ru-RU" sz="1000" b="1" i="0" u="none" strike="noStrike">
                          <a:effectLst/>
                          <a:latin typeface="Times New Roman"/>
                        </a:rPr>
                        <a:t>Источники внутреннего финансирования дефицитов бюджетов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a:effectLst/>
                          <a:latin typeface="Times New Roman"/>
                        </a:rPr>
                        <a:t>4 866,4</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a:effectLst/>
                          <a:latin typeface="Times New Roman"/>
                        </a:rPr>
                        <a:t>-82,4</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88880">
                <a:tc>
                  <a:txBody>
                    <a:bodyPr/>
                    <a:lstStyle/>
                    <a:p>
                      <a:pPr algn="just" fontAlgn="ctr"/>
                      <a:r>
                        <a:rPr lang="ru-RU" sz="1000" b="1" i="0" u="none" strike="noStrike">
                          <a:effectLst/>
                          <a:latin typeface="Times New Roman"/>
                        </a:rPr>
                        <a:t>Изменение 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a:effectLst/>
                          <a:latin typeface="Times New Roman"/>
                        </a:rPr>
                        <a:t>4 866,4</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a:effectLst/>
                          <a:latin typeface="Times New Roman"/>
                        </a:rPr>
                        <a:t>-82,4</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868508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539552" y="0"/>
            <a:ext cx="8136904" cy="6921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Итоги реализации муниципальных программ Муромского района</a:t>
            </a:r>
          </a:p>
        </p:txBody>
      </p:sp>
      <p:sp>
        <p:nvSpPr>
          <p:cNvPr id="3" name="Прямоугольник 4"/>
          <p:cNvSpPr>
            <a:spLocks noChangeArrowheads="1"/>
          </p:cNvSpPr>
          <p:nvPr/>
        </p:nvSpPr>
        <p:spPr bwMode="auto">
          <a:xfrm>
            <a:off x="286829" y="980728"/>
            <a:ext cx="8642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smtClean="0">
                <a:latin typeface="Times New Roman"/>
                <a:ea typeface="Times New Roman"/>
              </a:rPr>
              <a:t>Всего в Муромском районе утверждена 21 муниципальная программа. </a:t>
            </a:r>
            <a:r>
              <a:rPr lang="ru-RU" sz="1600" smtClean="0">
                <a:latin typeface="Times New Roman"/>
                <a:ea typeface="Times New Roman"/>
              </a:rPr>
              <a:t>Расходы </a:t>
            </a:r>
            <a:r>
              <a:rPr lang="ru-RU" sz="1600" dirty="0" smtClean="0">
                <a:latin typeface="Times New Roman"/>
                <a:ea typeface="Times New Roman"/>
              </a:rPr>
              <a:t>осуществлялись в рамках 18 муниципальных программ, что </a:t>
            </a:r>
            <a:r>
              <a:rPr lang="ru-RU" sz="1600" smtClean="0">
                <a:latin typeface="Times New Roman"/>
                <a:ea typeface="Times New Roman"/>
              </a:rPr>
              <a:t>составляет  </a:t>
            </a:r>
            <a:r>
              <a:rPr lang="ru-RU" sz="1600" dirty="0" smtClean="0">
                <a:latin typeface="Times New Roman"/>
                <a:ea typeface="Times New Roman"/>
              </a:rPr>
              <a:t>96,6% в </a:t>
            </a:r>
            <a:r>
              <a:rPr lang="ru-RU" sz="1600" dirty="0">
                <a:latin typeface="Times New Roman"/>
                <a:ea typeface="Times New Roman"/>
              </a:rPr>
              <a:t>общей сумме расходов бюджета </a:t>
            </a:r>
            <a:r>
              <a:rPr lang="ru-RU" sz="1600" dirty="0" smtClean="0">
                <a:latin typeface="Times New Roman"/>
                <a:ea typeface="Times New Roman"/>
              </a:rPr>
              <a:t>района. </a:t>
            </a:r>
            <a:r>
              <a:rPr lang="ru-RU" sz="1600" dirty="0">
                <a:latin typeface="Times New Roman"/>
                <a:ea typeface="Times New Roman"/>
              </a:rPr>
              <a:t>Средства освоены в сумме </a:t>
            </a:r>
            <a:r>
              <a:rPr lang="ru-RU" sz="1600" dirty="0" smtClean="0">
                <a:latin typeface="Times New Roman"/>
                <a:ea typeface="Times New Roman"/>
              </a:rPr>
              <a:t>389 652,1 тыс</a:t>
            </a:r>
            <a:r>
              <a:rPr lang="ru-RU" sz="1600" dirty="0">
                <a:latin typeface="Times New Roman"/>
                <a:ea typeface="Times New Roman"/>
              </a:rPr>
              <a:t>. рублей при плане </a:t>
            </a:r>
            <a:r>
              <a:rPr lang="ru-RU" sz="1600" dirty="0" smtClean="0">
                <a:latin typeface="Times New Roman"/>
                <a:ea typeface="Times New Roman"/>
              </a:rPr>
              <a:t>391627,8  </a:t>
            </a:r>
            <a:r>
              <a:rPr lang="ru-RU" sz="1600" dirty="0">
                <a:latin typeface="Times New Roman"/>
                <a:ea typeface="Times New Roman"/>
              </a:rPr>
              <a:t>тыс. рублей. К уровню </a:t>
            </a:r>
            <a:r>
              <a:rPr lang="ru-RU" sz="1600" dirty="0" smtClean="0">
                <a:latin typeface="Times New Roman"/>
                <a:ea typeface="Times New Roman"/>
              </a:rPr>
              <a:t>2018 </a:t>
            </a:r>
            <a:r>
              <a:rPr lang="ru-RU" sz="1600" dirty="0">
                <a:latin typeface="Times New Roman"/>
                <a:ea typeface="Times New Roman"/>
              </a:rPr>
              <a:t>года объем финансирования программ увеличился </a:t>
            </a:r>
            <a:r>
              <a:rPr lang="ru-RU" sz="1600" dirty="0" smtClean="0">
                <a:latin typeface="Times New Roman"/>
                <a:ea typeface="Times New Roman"/>
              </a:rPr>
              <a:t>на 2,4% </a:t>
            </a:r>
            <a:r>
              <a:rPr lang="ru-RU" sz="1600" dirty="0">
                <a:latin typeface="Times New Roman"/>
                <a:ea typeface="Times New Roman"/>
              </a:rPr>
              <a:t>или на </a:t>
            </a:r>
            <a:r>
              <a:rPr lang="ru-RU" sz="1600" dirty="0" smtClean="0">
                <a:latin typeface="Times New Roman"/>
                <a:ea typeface="Times New Roman"/>
              </a:rPr>
              <a:t>9 170,6  тыс</a:t>
            </a:r>
            <a:r>
              <a:rPr lang="ru-RU" sz="1600" dirty="0">
                <a:latin typeface="Times New Roman"/>
                <a:ea typeface="Times New Roman"/>
              </a:rPr>
              <a:t>. рублей.</a:t>
            </a:r>
            <a:endParaRPr lang="ru-RU" altLang="ru-RU" sz="1600" dirty="0" smtClean="0">
              <a:solidFill>
                <a:prstClr val="black"/>
              </a:solidFill>
              <a:latin typeface="Times New Roman" pitchFamily="18" charset="0"/>
              <a:cs typeface="Times New Roman" pitchFamily="18" charset="0"/>
            </a:endParaRPr>
          </a:p>
        </p:txBody>
      </p:sp>
      <p:sp>
        <p:nvSpPr>
          <p:cNvPr id="4" name="Прямоугольник 3"/>
          <p:cNvSpPr/>
          <p:nvPr/>
        </p:nvSpPr>
        <p:spPr>
          <a:xfrm>
            <a:off x="0" y="1898638"/>
            <a:ext cx="1454480" cy="545192"/>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5259" y="6453336"/>
            <a:ext cx="1584176" cy="545192"/>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752" y="2852936"/>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29" y="2304167"/>
            <a:ext cx="8642350" cy="44217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20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3775"/>
            <a:ext cx="8784976" cy="672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94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22855" y="441839"/>
            <a:ext cx="77768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600" dirty="0" smtClean="0">
                <a:solidFill>
                  <a:prstClr val="black"/>
                </a:solidFill>
                <a:latin typeface="Times New Roman" pitchFamily="18" charset="0"/>
              </a:rPr>
              <a:t>С решением Совета народных депутатов Муромского района </a:t>
            </a:r>
            <a:r>
              <a:rPr lang="ru-RU" altLang="ru-RU" sz="1600" dirty="0" smtClean="0">
                <a:solidFill>
                  <a:prstClr val="black"/>
                </a:solidFill>
                <a:latin typeface="Times New Roman" pitchFamily="18" charset="0"/>
              </a:rPr>
              <a:t>от 20.05.2020 №31 </a:t>
            </a:r>
            <a:r>
              <a:rPr lang="ru-RU" altLang="ru-RU" sz="1600" dirty="0" smtClean="0">
                <a:solidFill>
                  <a:prstClr val="black"/>
                </a:solidFill>
                <a:latin typeface="Times New Roman" pitchFamily="18" charset="0"/>
              </a:rPr>
              <a:t>«Об </a:t>
            </a:r>
            <a:r>
              <a:rPr lang="ru-RU" altLang="ru-RU" sz="1600" dirty="0">
                <a:solidFill>
                  <a:prstClr val="black"/>
                </a:solidFill>
                <a:latin typeface="Times New Roman" pitchFamily="18" charset="0"/>
              </a:rPr>
              <a:t>утверждении отчета об исполнении бюджета Муромского района за </a:t>
            </a:r>
            <a:r>
              <a:rPr lang="ru-RU" altLang="ru-RU" sz="1600" dirty="0" smtClean="0">
                <a:solidFill>
                  <a:prstClr val="black"/>
                </a:solidFill>
                <a:latin typeface="Times New Roman" pitchFamily="18" charset="0"/>
              </a:rPr>
              <a:t>2019 </a:t>
            </a:r>
            <a:r>
              <a:rPr lang="ru-RU" altLang="ru-RU" sz="1600" dirty="0">
                <a:solidFill>
                  <a:prstClr val="black"/>
                </a:solidFill>
                <a:latin typeface="Times New Roman" pitchFamily="18" charset="0"/>
              </a:rPr>
              <a:t>год</a:t>
            </a:r>
            <a:r>
              <a:rPr lang="ru-RU" altLang="ru-RU" sz="1600" dirty="0" smtClean="0">
                <a:solidFill>
                  <a:prstClr val="black"/>
                </a:solidFill>
                <a:latin typeface="Times New Roman" pitchFamily="18" charset="0"/>
              </a:rPr>
              <a:t>» можно ознакомиться в газете «Муромский край. </a:t>
            </a:r>
            <a:r>
              <a:rPr lang="ru-RU" altLang="ru-RU" sz="1600" dirty="0">
                <a:solidFill>
                  <a:prstClr val="black"/>
                </a:solidFill>
                <a:latin typeface="Times New Roman" pitchFamily="18" charset="0"/>
              </a:rPr>
              <a:t>Документы» </a:t>
            </a:r>
            <a:r>
              <a:rPr lang="ru-RU" altLang="ru-RU" sz="1600" smtClean="0">
                <a:solidFill>
                  <a:prstClr val="black"/>
                </a:solidFill>
                <a:latin typeface="Times New Roman" pitchFamily="18" charset="0"/>
              </a:rPr>
              <a:t>№</a:t>
            </a:r>
            <a:r>
              <a:rPr lang="ru-RU" altLang="ru-RU" sz="1600">
                <a:solidFill>
                  <a:prstClr val="black"/>
                </a:solidFill>
                <a:latin typeface="Times New Roman" pitchFamily="18" charset="0"/>
              </a:rPr>
              <a:t> </a:t>
            </a:r>
            <a:r>
              <a:rPr lang="ru-RU" altLang="ru-RU" sz="1600" smtClean="0">
                <a:solidFill>
                  <a:prstClr val="black"/>
                </a:solidFill>
                <a:latin typeface="Times New Roman" pitchFamily="18" charset="0"/>
              </a:rPr>
              <a:t>56 (4540) от 22.05.2020 </a:t>
            </a:r>
            <a:r>
              <a:rPr lang="ru-RU" altLang="ru-RU" sz="1600" dirty="0" smtClean="0">
                <a:solidFill>
                  <a:prstClr val="black"/>
                </a:solidFill>
                <a:latin typeface="Times New Roman" pitchFamily="18" charset="0"/>
              </a:rPr>
              <a:t>года или на сайте администрации Муромского района </a:t>
            </a:r>
            <a:r>
              <a:rPr lang="en-US" altLang="ru-RU" sz="1600" u="sng" dirty="0" smtClean="0">
                <a:solidFill>
                  <a:srgbClr val="000099"/>
                </a:solidFill>
                <a:latin typeface="Times New Roman" pitchFamily="18" charset="0"/>
              </a:rPr>
              <a:t>www.muromraion.ru</a:t>
            </a:r>
            <a:r>
              <a:rPr lang="ru-RU" altLang="ru-RU" sz="1600" u="sng" dirty="0" smtClean="0">
                <a:solidFill>
                  <a:srgbClr val="000099"/>
                </a:solidFill>
                <a:latin typeface="Times New Roman" pitchFamily="18" charset="0"/>
              </a:rPr>
              <a:t> </a:t>
            </a:r>
            <a:r>
              <a:rPr lang="en-US" altLang="ru-RU" sz="1600" dirty="0" smtClean="0">
                <a:solidFill>
                  <a:srgbClr val="000099"/>
                </a:solidFill>
                <a:latin typeface="Times New Roman" pitchFamily="18" charset="0"/>
              </a:rPr>
              <a:t> </a:t>
            </a:r>
            <a:r>
              <a:rPr lang="ru-RU" altLang="ru-RU" sz="1600" dirty="0" smtClean="0">
                <a:solidFill>
                  <a:prstClr val="black"/>
                </a:solidFill>
                <a:latin typeface="Times New Roman" pitchFamily="18" charset="0"/>
              </a:rPr>
              <a:t>в разделе «Финансовое управление».</a:t>
            </a:r>
          </a:p>
        </p:txBody>
      </p:sp>
      <p:sp>
        <p:nvSpPr>
          <p:cNvPr id="3" name="Text Box 6"/>
          <p:cNvSpPr txBox="1">
            <a:spLocks noChangeArrowheads="1"/>
          </p:cNvSpPr>
          <p:nvPr/>
        </p:nvSpPr>
        <p:spPr bwMode="auto">
          <a:xfrm>
            <a:off x="287337" y="3284984"/>
            <a:ext cx="85693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429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800" b="1" u="sng" dirty="0" smtClean="0">
                <a:solidFill>
                  <a:prstClr val="black"/>
                </a:solidFill>
                <a:latin typeface="Times New Roman" pitchFamily="18" charset="0"/>
              </a:rPr>
              <a:t>Информация для контактов</a:t>
            </a:r>
          </a:p>
          <a:p>
            <a:pPr algn="ctr" eaLnBrk="1" hangingPunct="1">
              <a:spcBef>
                <a:spcPct val="50000"/>
              </a:spcBef>
              <a:buClrTx/>
              <a:buSzTx/>
              <a:buFontTx/>
              <a:buNone/>
            </a:pPr>
            <a:endParaRPr lang="ru-RU" altLang="ru-RU" sz="1800" b="1" u="sng" dirty="0" smtClean="0">
              <a:solidFill>
                <a:prstClr val="black"/>
              </a:solidFill>
              <a:latin typeface="Times New Roman" pitchFamily="18" charset="0"/>
            </a:endParaRPr>
          </a:p>
          <a:p>
            <a:pPr algn="ctr" eaLnBrk="1" hangingPunct="1">
              <a:spcBef>
                <a:spcPct val="50000"/>
              </a:spcBef>
              <a:buClrTx/>
              <a:buSzTx/>
              <a:buFontTx/>
              <a:buNone/>
            </a:pPr>
            <a:r>
              <a:rPr lang="ru-RU" altLang="ru-RU" sz="1400" dirty="0" smtClean="0">
                <a:solidFill>
                  <a:prstClr val="black"/>
                </a:solidFill>
                <a:latin typeface="Times New Roman" pitchFamily="18" charset="0"/>
              </a:rPr>
              <a:t>Финансовое управление администрации Муромского района</a:t>
            </a:r>
          </a:p>
          <a:p>
            <a:pPr algn="ctr" eaLnBrk="1" hangingPunct="1">
              <a:spcBef>
                <a:spcPct val="0"/>
              </a:spcBef>
              <a:buClrTx/>
              <a:buSzTx/>
              <a:buFontTx/>
              <a:buNone/>
            </a:pPr>
            <a:r>
              <a:rPr lang="ru-RU" altLang="ru-RU" sz="1400" dirty="0" smtClean="0">
                <a:solidFill>
                  <a:prstClr val="black"/>
                </a:solidFill>
                <a:latin typeface="Times New Roman" pitchFamily="18" charset="0"/>
              </a:rPr>
              <a:t>Адрес: пл. Крестьянина, 6</a:t>
            </a:r>
          </a:p>
          <a:p>
            <a:pPr algn="ctr" eaLnBrk="1" hangingPunct="1">
              <a:spcBef>
                <a:spcPct val="0"/>
              </a:spcBef>
              <a:buClrTx/>
              <a:buSzTx/>
              <a:buFontTx/>
              <a:buNone/>
            </a:pPr>
            <a:r>
              <a:rPr lang="ru-RU" altLang="ru-RU" sz="1400" dirty="0" smtClean="0">
                <a:solidFill>
                  <a:prstClr val="black"/>
                </a:solidFill>
                <a:latin typeface="Times New Roman" pitchFamily="18" charset="0"/>
              </a:rPr>
              <a:t>г. Муром, Владимирская обл., 602267</a:t>
            </a:r>
          </a:p>
          <a:p>
            <a:pPr algn="ctr" eaLnBrk="1" hangingPunct="1">
              <a:spcBef>
                <a:spcPct val="0"/>
              </a:spcBef>
              <a:buClrTx/>
              <a:buSzTx/>
              <a:buFontTx/>
              <a:buNone/>
            </a:pPr>
            <a:r>
              <a:rPr lang="ru-RU" altLang="ru-RU" sz="1400" dirty="0" smtClean="0">
                <a:solidFill>
                  <a:prstClr val="black"/>
                </a:solidFill>
                <a:latin typeface="Times New Roman" pitchFamily="18" charset="0"/>
              </a:rPr>
              <a:t>тел. (49234) 3-31-95, факс (49234) 2-69-95</a:t>
            </a:r>
          </a:p>
          <a:p>
            <a:pPr algn="ctr" eaLnBrk="1" hangingPunct="1">
              <a:spcBef>
                <a:spcPct val="0"/>
              </a:spcBef>
              <a:buClrTx/>
              <a:buSzTx/>
              <a:buFontTx/>
              <a:buNone/>
            </a:pPr>
            <a:r>
              <a:rPr lang="en-US" altLang="ru-RU" sz="1400" dirty="0" smtClean="0">
                <a:solidFill>
                  <a:prstClr val="black"/>
                </a:solidFill>
                <a:latin typeface="Times New Roman" pitchFamily="18" charset="0"/>
              </a:rPr>
              <a:t>e-mail: </a:t>
            </a:r>
            <a:r>
              <a:rPr lang="ru-RU" altLang="ru-RU" sz="1400" u="sng" dirty="0" smtClean="0">
                <a:solidFill>
                  <a:prstClr val="black"/>
                </a:solidFill>
                <a:latin typeface="Times New Roman" pitchFamily="18" charset="0"/>
              </a:rPr>
              <a:t>rayfu@mail.ru</a:t>
            </a:r>
          </a:p>
          <a:p>
            <a:pPr algn="ctr" eaLnBrk="1" hangingPunct="1">
              <a:spcBef>
                <a:spcPct val="0"/>
              </a:spcBef>
              <a:buClrTx/>
              <a:buSzTx/>
              <a:buFontTx/>
              <a:buNone/>
            </a:pPr>
            <a:r>
              <a:rPr lang="ru-RU" altLang="ru-RU" sz="1400" dirty="0" smtClean="0">
                <a:solidFill>
                  <a:prstClr val="black"/>
                </a:solidFill>
                <a:latin typeface="Times New Roman" pitchFamily="18" charset="0"/>
              </a:rPr>
              <a:t>График работы финансового управления:</a:t>
            </a:r>
          </a:p>
          <a:p>
            <a:pPr algn="ctr" eaLnBrk="1" hangingPunct="1">
              <a:spcBef>
                <a:spcPct val="0"/>
              </a:spcBef>
              <a:buClrTx/>
              <a:buSzTx/>
              <a:buFontTx/>
              <a:buNone/>
            </a:pPr>
            <a:r>
              <a:rPr lang="ru-RU" altLang="ru-RU" sz="1400" dirty="0" smtClean="0">
                <a:solidFill>
                  <a:prstClr val="black"/>
                </a:solidFill>
                <a:latin typeface="Times New Roman" pitchFamily="18" charset="0"/>
              </a:rPr>
              <a:t>с 8:00 до 17:00 перерыв на обед с 12:00 до 13:00</a:t>
            </a:r>
          </a:p>
        </p:txBody>
      </p:sp>
    </p:spTree>
    <p:extLst>
      <p:ext uri="{BB962C8B-B14F-4D97-AF65-F5344CB8AC3E}">
        <p14:creationId xmlns:p14="http://schemas.microsoft.com/office/powerpoint/2010/main" val="331724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descr="Голубая тисненая бумага"/>
          <p:cNvSpPr txBox="1">
            <a:spLocks noChangeArrowheads="1"/>
          </p:cNvSpPr>
          <p:nvPr/>
        </p:nvSpPr>
        <p:spPr bwMode="auto">
          <a:xfrm>
            <a:off x="412713" y="116632"/>
            <a:ext cx="858279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1800" b="1" dirty="0" smtClean="0">
                <a:solidFill>
                  <a:schemeClr val="accent2"/>
                </a:solidFill>
                <a:latin typeface="Times New Roman" pitchFamily="18" charset="0"/>
              </a:rPr>
              <a:t>Основные экономические показатели развития экономики муниципального образования Муромский район за 2019 год</a:t>
            </a:r>
          </a:p>
        </p:txBody>
      </p:sp>
      <p:sp>
        <p:nvSpPr>
          <p:cNvPr id="5" name="Rectangle 6"/>
          <p:cNvSpPr>
            <a:spLocks noChangeArrowheads="1"/>
          </p:cNvSpPr>
          <p:nvPr/>
        </p:nvSpPr>
        <p:spPr bwMode="auto">
          <a:xfrm>
            <a:off x="250824" y="786558"/>
            <a:ext cx="6985472" cy="12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80000"/>
              </a:lnSpc>
              <a:spcBef>
                <a:spcPct val="50000"/>
              </a:spcBef>
              <a:spcAft>
                <a:spcPts val="750"/>
              </a:spcAft>
              <a:buClrTx/>
              <a:buSzTx/>
              <a:buNone/>
            </a:pPr>
            <a:r>
              <a:rPr lang="ru-RU" altLang="ru-RU" sz="1400" b="1" dirty="0">
                <a:solidFill>
                  <a:srgbClr val="000000"/>
                </a:solidFill>
                <a:latin typeface="Times New Roman" pitchFamily="18" charset="0"/>
              </a:rPr>
              <a:t> </a:t>
            </a:r>
            <a:r>
              <a:rPr lang="ru-RU" altLang="ru-RU" sz="1400" b="1" dirty="0" smtClean="0">
                <a:solidFill>
                  <a:srgbClr val="000000"/>
                </a:solidFill>
                <a:latin typeface="Times New Roman" pitchFamily="18" charset="0"/>
              </a:rPr>
              <a:t>Численность </a:t>
            </a:r>
            <a:r>
              <a:rPr lang="ru-RU" altLang="ru-RU" sz="1400" b="1" dirty="0">
                <a:solidFill>
                  <a:srgbClr val="000000"/>
                </a:solidFill>
                <a:latin typeface="Times New Roman" pitchFamily="18" charset="0"/>
              </a:rPr>
              <a:t>постоянного  населения на </a:t>
            </a:r>
            <a:r>
              <a:rPr lang="ru-RU" altLang="ru-RU" sz="1400" b="1" dirty="0" smtClean="0">
                <a:solidFill>
                  <a:srgbClr val="000000"/>
                </a:solidFill>
                <a:latin typeface="Times New Roman" pitchFamily="18" charset="0"/>
              </a:rPr>
              <a:t>2019 </a:t>
            </a:r>
            <a:r>
              <a:rPr lang="ru-RU" altLang="ru-RU" sz="1400" b="1" dirty="0">
                <a:solidFill>
                  <a:srgbClr val="000000"/>
                </a:solidFill>
                <a:latin typeface="Times New Roman" pitchFamily="18" charset="0"/>
              </a:rPr>
              <a:t>год </a:t>
            </a:r>
            <a:r>
              <a:rPr lang="ru-RU" altLang="ru-RU" sz="1400" b="1" dirty="0" smtClean="0">
                <a:solidFill>
                  <a:srgbClr val="000000"/>
                </a:solidFill>
                <a:latin typeface="Times New Roman" pitchFamily="18" charset="0"/>
              </a:rPr>
              <a:t> 15721 человек, в том числе:</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effectLst/>
                <a:latin typeface="Times New Roman"/>
                <a:ea typeface="Times New Roman"/>
              </a:rPr>
              <a:t>численность населения моложе трудоспособного возраста – </a:t>
            </a:r>
            <a:r>
              <a:rPr lang="ru-RU" sz="1400" dirty="0" smtClean="0">
                <a:latin typeface="Times New Roman"/>
                <a:ea typeface="Times New Roman"/>
              </a:rPr>
              <a:t>2299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a:latin typeface="Times New Roman"/>
                <a:ea typeface="Times New Roman"/>
              </a:rPr>
              <a:t>ч</a:t>
            </a:r>
            <a:r>
              <a:rPr lang="ru-RU" sz="1400" dirty="0" smtClean="0">
                <a:effectLst/>
                <a:latin typeface="Times New Roman"/>
                <a:ea typeface="Times New Roman"/>
              </a:rPr>
              <a:t>исленность населения старше трудоспособного возраста </a:t>
            </a:r>
            <a:r>
              <a:rPr lang="ru-RU" sz="1400" dirty="0" smtClean="0">
                <a:latin typeface="Times New Roman"/>
                <a:ea typeface="Times New Roman"/>
              </a:rPr>
              <a:t>– 5582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latin typeface="Times New Roman"/>
                <a:ea typeface="Times New Roman"/>
              </a:rPr>
              <a:t>ч</a:t>
            </a:r>
            <a:r>
              <a:rPr lang="ru-RU" sz="1400" dirty="0" smtClean="0">
                <a:effectLst/>
                <a:latin typeface="Times New Roman"/>
                <a:ea typeface="Times New Roman"/>
              </a:rPr>
              <a:t>исленность населения трудоспособного возраста – 7840 человек.</a:t>
            </a:r>
            <a:endParaRPr lang="ru-RU" altLang="ru-RU" sz="1400" b="1" dirty="0" smtClean="0">
              <a:solidFill>
                <a:schemeClr val="tx1"/>
              </a:solidFill>
              <a:latin typeface="Times New Roman"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414744226"/>
              </p:ext>
            </p:extLst>
          </p:nvPr>
        </p:nvGraphicFramePr>
        <p:xfrm>
          <a:off x="4704110" y="2055623"/>
          <a:ext cx="4291396" cy="2237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47984502"/>
              </p:ext>
            </p:extLst>
          </p:nvPr>
        </p:nvGraphicFramePr>
        <p:xfrm>
          <a:off x="467544" y="2055623"/>
          <a:ext cx="4104456" cy="2237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455638109"/>
              </p:ext>
            </p:extLst>
          </p:nvPr>
        </p:nvGraphicFramePr>
        <p:xfrm>
          <a:off x="2123728" y="4437112"/>
          <a:ext cx="4464496" cy="23042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134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a:graphicFrameLocks/>
          </p:cNvGraphicFramePr>
          <p:nvPr>
            <p:extLst>
              <p:ext uri="{D42A27DB-BD31-4B8C-83A1-F6EECF244321}">
                <p14:modId xmlns:p14="http://schemas.microsoft.com/office/powerpoint/2010/main" val="952037800"/>
              </p:ext>
            </p:extLst>
          </p:nvPr>
        </p:nvGraphicFramePr>
        <p:xfrm>
          <a:off x="4572000" y="615009"/>
          <a:ext cx="4396054" cy="2453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2919214677"/>
              </p:ext>
            </p:extLst>
          </p:nvPr>
        </p:nvGraphicFramePr>
        <p:xfrm>
          <a:off x="188354" y="3501008"/>
          <a:ext cx="4280499" cy="251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225934447"/>
              </p:ext>
            </p:extLst>
          </p:nvPr>
        </p:nvGraphicFramePr>
        <p:xfrm>
          <a:off x="4572000" y="3501008"/>
          <a:ext cx="4392488"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3628040050"/>
              </p:ext>
            </p:extLst>
          </p:nvPr>
        </p:nvGraphicFramePr>
        <p:xfrm>
          <a:off x="323528" y="620688"/>
          <a:ext cx="4104456" cy="2448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527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54"/>
          <p:cNvSpPr>
            <a:spLocks noChangeShapeType="1"/>
          </p:cNvSpPr>
          <p:nvPr/>
        </p:nvSpPr>
        <p:spPr bwMode="auto">
          <a:xfrm>
            <a:off x="5232400" y="12969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5" name="Line 562"/>
          <p:cNvSpPr>
            <a:spLocks noChangeShapeType="1"/>
          </p:cNvSpPr>
          <p:nvPr/>
        </p:nvSpPr>
        <p:spPr bwMode="auto">
          <a:xfrm>
            <a:off x="5473700" y="17383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6" name="Rectangle 46"/>
          <p:cNvSpPr>
            <a:spLocks noChangeArrowheads="1"/>
          </p:cNvSpPr>
          <p:nvPr/>
        </p:nvSpPr>
        <p:spPr bwMode="auto">
          <a:xfrm>
            <a:off x="1116013" y="115888"/>
            <a:ext cx="7200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accent2"/>
                </a:solidFill>
                <a:latin typeface="Times New Roman" pitchFamily="18" charset="0"/>
              </a:rPr>
              <a:t>Основные параметры исполнения бюджета Муромского района </a:t>
            </a:r>
          </a:p>
          <a:p>
            <a:pPr algn="ctr" eaLnBrk="1" hangingPunct="1">
              <a:spcBef>
                <a:spcPct val="0"/>
              </a:spcBef>
              <a:buClrTx/>
              <a:buSzTx/>
              <a:buFontTx/>
              <a:buNone/>
            </a:pPr>
            <a:r>
              <a:rPr lang="ru-RU" altLang="ru-RU" sz="1800" b="1" dirty="0" smtClean="0">
                <a:solidFill>
                  <a:schemeClr val="accent2"/>
                </a:solidFill>
                <a:latin typeface="Times New Roman" pitchFamily="18" charset="0"/>
              </a:rPr>
              <a:t>за 2019 год</a:t>
            </a:r>
            <a:endParaRPr lang="ru-RU" altLang="ru-RU" sz="1800" b="1" dirty="0">
              <a:solidFill>
                <a:schemeClr val="accent2"/>
              </a:solidFill>
              <a:latin typeface="Times New Roman" pitchFamily="18" charset="0"/>
            </a:endParaRPr>
          </a:p>
        </p:txBody>
      </p:sp>
      <p:sp>
        <p:nvSpPr>
          <p:cNvPr id="13317" name="AutoShape 37"/>
          <p:cNvSpPr>
            <a:spLocks noChangeArrowheads="1"/>
          </p:cNvSpPr>
          <p:nvPr/>
        </p:nvSpPr>
        <p:spPr bwMode="auto">
          <a:xfrm rot="10800000">
            <a:off x="6227762" y="6045345"/>
            <a:ext cx="2808288" cy="464229"/>
          </a:xfrm>
          <a:prstGeom prst="homePlate">
            <a:avLst>
              <a:gd name="adj" fmla="val 12128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8" name="AutoShape 4"/>
          <p:cNvSpPr>
            <a:spLocks noChangeArrowheads="1"/>
          </p:cNvSpPr>
          <p:nvPr/>
        </p:nvSpPr>
        <p:spPr bwMode="auto">
          <a:xfrm>
            <a:off x="431799" y="681475"/>
            <a:ext cx="2663825" cy="710456"/>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9" name="AutoShape 5"/>
          <p:cNvSpPr>
            <a:spLocks noChangeArrowheads="1"/>
          </p:cNvSpPr>
          <p:nvPr/>
        </p:nvSpPr>
        <p:spPr bwMode="auto">
          <a:xfrm>
            <a:off x="6172207" y="681475"/>
            <a:ext cx="2735263" cy="71913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0" name="Text Box 6"/>
          <p:cNvSpPr txBox="1">
            <a:spLocks noChangeArrowheads="1"/>
          </p:cNvSpPr>
          <p:nvPr/>
        </p:nvSpPr>
        <p:spPr bwMode="auto">
          <a:xfrm>
            <a:off x="584513" y="775053"/>
            <a:ext cx="2447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ДОХОДЫ БЮДЖЕТА </a:t>
            </a:r>
          </a:p>
          <a:p>
            <a:pPr algn="ctr" eaLnBrk="1" hangingPunct="1">
              <a:spcBef>
                <a:spcPct val="0"/>
              </a:spcBef>
              <a:buClrTx/>
              <a:buSzTx/>
              <a:buFontTx/>
              <a:buNone/>
            </a:pPr>
            <a:r>
              <a:rPr lang="ru-RU" altLang="ru-RU" sz="1600" b="1" dirty="0">
                <a:solidFill>
                  <a:schemeClr val="tx1"/>
                </a:solidFill>
                <a:latin typeface="Times New Roman" pitchFamily="18" charset="0"/>
              </a:rPr>
              <a:t>  </a:t>
            </a:r>
            <a:r>
              <a:rPr lang="ru-RU" altLang="ru-RU" sz="1600" b="1" dirty="0" smtClean="0">
                <a:solidFill>
                  <a:schemeClr val="tx1"/>
                </a:solidFill>
                <a:latin typeface="Times New Roman" pitchFamily="18" charset="0"/>
              </a:rPr>
              <a:t>     403 398,4 тыс</a:t>
            </a:r>
            <a:r>
              <a:rPr lang="ru-RU" altLang="ru-RU" sz="1600" b="1" dirty="0">
                <a:solidFill>
                  <a:schemeClr val="tx1"/>
                </a:solidFill>
                <a:latin typeface="Times New Roman" pitchFamily="18" charset="0"/>
              </a:rPr>
              <a:t>. руб.</a:t>
            </a:r>
          </a:p>
        </p:txBody>
      </p:sp>
      <p:sp>
        <p:nvSpPr>
          <p:cNvPr id="13321" name="Text Box 7"/>
          <p:cNvSpPr txBox="1">
            <a:spLocks noChangeArrowheads="1"/>
          </p:cNvSpPr>
          <p:nvPr/>
        </p:nvSpPr>
        <p:spPr bwMode="auto">
          <a:xfrm>
            <a:off x="6249975" y="762219"/>
            <a:ext cx="2735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РАСХОДЫ БЮДЖЕТА</a:t>
            </a:r>
          </a:p>
          <a:p>
            <a:pPr algn="ctr" eaLnBrk="1" hangingPunct="1">
              <a:spcBef>
                <a:spcPct val="0"/>
              </a:spcBef>
              <a:buClrTx/>
              <a:buSzTx/>
              <a:buFontTx/>
              <a:buNone/>
            </a:pPr>
            <a:r>
              <a:rPr lang="ru-RU" altLang="ru-RU" sz="1600" b="1" dirty="0" smtClean="0">
                <a:solidFill>
                  <a:schemeClr val="tx1"/>
                </a:solidFill>
                <a:latin typeface="Times New Roman" pitchFamily="18" charset="0"/>
              </a:rPr>
              <a:t>403 316,0 тыс</a:t>
            </a:r>
            <a:r>
              <a:rPr lang="ru-RU" altLang="ru-RU" sz="1600" b="1" dirty="0">
                <a:solidFill>
                  <a:schemeClr val="tx1"/>
                </a:solidFill>
                <a:latin typeface="Times New Roman" pitchFamily="18" charset="0"/>
              </a:rPr>
              <a:t>. руб.</a:t>
            </a:r>
          </a:p>
        </p:txBody>
      </p:sp>
      <p:sp>
        <p:nvSpPr>
          <p:cNvPr id="13322" name="AutoShape 8"/>
          <p:cNvSpPr>
            <a:spLocks noChangeArrowheads="1"/>
          </p:cNvSpPr>
          <p:nvPr/>
        </p:nvSpPr>
        <p:spPr bwMode="auto">
          <a:xfrm>
            <a:off x="251521" y="2382411"/>
            <a:ext cx="2349118"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3" name="AutoShape 9"/>
          <p:cNvSpPr>
            <a:spLocks noChangeArrowheads="1"/>
          </p:cNvSpPr>
          <p:nvPr/>
        </p:nvSpPr>
        <p:spPr bwMode="auto">
          <a:xfrm>
            <a:off x="251522" y="38735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4" name="AutoShape 10"/>
          <p:cNvSpPr>
            <a:spLocks noChangeArrowheads="1"/>
          </p:cNvSpPr>
          <p:nvPr/>
        </p:nvSpPr>
        <p:spPr bwMode="auto">
          <a:xfrm>
            <a:off x="251523" y="53848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5" name="AutoShape 11"/>
          <p:cNvSpPr>
            <a:spLocks noChangeArrowheads="1"/>
          </p:cNvSpPr>
          <p:nvPr/>
        </p:nvSpPr>
        <p:spPr bwMode="auto">
          <a:xfrm rot="10800000">
            <a:off x="6128989" y="2132856"/>
            <a:ext cx="2879725" cy="406400"/>
          </a:xfrm>
          <a:prstGeom prst="homePlate">
            <a:avLst>
              <a:gd name="adj" fmla="val 19483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6" name="Text Box 14"/>
          <p:cNvSpPr txBox="1">
            <a:spLocks noChangeArrowheads="1"/>
          </p:cNvSpPr>
          <p:nvPr/>
        </p:nvSpPr>
        <p:spPr bwMode="auto">
          <a:xfrm>
            <a:off x="431799" y="2614612"/>
            <a:ext cx="17287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Налоговые</a:t>
            </a:r>
          </a:p>
          <a:p>
            <a:pPr algn="ctr" eaLnBrk="1" hangingPunct="1">
              <a:spcBef>
                <a:spcPct val="0"/>
              </a:spcBef>
              <a:buClrTx/>
              <a:buSzTx/>
              <a:buFontTx/>
              <a:buNone/>
            </a:pPr>
            <a:r>
              <a:rPr lang="ru-RU" altLang="ru-RU" sz="1600" dirty="0">
                <a:solidFill>
                  <a:schemeClr val="tx1"/>
                </a:solidFill>
                <a:latin typeface="Times New Roman" pitchFamily="18" charset="0"/>
              </a:rPr>
              <a:t> </a:t>
            </a:r>
            <a:r>
              <a:rPr lang="ru-RU" altLang="ru-RU" sz="1600" dirty="0" smtClean="0">
                <a:solidFill>
                  <a:schemeClr val="tx1"/>
                </a:solidFill>
                <a:latin typeface="Times New Roman" pitchFamily="18" charset="0"/>
              </a:rPr>
              <a:t>доходы</a:t>
            </a:r>
          </a:p>
          <a:p>
            <a:pPr algn="ctr" eaLnBrk="1" hangingPunct="1">
              <a:spcBef>
                <a:spcPct val="0"/>
              </a:spcBef>
              <a:buClrTx/>
              <a:buSzTx/>
              <a:buFontTx/>
              <a:buNone/>
            </a:pPr>
            <a:r>
              <a:rPr lang="ru-RU" altLang="ru-RU" sz="1600" dirty="0" smtClean="0">
                <a:solidFill>
                  <a:schemeClr val="tx1"/>
                </a:solidFill>
                <a:latin typeface="Times New Roman" pitchFamily="18" charset="0"/>
              </a:rPr>
              <a:t>52 214,9 тыс</a:t>
            </a:r>
            <a:r>
              <a:rPr lang="ru-RU" altLang="ru-RU" sz="1600" dirty="0">
                <a:solidFill>
                  <a:schemeClr val="tx1"/>
                </a:solidFill>
                <a:latin typeface="Times New Roman" pitchFamily="18" charset="0"/>
              </a:rPr>
              <a:t>. руб.</a:t>
            </a:r>
          </a:p>
        </p:txBody>
      </p:sp>
      <p:sp>
        <p:nvSpPr>
          <p:cNvPr id="13327" name="Text Box 15"/>
          <p:cNvSpPr txBox="1">
            <a:spLocks noChangeArrowheads="1"/>
          </p:cNvSpPr>
          <p:nvPr/>
        </p:nvSpPr>
        <p:spPr bwMode="auto">
          <a:xfrm>
            <a:off x="443218" y="4119195"/>
            <a:ext cx="1728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Неналоговые </a:t>
            </a:r>
            <a:r>
              <a:rPr lang="ru-RU" altLang="ru-RU" sz="1600" dirty="0" smtClean="0">
                <a:solidFill>
                  <a:schemeClr val="tx1"/>
                </a:solidFill>
                <a:latin typeface="Times New Roman" pitchFamily="18" charset="0"/>
              </a:rPr>
              <a:t>доходы  9 592,1           тыс</a:t>
            </a:r>
            <a:r>
              <a:rPr lang="ru-RU" altLang="ru-RU" sz="1600" dirty="0">
                <a:solidFill>
                  <a:schemeClr val="tx1"/>
                </a:solidFill>
                <a:latin typeface="Times New Roman" pitchFamily="18" charset="0"/>
              </a:rPr>
              <a:t>. руб.</a:t>
            </a:r>
          </a:p>
        </p:txBody>
      </p:sp>
      <p:sp>
        <p:nvSpPr>
          <p:cNvPr id="13328" name="Text Box 16"/>
          <p:cNvSpPr txBox="1">
            <a:spLocks noChangeArrowheads="1"/>
          </p:cNvSpPr>
          <p:nvPr/>
        </p:nvSpPr>
        <p:spPr bwMode="auto">
          <a:xfrm>
            <a:off x="443218" y="5550855"/>
            <a:ext cx="1873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Безвозмездные </a:t>
            </a:r>
            <a:r>
              <a:rPr lang="ru-RU" altLang="ru-RU" sz="1600" dirty="0" smtClean="0">
                <a:solidFill>
                  <a:schemeClr val="tx1"/>
                </a:solidFill>
                <a:latin typeface="Times New Roman" pitchFamily="18" charset="0"/>
              </a:rPr>
              <a:t>поступления      341 591,4 тыс</a:t>
            </a:r>
            <a:r>
              <a:rPr lang="ru-RU" altLang="ru-RU" sz="1600" dirty="0">
                <a:solidFill>
                  <a:schemeClr val="tx1"/>
                </a:solidFill>
                <a:latin typeface="Times New Roman" pitchFamily="18" charset="0"/>
              </a:rPr>
              <a:t>. руб.</a:t>
            </a:r>
          </a:p>
        </p:txBody>
      </p:sp>
      <p:sp>
        <p:nvSpPr>
          <p:cNvPr id="13329" name="AutoShape 17"/>
          <p:cNvSpPr>
            <a:spLocks noChangeArrowheads="1"/>
          </p:cNvSpPr>
          <p:nvPr/>
        </p:nvSpPr>
        <p:spPr bwMode="auto">
          <a:xfrm rot="10800000">
            <a:off x="6162366" y="2609806"/>
            <a:ext cx="2846348" cy="431800"/>
          </a:xfrm>
          <a:prstGeom prst="homePlate">
            <a:avLst>
              <a:gd name="adj" fmla="val 158468"/>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0" name="AutoShape 18"/>
          <p:cNvSpPr>
            <a:spLocks noChangeArrowheads="1"/>
          </p:cNvSpPr>
          <p:nvPr/>
        </p:nvSpPr>
        <p:spPr bwMode="auto">
          <a:xfrm rot="10800000">
            <a:off x="6141219" y="3078530"/>
            <a:ext cx="2858319"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1" name="AutoShape 19"/>
          <p:cNvSpPr>
            <a:spLocks noChangeArrowheads="1"/>
          </p:cNvSpPr>
          <p:nvPr/>
        </p:nvSpPr>
        <p:spPr bwMode="auto">
          <a:xfrm rot="10800000">
            <a:off x="6216336" y="3968256"/>
            <a:ext cx="2808288" cy="314325"/>
          </a:xfrm>
          <a:prstGeom prst="homePlate">
            <a:avLst>
              <a:gd name="adj" fmla="val 16301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2" name="AutoShape 20"/>
          <p:cNvSpPr>
            <a:spLocks noChangeArrowheads="1"/>
          </p:cNvSpPr>
          <p:nvPr/>
        </p:nvSpPr>
        <p:spPr bwMode="auto">
          <a:xfrm rot="10800000">
            <a:off x="6199072" y="4293850"/>
            <a:ext cx="2808287"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3" name="AutoShape 21"/>
          <p:cNvSpPr>
            <a:spLocks noChangeArrowheads="1"/>
          </p:cNvSpPr>
          <p:nvPr/>
        </p:nvSpPr>
        <p:spPr bwMode="auto">
          <a:xfrm rot="10800000">
            <a:off x="6216214" y="4700437"/>
            <a:ext cx="2792093" cy="431800"/>
          </a:xfrm>
          <a:prstGeom prst="homePlate">
            <a:avLst>
              <a:gd name="adj" fmla="val 15849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4" name="AutoShape 22"/>
          <p:cNvSpPr>
            <a:spLocks noChangeArrowheads="1"/>
          </p:cNvSpPr>
          <p:nvPr/>
        </p:nvSpPr>
        <p:spPr bwMode="auto">
          <a:xfrm rot="10800000">
            <a:off x="6091914" y="1706345"/>
            <a:ext cx="2915445" cy="431800"/>
          </a:xfrm>
          <a:prstGeom prst="homePlate">
            <a:avLst>
              <a:gd name="adj" fmla="val 16671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5" name="Text Box 23"/>
          <p:cNvSpPr txBox="1">
            <a:spLocks noChangeArrowheads="1"/>
          </p:cNvSpPr>
          <p:nvPr/>
        </p:nvSpPr>
        <p:spPr bwMode="auto">
          <a:xfrm>
            <a:off x="6603504" y="1647875"/>
            <a:ext cx="2403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Общегосударственные вопросы </a:t>
            </a:r>
          </a:p>
          <a:p>
            <a:pPr algn="ctr" eaLnBrk="1" hangingPunct="1">
              <a:spcBef>
                <a:spcPct val="0"/>
              </a:spcBef>
              <a:buClrTx/>
              <a:buSzTx/>
              <a:buFontTx/>
              <a:buNone/>
            </a:pPr>
            <a:r>
              <a:rPr lang="ru-RU" altLang="ru-RU" sz="1200" dirty="0" smtClean="0">
                <a:solidFill>
                  <a:schemeClr val="tx1"/>
                </a:solidFill>
                <a:latin typeface="Times New Roman" pitchFamily="18" charset="0"/>
              </a:rPr>
              <a:t>51 879,1 тыс</a:t>
            </a:r>
            <a:r>
              <a:rPr lang="ru-RU" altLang="ru-RU" sz="1200" dirty="0">
                <a:solidFill>
                  <a:schemeClr val="tx1"/>
                </a:solidFill>
                <a:latin typeface="Times New Roman" pitchFamily="18" charset="0"/>
              </a:rPr>
              <a:t>. руб.</a:t>
            </a:r>
          </a:p>
        </p:txBody>
      </p:sp>
      <p:sp>
        <p:nvSpPr>
          <p:cNvPr id="13336" name="Text Box 26"/>
          <p:cNvSpPr txBox="1">
            <a:spLocks noChangeArrowheads="1"/>
          </p:cNvSpPr>
          <p:nvPr/>
        </p:nvSpPr>
        <p:spPr bwMode="auto">
          <a:xfrm>
            <a:off x="6695649" y="256047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Национальная экономика </a:t>
            </a:r>
          </a:p>
          <a:p>
            <a:pPr algn="ctr" eaLnBrk="1" hangingPunct="1">
              <a:spcBef>
                <a:spcPct val="0"/>
              </a:spcBef>
              <a:buClrTx/>
              <a:buSzTx/>
              <a:buFontTx/>
              <a:buNone/>
            </a:pPr>
            <a:r>
              <a:rPr lang="ru-RU" altLang="ru-RU" sz="1200" dirty="0" smtClean="0">
                <a:solidFill>
                  <a:schemeClr val="tx1"/>
                </a:solidFill>
                <a:latin typeface="Times New Roman" pitchFamily="18" charset="0"/>
              </a:rPr>
              <a:t>24 049,3 тыс</a:t>
            </a:r>
            <a:r>
              <a:rPr lang="ru-RU" altLang="ru-RU" sz="1200" dirty="0">
                <a:solidFill>
                  <a:schemeClr val="tx1"/>
                </a:solidFill>
                <a:latin typeface="Times New Roman" pitchFamily="18" charset="0"/>
              </a:rPr>
              <a:t>. руб.</a:t>
            </a:r>
          </a:p>
        </p:txBody>
      </p:sp>
      <p:sp>
        <p:nvSpPr>
          <p:cNvPr id="13337" name="Text Box 27"/>
          <p:cNvSpPr txBox="1">
            <a:spLocks noChangeArrowheads="1"/>
          </p:cNvSpPr>
          <p:nvPr/>
        </p:nvSpPr>
        <p:spPr bwMode="auto">
          <a:xfrm>
            <a:off x="6611937" y="3030111"/>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Жилищно-коммунальное хозяйство </a:t>
            </a:r>
            <a:r>
              <a:rPr lang="ru-RU" altLang="ru-RU" sz="1200" dirty="0" smtClean="0">
                <a:solidFill>
                  <a:schemeClr val="tx1"/>
                </a:solidFill>
                <a:latin typeface="Times New Roman" pitchFamily="18" charset="0"/>
              </a:rPr>
              <a:t>2 590,0 тыс</a:t>
            </a:r>
            <a:r>
              <a:rPr lang="ru-RU" altLang="ru-RU" sz="1200" dirty="0">
                <a:solidFill>
                  <a:schemeClr val="tx1"/>
                </a:solidFill>
                <a:latin typeface="Times New Roman" pitchFamily="18" charset="0"/>
              </a:rPr>
              <a:t>. руб.</a:t>
            </a:r>
          </a:p>
        </p:txBody>
      </p:sp>
      <p:sp>
        <p:nvSpPr>
          <p:cNvPr id="13338" name="Text Box 28"/>
          <p:cNvSpPr txBox="1">
            <a:spLocks noChangeArrowheads="1"/>
          </p:cNvSpPr>
          <p:nvPr/>
        </p:nvSpPr>
        <p:spPr bwMode="auto">
          <a:xfrm>
            <a:off x="6738891" y="3999947"/>
            <a:ext cx="2320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Образование </a:t>
            </a:r>
            <a:r>
              <a:rPr lang="ru-RU" altLang="ru-RU" sz="1200" dirty="0" smtClean="0">
                <a:solidFill>
                  <a:schemeClr val="tx1"/>
                </a:solidFill>
                <a:latin typeface="Times New Roman" pitchFamily="18" charset="0"/>
              </a:rPr>
              <a:t>225 732,6 тыс</a:t>
            </a:r>
            <a:r>
              <a:rPr lang="ru-RU" altLang="ru-RU" sz="1200" dirty="0">
                <a:solidFill>
                  <a:schemeClr val="tx1"/>
                </a:solidFill>
                <a:latin typeface="Times New Roman" pitchFamily="18" charset="0"/>
              </a:rPr>
              <a:t>. руб.</a:t>
            </a:r>
          </a:p>
        </p:txBody>
      </p:sp>
      <p:sp>
        <p:nvSpPr>
          <p:cNvPr id="13339" name="Text Box 29"/>
          <p:cNvSpPr txBox="1">
            <a:spLocks noChangeArrowheads="1"/>
          </p:cNvSpPr>
          <p:nvPr/>
        </p:nvSpPr>
        <p:spPr bwMode="auto">
          <a:xfrm>
            <a:off x="6813699" y="4270331"/>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Культура, кинематография        </a:t>
            </a:r>
            <a:r>
              <a:rPr lang="ru-RU" altLang="ru-RU" sz="1200" dirty="0" smtClean="0">
                <a:solidFill>
                  <a:schemeClr val="tx1"/>
                </a:solidFill>
                <a:latin typeface="Times New Roman" pitchFamily="18" charset="0"/>
              </a:rPr>
              <a:t>18 014,7 тыс</a:t>
            </a:r>
            <a:r>
              <a:rPr lang="ru-RU" altLang="ru-RU" sz="1200" dirty="0">
                <a:solidFill>
                  <a:schemeClr val="tx1"/>
                </a:solidFill>
                <a:latin typeface="Times New Roman" pitchFamily="18" charset="0"/>
              </a:rPr>
              <a:t>. руб.</a:t>
            </a:r>
          </a:p>
        </p:txBody>
      </p:sp>
      <p:sp>
        <p:nvSpPr>
          <p:cNvPr id="13340" name="Text Box 30"/>
          <p:cNvSpPr txBox="1">
            <a:spLocks noChangeArrowheads="1"/>
          </p:cNvSpPr>
          <p:nvPr/>
        </p:nvSpPr>
        <p:spPr bwMode="auto">
          <a:xfrm>
            <a:off x="6714894" y="4693903"/>
            <a:ext cx="2343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Социальная </a:t>
            </a:r>
            <a:r>
              <a:rPr lang="ru-RU" altLang="ru-RU" sz="1200" dirty="0" smtClean="0">
                <a:solidFill>
                  <a:schemeClr val="tx1"/>
                </a:solidFill>
                <a:latin typeface="Times New Roman" pitchFamily="18" charset="0"/>
              </a:rPr>
              <a:t>политика                 36 120,9 тыс</a:t>
            </a:r>
            <a:r>
              <a:rPr lang="ru-RU" altLang="ru-RU" sz="1200" dirty="0">
                <a:solidFill>
                  <a:schemeClr val="tx1"/>
                </a:solidFill>
                <a:latin typeface="Times New Roman" pitchFamily="18" charset="0"/>
              </a:rPr>
              <a:t>. руб.</a:t>
            </a:r>
          </a:p>
        </p:txBody>
      </p:sp>
      <p:sp>
        <p:nvSpPr>
          <p:cNvPr id="13341" name="AutoShape 31"/>
          <p:cNvSpPr>
            <a:spLocks noChangeArrowheads="1"/>
          </p:cNvSpPr>
          <p:nvPr/>
        </p:nvSpPr>
        <p:spPr bwMode="auto">
          <a:xfrm rot="10800000">
            <a:off x="6242373" y="5583969"/>
            <a:ext cx="2773910" cy="457200"/>
          </a:xfrm>
          <a:prstGeom prst="homePlate">
            <a:avLst>
              <a:gd name="adj" fmla="val 189865"/>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2" name="AutoShape 32"/>
          <p:cNvSpPr>
            <a:spLocks noChangeArrowheads="1"/>
          </p:cNvSpPr>
          <p:nvPr/>
        </p:nvSpPr>
        <p:spPr bwMode="auto">
          <a:xfrm rot="10800000">
            <a:off x="6191250" y="5136906"/>
            <a:ext cx="2808287" cy="437724"/>
          </a:xfrm>
          <a:prstGeom prst="homePlate">
            <a:avLst>
              <a:gd name="adj" fmla="val 19482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3" name="Text Box 33"/>
          <p:cNvSpPr txBox="1">
            <a:spLocks noChangeArrowheads="1"/>
          </p:cNvSpPr>
          <p:nvPr/>
        </p:nvSpPr>
        <p:spPr bwMode="auto">
          <a:xfrm>
            <a:off x="6603505" y="4816822"/>
            <a:ext cx="23399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endParaRPr lang="en-US" altLang="ru-RU" sz="1200" dirty="0" smtClean="0">
              <a:solidFill>
                <a:schemeClr val="tx1"/>
              </a:solidFill>
              <a:latin typeface="Times New Roman" pitchFamily="18" charset="0"/>
            </a:endParaRPr>
          </a:p>
          <a:p>
            <a:pPr algn="ctr" eaLnBrk="1" hangingPunct="1">
              <a:spcBef>
                <a:spcPct val="50000"/>
              </a:spcBef>
              <a:buClrTx/>
              <a:buSzTx/>
              <a:buFontTx/>
              <a:buNone/>
            </a:pPr>
            <a:r>
              <a:rPr lang="en-US" altLang="ru-RU" sz="1200" dirty="0">
                <a:solidFill>
                  <a:schemeClr val="tx1"/>
                </a:solidFill>
                <a:latin typeface="Times New Roman" pitchFamily="18" charset="0"/>
              </a:rPr>
              <a:t> </a:t>
            </a:r>
            <a:r>
              <a:rPr lang="en-US" altLang="ru-RU" sz="1200" dirty="0" smtClean="0">
                <a:solidFill>
                  <a:schemeClr val="tx1"/>
                </a:solidFill>
                <a:latin typeface="Times New Roman" pitchFamily="18" charset="0"/>
              </a:rPr>
              <a:t>   </a:t>
            </a:r>
            <a:r>
              <a:rPr lang="ru-RU" altLang="ru-RU" sz="1200" dirty="0" smtClean="0">
                <a:solidFill>
                  <a:schemeClr val="tx1"/>
                </a:solidFill>
                <a:latin typeface="Times New Roman" pitchFamily="18" charset="0"/>
              </a:rPr>
              <a:t>Физическая </a:t>
            </a:r>
            <a:r>
              <a:rPr lang="ru-RU" altLang="ru-RU" sz="1200" dirty="0">
                <a:solidFill>
                  <a:schemeClr val="tx1"/>
                </a:solidFill>
                <a:latin typeface="Times New Roman" pitchFamily="18" charset="0"/>
              </a:rPr>
              <a:t>культура и спорт </a:t>
            </a:r>
            <a:r>
              <a:rPr lang="ru-RU" altLang="ru-RU" sz="1200" dirty="0" smtClean="0">
                <a:solidFill>
                  <a:schemeClr val="tx1"/>
                </a:solidFill>
                <a:latin typeface="Times New Roman" pitchFamily="18" charset="0"/>
              </a:rPr>
              <a:t>363,3  </a:t>
            </a:r>
            <a:r>
              <a:rPr lang="ru-RU" altLang="ru-RU" sz="1200" dirty="0">
                <a:solidFill>
                  <a:schemeClr val="tx1"/>
                </a:solidFill>
                <a:latin typeface="Times New Roman" pitchFamily="18" charset="0"/>
              </a:rPr>
              <a:t>тыс. руб.</a:t>
            </a:r>
          </a:p>
        </p:txBody>
      </p:sp>
      <p:sp>
        <p:nvSpPr>
          <p:cNvPr id="13344" name="Text Box 34"/>
          <p:cNvSpPr txBox="1">
            <a:spLocks noChangeArrowheads="1"/>
          </p:cNvSpPr>
          <p:nvPr/>
        </p:nvSpPr>
        <p:spPr bwMode="auto">
          <a:xfrm>
            <a:off x="6665250" y="5263885"/>
            <a:ext cx="23421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endParaRPr lang="en-US" altLang="ru-RU" sz="1200" dirty="0" smtClean="0">
              <a:solidFill>
                <a:schemeClr val="tx1"/>
              </a:solidFill>
              <a:latin typeface="Times New Roman" pitchFamily="18" charset="0"/>
            </a:endParaRPr>
          </a:p>
          <a:p>
            <a:pPr algn="ctr" eaLnBrk="1" hangingPunct="1">
              <a:spcBef>
                <a:spcPct val="50000"/>
              </a:spcBef>
              <a:buClrTx/>
              <a:buSzTx/>
              <a:buFontTx/>
              <a:buNone/>
            </a:pPr>
            <a:r>
              <a:rPr lang="ru-RU" altLang="ru-RU" sz="1200" dirty="0" smtClean="0">
                <a:solidFill>
                  <a:schemeClr val="tx1"/>
                </a:solidFill>
                <a:latin typeface="Times New Roman" pitchFamily="18" charset="0"/>
              </a:rPr>
              <a:t>Средства массовой информации         1 687,9 тыс. руб. </a:t>
            </a:r>
            <a:endParaRPr lang="ru-RU" altLang="ru-RU" sz="1200" dirty="0">
              <a:solidFill>
                <a:schemeClr val="tx1"/>
              </a:solidFill>
              <a:latin typeface="Times New Roman" pitchFamily="18" charset="0"/>
            </a:endParaRPr>
          </a:p>
        </p:txBody>
      </p:sp>
      <p:sp>
        <p:nvSpPr>
          <p:cNvPr id="13345" name="AutoShape 38"/>
          <p:cNvSpPr>
            <a:spLocks noChangeArrowheads="1"/>
          </p:cNvSpPr>
          <p:nvPr/>
        </p:nvSpPr>
        <p:spPr bwMode="auto">
          <a:xfrm rot="10800000">
            <a:off x="6278769" y="6511067"/>
            <a:ext cx="2742892" cy="344140"/>
          </a:xfrm>
          <a:prstGeom prst="homePlate">
            <a:avLst>
              <a:gd name="adj" fmla="val 13193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pic>
        <p:nvPicPr>
          <p:cNvPr id="13346"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530"/>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AutoShape 41"/>
          <p:cNvSpPr>
            <a:spLocks noChangeArrowheads="1"/>
          </p:cNvSpPr>
          <p:nvPr/>
        </p:nvSpPr>
        <p:spPr bwMode="auto">
          <a:xfrm>
            <a:off x="3312317" y="1581416"/>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8" name="AutoShape 42"/>
          <p:cNvSpPr>
            <a:spLocks noChangeArrowheads="1"/>
          </p:cNvSpPr>
          <p:nvPr/>
        </p:nvSpPr>
        <p:spPr bwMode="auto">
          <a:xfrm>
            <a:off x="3312318" y="5100638"/>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9" name="Text Box 43"/>
          <p:cNvSpPr txBox="1">
            <a:spLocks noChangeArrowheads="1"/>
          </p:cNvSpPr>
          <p:nvPr/>
        </p:nvSpPr>
        <p:spPr bwMode="auto">
          <a:xfrm>
            <a:off x="3492500" y="1742179"/>
            <a:ext cx="20875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Доходы в расчете на 1 жителя </a:t>
            </a:r>
            <a:r>
              <a:rPr lang="ru-RU" altLang="ru-RU" sz="1600" dirty="0" smtClean="0">
                <a:solidFill>
                  <a:schemeClr val="tx1"/>
                </a:solidFill>
                <a:latin typeface="Times New Roman" pitchFamily="18" charset="0"/>
              </a:rPr>
              <a:t>                   25 659,8 руб</a:t>
            </a:r>
            <a:r>
              <a:rPr lang="ru-RU" altLang="ru-RU" sz="1600" dirty="0">
                <a:solidFill>
                  <a:schemeClr val="tx1"/>
                </a:solidFill>
                <a:latin typeface="Times New Roman" pitchFamily="18" charset="0"/>
              </a:rPr>
              <a:t>.</a:t>
            </a:r>
          </a:p>
        </p:txBody>
      </p:sp>
      <p:sp>
        <p:nvSpPr>
          <p:cNvPr id="13350" name="Text Box 45"/>
          <p:cNvSpPr txBox="1">
            <a:spLocks noChangeArrowheads="1"/>
          </p:cNvSpPr>
          <p:nvPr/>
        </p:nvSpPr>
        <p:spPr bwMode="auto">
          <a:xfrm>
            <a:off x="3563938" y="5245526"/>
            <a:ext cx="2087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Расходы в расчете на 1 жителя </a:t>
            </a:r>
            <a:r>
              <a:rPr lang="ru-RU" altLang="ru-RU" sz="1600" dirty="0" smtClean="0">
                <a:solidFill>
                  <a:schemeClr val="tx1"/>
                </a:solidFill>
                <a:latin typeface="Times New Roman" pitchFamily="18" charset="0"/>
              </a:rPr>
              <a:t>25 654,6 руб</a:t>
            </a:r>
            <a:r>
              <a:rPr lang="ru-RU" altLang="ru-RU" sz="1600" dirty="0">
                <a:solidFill>
                  <a:schemeClr val="tx1"/>
                </a:solidFill>
                <a:latin typeface="Times New Roman" pitchFamily="18" charset="0"/>
              </a:rPr>
              <a:t>.</a:t>
            </a:r>
          </a:p>
        </p:txBody>
      </p:sp>
      <p:sp>
        <p:nvSpPr>
          <p:cNvPr id="13351" name="Text Box 24"/>
          <p:cNvSpPr txBox="1">
            <a:spLocks noChangeArrowheads="1"/>
          </p:cNvSpPr>
          <p:nvPr/>
        </p:nvSpPr>
        <p:spPr bwMode="auto">
          <a:xfrm>
            <a:off x="6425407" y="2111214"/>
            <a:ext cx="27352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Безопасность и правоохранительная деятельность </a:t>
            </a:r>
            <a:r>
              <a:rPr lang="ru-RU" altLang="ru-RU" sz="1200" dirty="0" smtClean="0">
                <a:solidFill>
                  <a:schemeClr val="tx1"/>
                </a:solidFill>
                <a:latin typeface="Times New Roman" pitchFamily="18" charset="0"/>
              </a:rPr>
              <a:t>4 501,7 тыс</a:t>
            </a:r>
            <a:r>
              <a:rPr lang="ru-RU" altLang="ru-RU" sz="1200" dirty="0">
                <a:solidFill>
                  <a:schemeClr val="tx1"/>
                </a:solidFill>
                <a:latin typeface="Times New Roman" pitchFamily="18" charset="0"/>
              </a:rPr>
              <a:t>. руб.</a:t>
            </a:r>
          </a:p>
        </p:txBody>
      </p:sp>
      <p:sp>
        <p:nvSpPr>
          <p:cNvPr id="13352" name="Text Box 35"/>
          <p:cNvSpPr txBox="1">
            <a:spLocks noChangeArrowheads="1"/>
          </p:cNvSpPr>
          <p:nvPr/>
        </p:nvSpPr>
        <p:spPr bwMode="auto">
          <a:xfrm>
            <a:off x="6297417" y="5788407"/>
            <a:ext cx="28137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en-US" altLang="ru-RU" sz="1200" dirty="0" smtClean="0">
                <a:solidFill>
                  <a:schemeClr val="tx1"/>
                </a:solidFill>
                <a:latin typeface="Times New Roman" pitchFamily="18" charset="0"/>
              </a:rPr>
              <a:t>                                  </a:t>
            </a:r>
          </a:p>
          <a:p>
            <a:pPr algn="ctr" eaLnBrk="1" hangingPunct="1">
              <a:spcBef>
                <a:spcPct val="50000"/>
              </a:spcBef>
              <a:buClrTx/>
              <a:buSzTx/>
              <a:buFontTx/>
              <a:buNone/>
            </a:pPr>
            <a:r>
              <a:rPr lang="en-US" altLang="ru-RU" sz="1200" dirty="0" smtClean="0">
                <a:solidFill>
                  <a:schemeClr val="tx1"/>
                </a:solidFill>
                <a:latin typeface="Times New Roman" pitchFamily="18" charset="0"/>
              </a:rPr>
              <a:t>   </a:t>
            </a:r>
            <a:r>
              <a:rPr lang="ru-RU" altLang="ru-RU" sz="1200" dirty="0" smtClean="0">
                <a:solidFill>
                  <a:schemeClr val="tx1"/>
                </a:solidFill>
                <a:latin typeface="Times New Roman" pitchFamily="18" charset="0"/>
              </a:rPr>
              <a:t>Обслуживание государственного и </a:t>
            </a:r>
            <a:r>
              <a:rPr lang="ru-RU" altLang="ru-RU" sz="1200" dirty="0">
                <a:solidFill>
                  <a:schemeClr val="tx1"/>
                </a:solidFill>
                <a:latin typeface="Times New Roman" pitchFamily="18" charset="0"/>
              </a:rPr>
              <a:t>муниципального долга </a:t>
            </a:r>
            <a:r>
              <a:rPr lang="ru-RU" altLang="ru-RU" sz="1200" dirty="0" smtClean="0">
                <a:solidFill>
                  <a:schemeClr val="tx1"/>
                </a:solidFill>
                <a:latin typeface="Times New Roman" pitchFamily="18" charset="0"/>
              </a:rPr>
              <a:t>9,9 тыс.</a:t>
            </a:r>
            <a:r>
              <a:rPr lang="en-US" altLang="ru-RU" sz="1200" dirty="0" smtClean="0">
                <a:solidFill>
                  <a:schemeClr val="tx1"/>
                </a:solidFill>
                <a:latin typeface="Times New Roman" pitchFamily="18" charset="0"/>
              </a:rPr>
              <a:t> </a:t>
            </a:r>
            <a:r>
              <a:rPr lang="ru-RU" altLang="ru-RU" sz="1200" dirty="0" smtClean="0">
                <a:solidFill>
                  <a:schemeClr val="tx1"/>
                </a:solidFill>
                <a:latin typeface="Times New Roman" pitchFamily="18" charset="0"/>
              </a:rPr>
              <a:t>руб</a:t>
            </a:r>
            <a:r>
              <a:rPr lang="ru-RU" altLang="ru-RU" sz="1200" dirty="0">
                <a:solidFill>
                  <a:schemeClr val="tx1"/>
                </a:solidFill>
                <a:latin typeface="Times New Roman" pitchFamily="18" charset="0"/>
              </a:rPr>
              <a:t>.</a:t>
            </a:r>
          </a:p>
        </p:txBody>
      </p:sp>
      <p:sp>
        <p:nvSpPr>
          <p:cNvPr id="13353" name="Text Box 39"/>
          <p:cNvSpPr txBox="1">
            <a:spLocks noChangeArrowheads="1"/>
          </p:cNvSpPr>
          <p:nvPr/>
        </p:nvSpPr>
        <p:spPr bwMode="auto">
          <a:xfrm>
            <a:off x="6297416" y="6420049"/>
            <a:ext cx="2663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smtClean="0">
                <a:solidFill>
                  <a:schemeClr val="tx1"/>
                </a:solidFill>
                <a:latin typeface="Times New Roman" pitchFamily="18" charset="0"/>
              </a:rPr>
              <a:t>Межбюджетные трансферты                        37 941, 5 тыс</a:t>
            </a:r>
            <a:r>
              <a:rPr lang="ru-RU" altLang="ru-RU" sz="1200" dirty="0">
                <a:solidFill>
                  <a:schemeClr val="tx1"/>
                </a:solidFill>
                <a:latin typeface="Times New Roman" pitchFamily="18" charset="0"/>
              </a:rPr>
              <a:t>. руб.</a:t>
            </a:r>
          </a:p>
        </p:txBody>
      </p:sp>
      <p:pic>
        <p:nvPicPr>
          <p:cNvPr id="2" name="Рисунок 1"/>
          <p:cNvPicPr>
            <a:picLocks noChangeAspect="1"/>
          </p:cNvPicPr>
          <p:nvPr/>
        </p:nvPicPr>
        <p:blipFill>
          <a:blip r:embed="rId3"/>
          <a:stretch>
            <a:fillRect/>
          </a:stretch>
        </p:blipFill>
        <p:spPr>
          <a:xfrm>
            <a:off x="6200396" y="3529506"/>
            <a:ext cx="2840982" cy="437178"/>
          </a:xfrm>
          <a:prstGeom prst="rect">
            <a:avLst/>
          </a:prstGeom>
        </p:spPr>
      </p:pic>
      <p:sp>
        <p:nvSpPr>
          <p:cNvPr id="3" name="Прямоугольник 2"/>
          <p:cNvSpPr/>
          <p:nvPr/>
        </p:nvSpPr>
        <p:spPr>
          <a:xfrm>
            <a:off x="6544949" y="3495322"/>
            <a:ext cx="2862064" cy="461665"/>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Охрана </a:t>
            </a:r>
            <a:r>
              <a:rPr lang="ru-RU" sz="1200" dirty="0">
                <a:latin typeface="Times New Roman" panose="02020603050405020304" pitchFamily="18" charset="0"/>
                <a:cs typeface="Times New Roman" panose="02020603050405020304" pitchFamily="18" charset="0"/>
              </a:rPr>
              <a:t>окружающей </a:t>
            </a:r>
            <a:r>
              <a:rPr lang="ru-RU" sz="1200" dirty="0" smtClean="0">
                <a:latin typeface="Times New Roman" panose="02020603050405020304" pitchFamily="18" charset="0"/>
                <a:cs typeface="Times New Roman" panose="02020603050405020304" pitchFamily="18" charset="0"/>
              </a:rPr>
              <a:t>среды</a:t>
            </a:r>
            <a:r>
              <a:rPr lang="en-US" sz="1200" dirty="0" smtClean="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425,1 </a:t>
            </a:r>
            <a:r>
              <a:rPr lang="ru-RU" sz="1200" dirty="0" smtClean="0">
                <a:latin typeface="Times New Roman" panose="02020603050405020304" pitchFamily="18" charset="0"/>
                <a:cs typeface="Times New Roman" panose="02020603050405020304" pitchFamily="18" charset="0"/>
              </a:rPr>
              <a:t>тыс. руб.</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189" y="237329"/>
            <a:ext cx="2393909"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Доходы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403 </a:t>
            </a:r>
            <a:r>
              <a:rPr lang="ru-RU" altLang="ru-RU" sz="1600" b="1" kern="0" dirty="0">
                <a:solidFill>
                  <a:schemeClr val="tx1"/>
                </a:solidFill>
                <a:latin typeface="Times New Roman" panose="02020603050405020304" pitchFamily="18" charset="0"/>
                <a:cs typeface="Times New Roman" panose="02020603050405020304" pitchFamily="18" charset="0"/>
              </a:rPr>
              <a:t>398,4 </a:t>
            </a:r>
            <a:r>
              <a:rPr lang="ru-RU" altLang="ru-RU" sz="1600" b="1" kern="0" dirty="0">
                <a:solidFill>
                  <a:prstClr val="black"/>
                </a:solidFill>
                <a:latin typeface="Times New Roman" panose="02020603050405020304" pitchFamily="18" charset="0"/>
                <a:cs typeface="Times New Roman" panose="02020603050405020304" pitchFamily="18" charset="0"/>
              </a:rPr>
              <a:t>тыс. рублей</a:t>
            </a:r>
          </a:p>
        </p:txBody>
      </p:sp>
      <p:sp>
        <p:nvSpPr>
          <p:cNvPr id="7" name="AutoShape 4"/>
          <p:cNvSpPr>
            <a:spLocks noChangeArrowheads="1"/>
          </p:cNvSpPr>
          <p:nvPr/>
        </p:nvSpPr>
        <p:spPr bwMode="auto">
          <a:xfrm>
            <a:off x="3491880" y="240452"/>
            <a:ext cx="236118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Расходы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403 316,0 тыс. </a:t>
            </a:r>
            <a:r>
              <a:rPr lang="ru-RU" altLang="ru-RU" sz="1600" b="1" kern="0" dirty="0" smtClean="0">
                <a:solidFill>
                  <a:prstClr val="black"/>
                </a:solidFill>
                <a:latin typeface="Times New Roman" panose="02020603050405020304" pitchFamily="18" charset="0"/>
                <a:cs typeface="Times New Roman" panose="02020603050405020304" pitchFamily="18" charset="0"/>
              </a:rPr>
              <a:t>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83" y="240453"/>
            <a:ext cx="2289175" cy="1398586"/>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Профицит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 82,4 </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тыс. рублей</a:t>
            </a:r>
          </a:p>
        </p:txBody>
      </p:sp>
      <p:sp>
        <p:nvSpPr>
          <p:cNvPr id="5" name="Равно 4"/>
          <p:cNvSpPr/>
          <p:nvPr/>
        </p:nvSpPr>
        <p:spPr>
          <a:xfrm>
            <a:off x="5853063" y="764576"/>
            <a:ext cx="807169" cy="401024"/>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Минус 23"/>
          <p:cNvSpPr/>
          <p:nvPr/>
        </p:nvSpPr>
        <p:spPr>
          <a:xfrm>
            <a:off x="2646512" y="684594"/>
            <a:ext cx="864096" cy="504056"/>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Объект 1"/>
          <p:cNvGraphicFramePr>
            <a:graphicFrameLocks noChangeAspect="1"/>
          </p:cNvGraphicFramePr>
          <p:nvPr>
            <p:extLst>
              <p:ext uri="{D42A27DB-BD31-4B8C-83A1-F6EECF244321}">
                <p14:modId xmlns:p14="http://schemas.microsoft.com/office/powerpoint/2010/main" val="2942786537"/>
              </p:ext>
            </p:extLst>
          </p:nvPr>
        </p:nvGraphicFramePr>
        <p:xfrm>
          <a:off x="266700" y="1700213"/>
          <a:ext cx="8874125" cy="4830762"/>
        </p:xfrm>
        <a:graphic>
          <a:graphicData uri="http://schemas.openxmlformats.org/presentationml/2006/ole">
            <mc:AlternateContent xmlns:mc="http://schemas.openxmlformats.org/markup-compatibility/2006">
              <mc:Choice xmlns:v="urn:schemas-microsoft-com:vml" Requires="v">
                <p:oleObj spid="_x0000_s4147" name="Лист" r:id="rId4" imgW="7321503" imgH="4190940" progId="Excel.Sheet.8">
                  <p:embed/>
                </p:oleObj>
              </mc:Choice>
              <mc:Fallback>
                <p:oleObj name="Лист" r:id="rId4" imgW="7321503" imgH="4190940" progId="Excel.Sheet.8">
                  <p:embed/>
                  <p:pic>
                    <p:nvPicPr>
                      <p:cNvPr id="0" name=""/>
                      <p:cNvPicPr/>
                      <p:nvPr/>
                    </p:nvPicPr>
                    <p:blipFill>
                      <a:blip r:embed="rId5"/>
                      <a:stretch>
                        <a:fillRect/>
                      </a:stretch>
                    </p:blipFill>
                    <p:spPr>
                      <a:xfrm>
                        <a:off x="266700" y="1700213"/>
                        <a:ext cx="8874125" cy="4830762"/>
                      </a:xfrm>
                      <a:prstGeom prst="rect">
                        <a:avLst/>
                      </a:prstGeom>
                    </p:spPr>
                  </p:pic>
                </p:oleObj>
              </mc:Fallback>
            </mc:AlternateContent>
          </a:graphicData>
        </a:graphic>
      </p:graphicFrame>
    </p:spTree>
    <p:extLst>
      <p:ext uri="{BB962C8B-B14F-4D97-AF65-F5344CB8AC3E}">
        <p14:creationId xmlns:p14="http://schemas.microsoft.com/office/powerpoint/2010/main" val="219771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1933575"/>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8"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9" name="Прямоугольник 4"/>
          <p:cNvSpPr>
            <a:spLocks noChangeArrowheads="1"/>
          </p:cNvSpPr>
          <p:nvPr/>
        </p:nvSpPr>
        <p:spPr bwMode="auto">
          <a:xfrm>
            <a:off x="247650" y="647086"/>
            <a:ext cx="8644830" cy="2893100"/>
          </a:xfrm>
          <a:prstGeom prst="rect">
            <a:avLst/>
          </a:prstGeom>
          <a:noFill/>
          <a:ln w="9525">
            <a:noFill/>
            <a:miter lim="800000"/>
            <a:headEnd/>
            <a:tailEnd/>
          </a:ln>
        </p:spPr>
        <p:txBody>
          <a:bodyPr wrap="square">
            <a:spAutoFit/>
          </a:bodyPr>
          <a:lstStyle/>
          <a:p>
            <a:pPr algn="just"/>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За </a:t>
            </a:r>
            <a:r>
              <a:rPr lang="ru-RU" sz="1400" dirty="0" smtClean="0">
                <a:latin typeface="Times New Roman" panose="02020603050405020304" pitchFamily="18" charset="0"/>
                <a:cs typeface="Times New Roman" panose="02020603050405020304" pitchFamily="18" charset="0"/>
              </a:rPr>
              <a:t>2019 </a:t>
            </a:r>
            <a:r>
              <a:rPr lang="ru-RU" sz="1400" dirty="0">
                <a:latin typeface="Times New Roman" panose="02020603050405020304" pitchFamily="18" charset="0"/>
                <a:cs typeface="Times New Roman" panose="02020603050405020304" pitchFamily="18" charset="0"/>
              </a:rPr>
              <a:t>год доходная часть бюджета Муромского района исполнена на </a:t>
            </a:r>
            <a:r>
              <a:rPr lang="ru-RU" sz="1400" dirty="0" smtClean="0">
                <a:latin typeface="Times New Roman" panose="02020603050405020304" pitchFamily="18" charset="0"/>
                <a:cs typeface="Times New Roman" panose="02020603050405020304" pitchFamily="18" charset="0"/>
              </a:rPr>
              <a:t>99,99%. </a:t>
            </a:r>
            <a:r>
              <a:rPr lang="ru-RU" sz="1400" dirty="0">
                <a:latin typeface="Times New Roman" panose="02020603050405020304" pitchFamily="18" charset="0"/>
                <a:cs typeface="Times New Roman" panose="02020603050405020304" pitchFamily="18" charset="0"/>
              </a:rPr>
              <a:t>При плане в сумме </a:t>
            </a:r>
            <a:r>
              <a:rPr lang="ru-RU" sz="1400" dirty="0" smtClean="0">
                <a:latin typeface="Times New Roman" panose="02020603050405020304" pitchFamily="18" charset="0"/>
                <a:cs typeface="Times New Roman" panose="02020603050405020304" pitchFamily="18" charset="0"/>
              </a:rPr>
              <a:t>403449,1 </a:t>
            </a:r>
            <a:r>
              <a:rPr lang="ru-RU" sz="1400" dirty="0">
                <a:latin typeface="Times New Roman" panose="02020603050405020304" pitchFamily="18" charset="0"/>
                <a:cs typeface="Times New Roman" panose="02020603050405020304" pitchFamily="18" charset="0"/>
              </a:rPr>
              <a:t>тыс. рублей поступило доходных источников в сумме </a:t>
            </a:r>
            <a:r>
              <a:rPr lang="ru-RU" sz="1400" dirty="0" smtClean="0">
                <a:latin typeface="Times New Roman" panose="02020603050405020304" pitchFamily="18" charset="0"/>
                <a:cs typeface="Times New Roman" panose="02020603050405020304" pitchFamily="18" charset="0"/>
              </a:rPr>
              <a:t>403398,4 </a:t>
            </a:r>
            <a:r>
              <a:rPr lang="ru-RU" sz="1400" dirty="0">
                <a:latin typeface="Times New Roman" panose="02020603050405020304" pitchFamily="18" charset="0"/>
                <a:cs typeface="Times New Roman" panose="02020603050405020304" pitchFamily="18" charset="0"/>
              </a:rPr>
              <a:t>тыс. рублей. К уровню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рост доходной части составил </a:t>
            </a:r>
            <a:r>
              <a:rPr lang="ru-RU" sz="1400" dirty="0" smtClean="0">
                <a:latin typeface="Times New Roman" panose="02020603050405020304" pitchFamily="18" charset="0"/>
                <a:cs typeface="Times New Roman" panose="02020603050405020304" pitchFamily="18" charset="0"/>
              </a:rPr>
              <a:t>4,0 %, </a:t>
            </a:r>
            <a:r>
              <a:rPr lang="ru-RU" sz="1400" dirty="0">
                <a:latin typeface="Times New Roman" panose="02020603050405020304" pitchFamily="18" charset="0"/>
                <a:cs typeface="Times New Roman" panose="02020603050405020304" pitchFamily="18" charset="0"/>
              </a:rPr>
              <a:t>в том числе:</a:t>
            </a:r>
          </a:p>
          <a:p>
            <a:pPr indent="432000" algn="just"/>
            <a:r>
              <a:rPr lang="ru-RU" sz="1400" dirty="0">
                <a:latin typeface="Times New Roman" panose="02020603050405020304" pitchFamily="18" charset="0"/>
                <a:cs typeface="Times New Roman" panose="02020603050405020304" pitchFamily="18" charset="0"/>
              </a:rPr>
              <a:t>- налоговые и неналоговые доходы в бюджете Муромского района выполнены на </a:t>
            </a:r>
            <a:r>
              <a:rPr lang="ru-RU" sz="1400" dirty="0" smtClean="0">
                <a:latin typeface="Times New Roman" panose="02020603050405020304" pitchFamily="18" charset="0"/>
                <a:cs typeface="Times New Roman" panose="02020603050405020304" pitchFamily="18" charset="0"/>
              </a:rPr>
              <a:t>100,4 </a:t>
            </a:r>
            <a:r>
              <a:rPr lang="ru-RU" sz="1400" dirty="0">
                <a:latin typeface="Times New Roman" panose="02020603050405020304" pitchFamily="18" charset="0"/>
                <a:cs typeface="Times New Roman" panose="02020603050405020304" pitchFamily="18" charset="0"/>
              </a:rPr>
              <a:t>% при плане в сумме </a:t>
            </a:r>
            <a:r>
              <a:rPr lang="ru-RU" sz="1400" dirty="0" smtClean="0">
                <a:latin typeface="Times New Roman" panose="02020603050405020304" pitchFamily="18" charset="0"/>
                <a:cs typeface="Times New Roman" panose="02020603050405020304" pitchFamily="18" charset="0"/>
              </a:rPr>
              <a:t>61540,1 </a:t>
            </a:r>
            <a:r>
              <a:rPr lang="ru-RU" sz="1400" dirty="0">
                <a:latin typeface="Times New Roman" panose="02020603050405020304" pitchFamily="18" charset="0"/>
                <a:cs typeface="Times New Roman" panose="02020603050405020304" pitchFamily="18" charset="0"/>
              </a:rPr>
              <a:t>тыс. рублей, исполнение составило сумму </a:t>
            </a:r>
            <a:r>
              <a:rPr lang="ru-RU" sz="1400" dirty="0" smtClean="0">
                <a:latin typeface="Times New Roman" panose="02020603050405020304" pitchFamily="18" charset="0"/>
                <a:cs typeface="Times New Roman" panose="02020603050405020304" pitchFamily="18" charset="0"/>
              </a:rPr>
              <a:t>61807,0 </a:t>
            </a:r>
            <a:r>
              <a:rPr lang="ru-RU" sz="1400" dirty="0">
                <a:latin typeface="Times New Roman" panose="02020603050405020304" pitchFamily="18" charset="0"/>
                <a:cs typeface="Times New Roman" panose="02020603050405020304" pitchFamily="18" charset="0"/>
              </a:rPr>
              <a:t>тыс. рублей. По сравнению с показателями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получен рост доходов на </a:t>
            </a:r>
            <a:r>
              <a:rPr lang="ru-RU" sz="1400" dirty="0" smtClean="0">
                <a:latin typeface="Times New Roman" panose="02020603050405020304" pitchFamily="18" charset="0"/>
                <a:cs typeface="Times New Roman" panose="02020603050405020304" pitchFamily="18" charset="0"/>
              </a:rPr>
              <a:t>3,1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(+1848,8 тыс. рублей);</a:t>
            </a:r>
            <a:endParaRPr lang="ru-RU" sz="1400" dirty="0">
              <a:latin typeface="Times New Roman" panose="02020603050405020304" pitchFamily="18" charset="0"/>
              <a:cs typeface="Times New Roman" panose="02020603050405020304" pitchFamily="18" charset="0"/>
            </a:endParaRPr>
          </a:p>
          <a:p>
            <a:pPr indent="432000" algn="just"/>
            <a:r>
              <a:rPr lang="ru-RU" sz="1400" dirty="0">
                <a:latin typeface="Times New Roman" panose="02020603050405020304" pitchFamily="18" charset="0"/>
                <a:cs typeface="Times New Roman" panose="02020603050405020304" pitchFamily="18" charset="0"/>
              </a:rPr>
              <a:t>- годовые назначения по безвозмездным поступлениям исполнены на </a:t>
            </a:r>
            <a:r>
              <a:rPr lang="ru-RU" sz="1400" dirty="0" smtClean="0">
                <a:latin typeface="Times New Roman" panose="02020603050405020304" pitchFamily="18" charset="0"/>
                <a:cs typeface="Times New Roman" panose="02020603050405020304" pitchFamily="18" charset="0"/>
              </a:rPr>
              <a:t>99,9 </a:t>
            </a:r>
            <a:r>
              <a:rPr lang="ru-RU" sz="1400" dirty="0">
                <a:latin typeface="Times New Roman" panose="02020603050405020304" pitchFamily="18" charset="0"/>
                <a:cs typeface="Times New Roman" panose="02020603050405020304" pitchFamily="18" charset="0"/>
              </a:rPr>
              <a:t>% при плане в сумме </a:t>
            </a:r>
            <a:r>
              <a:rPr lang="ru-RU" sz="1400" dirty="0" smtClean="0">
                <a:latin typeface="Times New Roman" panose="02020603050405020304" pitchFamily="18" charset="0"/>
                <a:cs typeface="Times New Roman" panose="02020603050405020304" pitchFamily="18" charset="0"/>
              </a:rPr>
              <a:t>341909,0 </a:t>
            </a:r>
            <a:r>
              <a:rPr lang="ru-RU" sz="1400" dirty="0">
                <a:latin typeface="Times New Roman" panose="02020603050405020304" pitchFamily="18" charset="0"/>
                <a:cs typeface="Times New Roman" panose="02020603050405020304" pitchFamily="18" charset="0"/>
              </a:rPr>
              <a:t>тыс. рублей поступление составило сумму </a:t>
            </a:r>
            <a:r>
              <a:rPr lang="ru-RU" sz="1400" dirty="0" smtClean="0">
                <a:latin typeface="Times New Roman" panose="02020603050405020304" pitchFamily="18" charset="0"/>
                <a:cs typeface="Times New Roman" panose="02020603050405020304" pitchFamily="18" charset="0"/>
              </a:rPr>
              <a:t>341591,4 </a:t>
            </a:r>
            <a:r>
              <a:rPr lang="ru-RU" sz="1400" dirty="0">
                <a:latin typeface="Times New Roman" panose="02020603050405020304" pitchFamily="18" charset="0"/>
                <a:cs typeface="Times New Roman" panose="02020603050405020304" pitchFamily="18" charset="0"/>
              </a:rPr>
              <a:t>тыс. рублей. По отношению к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году рост составил </a:t>
            </a:r>
            <a:r>
              <a:rPr lang="ru-RU" sz="1400" dirty="0" smtClean="0">
                <a:latin typeface="Times New Roman" panose="02020603050405020304" pitchFamily="18" charset="0"/>
                <a:cs typeface="Times New Roman" panose="02020603050405020304" pitchFamily="18" charset="0"/>
              </a:rPr>
              <a:t>4,2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(+13727,8 тыс</a:t>
            </a:r>
            <a:r>
              <a:rPr lang="ru-RU" sz="1400" dirty="0">
                <a:latin typeface="Times New Roman" panose="02020603050405020304" pitchFamily="18" charset="0"/>
                <a:cs typeface="Times New Roman" panose="02020603050405020304" pitchFamily="18" charset="0"/>
              </a:rPr>
              <a:t>. рублей).</a:t>
            </a:r>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Налоговые </a:t>
            </a:r>
            <a:r>
              <a:rPr lang="ru-RU" sz="1400" dirty="0">
                <a:latin typeface="Times New Roman" panose="02020603050405020304" pitchFamily="18" charset="0"/>
                <a:cs typeface="Times New Roman" panose="02020603050405020304" pitchFamily="18" charset="0"/>
              </a:rPr>
              <a:t>и неналоговые доходы в структуре бюджета района составили в отчетном периоде </a:t>
            </a:r>
            <a:r>
              <a:rPr lang="ru-RU" sz="1400" dirty="0" smtClean="0">
                <a:latin typeface="Times New Roman" panose="02020603050405020304" pitchFamily="18" charset="0"/>
                <a:cs typeface="Times New Roman" panose="02020603050405020304" pitchFamily="18" charset="0"/>
              </a:rPr>
              <a:t>15,3%, </a:t>
            </a:r>
            <a:r>
              <a:rPr lang="ru-RU" sz="1400" dirty="0">
                <a:latin typeface="Times New Roman" panose="02020603050405020304" pitchFamily="18" charset="0"/>
                <a:cs typeface="Times New Roman" panose="02020603050405020304" pitchFamily="18" charset="0"/>
              </a:rPr>
              <a:t>безвозмездные поступления – </a:t>
            </a:r>
            <a:r>
              <a:rPr lang="ru-RU" sz="1400" dirty="0" smtClean="0">
                <a:latin typeface="Times New Roman" panose="02020603050405020304" pitchFamily="18" charset="0"/>
                <a:cs typeface="Times New Roman" panose="02020603050405020304" pitchFamily="18" charset="0"/>
              </a:rPr>
              <a:t>84,7 </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году налоговые и неналоговые доходы составляли </a:t>
            </a:r>
            <a:r>
              <a:rPr lang="ru-RU" sz="1400" dirty="0" smtClean="0">
                <a:latin typeface="Times New Roman" panose="02020603050405020304" pitchFamily="18" charset="0"/>
                <a:cs typeface="Times New Roman" panose="02020603050405020304" pitchFamily="18" charset="0"/>
              </a:rPr>
              <a:t>15,5 %, </a:t>
            </a:r>
            <a:r>
              <a:rPr lang="ru-RU" sz="1400" dirty="0">
                <a:latin typeface="Times New Roman" panose="02020603050405020304" pitchFamily="18" charset="0"/>
                <a:cs typeface="Times New Roman" panose="02020603050405020304" pitchFamily="18" charset="0"/>
              </a:rPr>
              <a:t>безвозмездные поступления </a:t>
            </a:r>
            <a:r>
              <a:rPr lang="ru-RU" sz="1400" dirty="0" smtClean="0">
                <a:latin typeface="Times New Roman" panose="02020603050405020304" pitchFamily="18" charset="0"/>
                <a:cs typeface="Times New Roman" panose="02020603050405020304" pitchFamily="18" charset="0"/>
              </a:rPr>
              <a:t>84,5 %. </a:t>
            </a:r>
            <a:r>
              <a:rPr lang="ru-RU" sz="1400" dirty="0">
                <a:latin typeface="Times New Roman" panose="02020603050405020304" pitchFamily="18" charset="0"/>
                <a:cs typeface="Times New Roman" panose="02020603050405020304" pitchFamily="18" charset="0"/>
              </a:rPr>
              <a:t>Доля собственных источников (налоговые и неналоговые) в доходах бюджета уменьшилась на </a:t>
            </a:r>
            <a:r>
              <a:rPr lang="ru-RU" sz="1400" dirty="0" smtClean="0">
                <a:latin typeface="Times New Roman" panose="02020603050405020304" pitchFamily="18" charset="0"/>
                <a:cs typeface="Times New Roman" panose="02020603050405020304" pitchFamily="18" charset="0"/>
              </a:rPr>
              <a:t>0,2 </a:t>
            </a:r>
            <a:r>
              <a:rPr lang="ru-RU" sz="1400" dirty="0">
                <a:latin typeface="Times New Roman" panose="02020603050405020304" pitchFamily="18" charset="0"/>
                <a:cs typeface="Times New Roman" panose="02020603050405020304" pitchFamily="18" charset="0"/>
              </a:rPr>
              <a:t>% в связи с увеличением объема безвозмездных </a:t>
            </a:r>
            <a:r>
              <a:rPr lang="ru-RU" sz="1400" dirty="0" smtClean="0">
                <a:latin typeface="Times New Roman" panose="02020603050405020304" pitchFamily="18" charset="0"/>
                <a:cs typeface="Times New Roman" panose="02020603050405020304" pitchFamily="18" charset="0"/>
              </a:rPr>
              <a:t>поступлений.</a:t>
            </a:r>
            <a:endParaRPr lang="ru-RU" sz="1400" dirty="0">
              <a:latin typeface="Times New Roman" panose="02020603050405020304" pitchFamily="18" charset="0"/>
              <a:cs typeface="Times New Roman" panose="02020603050405020304" pitchFamily="18" charset="0"/>
            </a:endParaRPr>
          </a:p>
        </p:txBody>
      </p:sp>
      <p:sp>
        <p:nvSpPr>
          <p:cNvPr id="19" name="Rectangle 6"/>
          <p:cNvSpPr>
            <a:spLocks noGrp="1" noChangeArrowheads="1"/>
          </p:cNvSpPr>
          <p:nvPr>
            <p:ph type="title"/>
          </p:nvPr>
        </p:nvSpPr>
        <p:spPr>
          <a:xfrm>
            <a:off x="785786" y="214290"/>
            <a:ext cx="8066088" cy="454005"/>
          </a:xfrm>
        </p:spPr>
        <p:txBody>
          <a:bodyPr rtlCol="0">
            <a:noAutofit/>
          </a:bodyPr>
          <a:lstStyle/>
          <a:p>
            <a:pPr eaLnBrk="1" fontAlgn="auto" hangingPunct="1">
              <a:spcAft>
                <a:spcPts val="0"/>
              </a:spcAft>
              <a:defRPr/>
            </a:pPr>
            <a:r>
              <a:rPr lang="ru-RU" altLang="ru-RU" sz="28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bwMode="auto">
          <a:xfrm>
            <a:off x="3990975" y="6484938"/>
            <a:ext cx="1162050" cy="365125"/>
          </a:xfrm>
          <a:noFill/>
          <a:ln>
            <a:miter lim="800000"/>
            <a:headEnd/>
            <a:tailEnd/>
          </a:ln>
        </p:spPr>
        <p:txBody>
          <a:bodyPr wrap="square" numCol="1" anchorCtr="0" compatLnSpc="1">
            <a:prstTxWarp prst="textNoShape">
              <a:avLst/>
            </a:prstTxWarp>
          </a:bodyPr>
          <a:lstStyle/>
          <a:p>
            <a:fld id="{14A3E534-4F3B-4F0C-9C45-48B60FF63D00}" type="slidenum">
              <a:rPr lang="ru-RU" altLang="ru-RU" smtClean="0"/>
              <a:pPr/>
              <a:t>8</a:t>
            </a:fld>
            <a:endParaRPr lang="ru-RU" altLang="ru-RU" smtClean="0"/>
          </a:p>
        </p:txBody>
      </p:sp>
      <p:graphicFrame>
        <p:nvGraphicFramePr>
          <p:cNvPr id="8" name="Диаграмма 7"/>
          <p:cNvGraphicFramePr>
            <a:graphicFrameLocks/>
          </p:cNvGraphicFramePr>
          <p:nvPr>
            <p:extLst>
              <p:ext uri="{D42A27DB-BD31-4B8C-83A1-F6EECF244321}">
                <p14:modId xmlns:p14="http://schemas.microsoft.com/office/powerpoint/2010/main" val="399617280"/>
              </p:ext>
            </p:extLst>
          </p:nvPr>
        </p:nvGraphicFramePr>
        <p:xfrm>
          <a:off x="971600" y="3570274"/>
          <a:ext cx="6696744" cy="3111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78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endParaRPr lang="ru-RU" altLang="ru-RU" dirty="0"/>
          </a:p>
          <a:p>
            <a:endParaRPr lang="ru-RU" altLang="ru-RU" dirty="0" smtClean="0"/>
          </a:p>
        </p:txBody>
      </p:sp>
      <p:sp>
        <p:nvSpPr>
          <p:cNvPr id="2052" name="Прямоугольник 4"/>
          <p:cNvSpPr>
            <a:spLocks noChangeArrowheads="1"/>
          </p:cNvSpPr>
          <p:nvPr/>
        </p:nvSpPr>
        <p:spPr bwMode="auto">
          <a:xfrm>
            <a:off x="250825" y="333375"/>
            <a:ext cx="8642350" cy="1169551"/>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В бюджете Муромского района налоговые доходы исполнены в отчетном периоде на </a:t>
            </a:r>
            <a:r>
              <a:rPr lang="ru-RU" sz="1400" dirty="0" smtClean="0">
                <a:latin typeface="Times New Roman" panose="02020603050405020304" pitchFamily="18" charset="0"/>
                <a:cs typeface="Times New Roman" panose="02020603050405020304" pitchFamily="18" charset="0"/>
              </a:rPr>
              <a:t>99,1 </a:t>
            </a:r>
            <a:r>
              <a:rPr lang="ru-RU" sz="1400" dirty="0">
                <a:latin typeface="Times New Roman" panose="02020603050405020304" pitchFamily="18" charset="0"/>
                <a:cs typeface="Times New Roman" panose="02020603050405020304" pitchFamily="18" charset="0"/>
              </a:rPr>
              <a:t>% или </a:t>
            </a:r>
            <a:r>
              <a:rPr lang="ru-RU" sz="1400" dirty="0" smtClean="0">
                <a:latin typeface="Times New Roman" panose="02020603050405020304" pitchFamily="18" charset="0"/>
                <a:cs typeface="Times New Roman" panose="02020603050405020304" pitchFamily="18" charset="0"/>
              </a:rPr>
              <a:t>в сумме 52214,9 </a:t>
            </a:r>
            <a:r>
              <a:rPr lang="ru-RU" sz="1400" dirty="0">
                <a:latin typeface="Times New Roman" panose="02020603050405020304" pitchFamily="18" charset="0"/>
                <a:cs typeface="Times New Roman" panose="02020603050405020304" pitchFamily="18" charset="0"/>
              </a:rPr>
              <a:t>тыс. рублей при плановых назначениях </a:t>
            </a:r>
            <a:r>
              <a:rPr lang="ru-RU" sz="1400" dirty="0" smtClean="0">
                <a:latin typeface="Times New Roman" panose="02020603050405020304" pitchFamily="18" charset="0"/>
                <a:cs typeface="Times New Roman" panose="02020603050405020304" pitchFamily="18" charset="0"/>
              </a:rPr>
              <a:t>52715,0 </a:t>
            </a:r>
            <a:r>
              <a:rPr lang="ru-RU" sz="1400" dirty="0">
                <a:latin typeface="Times New Roman" panose="02020603050405020304" pitchFamily="18" charset="0"/>
                <a:cs typeface="Times New Roman" panose="02020603050405020304" pitchFamily="18" charset="0"/>
              </a:rPr>
              <a:t>тыс. рублей и </a:t>
            </a:r>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сравнению с показателями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получен </a:t>
            </a:r>
            <a:r>
              <a:rPr lang="ru-RU" sz="1400" dirty="0" smtClean="0">
                <a:latin typeface="Times New Roman" panose="02020603050405020304" pitchFamily="18" charset="0"/>
                <a:cs typeface="Times New Roman" panose="02020603050405020304" pitchFamily="18" charset="0"/>
              </a:rPr>
              <a:t>рост налоговых </a:t>
            </a:r>
            <a:r>
              <a:rPr lang="ru-RU" sz="1400" dirty="0">
                <a:latin typeface="Times New Roman" panose="02020603050405020304" pitchFamily="18" charset="0"/>
                <a:cs typeface="Times New Roman" panose="02020603050405020304" pitchFamily="18" charset="0"/>
              </a:rPr>
              <a:t>доходов на </a:t>
            </a:r>
            <a:r>
              <a:rPr lang="ru-RU" sz="1400" dirty="0" smtClean="0">
                <a:latin typeface="Times New Roman" panose="02020603050405020304" pitchFamily="18" charset="0"/>
                <a:cs typeface="Times New Roman" panose="02020603050405020304" pitchFamily="18" charset="0"/>
              </a:rPr>
              <a:t>5,5 %. </a:t>
            </a:r>
            <a:r>
              <a:rPr lang="ru-RU" sz="1400" dirty="0">
                <a:latin typeface="Times New Roman" panose="02020603050405020304" pitchFamily="18" charset="0"/>
                <a:cs typeface="Times New Roman" panose="02020603050405020304" pitchFamily="18" charset="0"/>
              </a:rPr>
              <a:t>Неналоговые доходы бюджета Муромского района исполнены за </a:t>
            </a:r>
            <a:r>
              <a:rPr lang="ru-RU" sz="1400" dirty="0" smtClean="0">
                <a:latin typeface="Times New Roman" panose="02020603050405020304" pitchFamily="18" charset="0"/>
                <a:cs typeface="Times New Roman" panose="02020603050405020304" pitchFamily="18" charset="0"/>
              </a:rPr>
              <a:t>2019 </a:t>
            </a:r>
            <a:r>
              <a:rPr lang="ru-RU" sz="1400" dirty="0">
                <a:latin typeface="Times New Roman" panose="02020603050405020304" pitchFamily="18" charset="0"/>
                <a:cs typeface="Times New Roman" panose="02020603050405020304" pitchFamily="18" charset="0"/>
              </a:rPr>
              <a:t>год на </a:t>
            </a:r>
            <a:r>
              <a:rPr lang="ru-RU" sz="1400" dirty="0" smtClean="0">
                <a:latin typeface="Times New Roman" panose="02020603050405020304" pitchFamily="18" charset="0"/>
                <a:cs typeface="Times New Roman" panose="02020603050405020304" pitchFamily="18" charset="0"/>
              </a:rPr>
              <a:t>108,7 </a:t>
            </a:r>
            <a:r>
              <a:rPr lang="ru-RU" sz="1400" dirty="0">
                <a:latin typeface="Times New Roman" panose="02020603050405020304" pitchFamily="18" charset="0"/>
                <a:cs typeface="Times New Roman" panose="02020603050405020304" pitchFamily="18" charset="0"/>
              </a:rPr>
              <a:t>% и на </a:t>
            </a:r>
            <a:r>
              <a:rPr lang="ru-RU" sz="1400" dirty="0" smtClean="0">
                <a:latin typeface="Times New Roman" panose="02020603050405020304" pitchFamily="18" charset="0"/>
                <a:cs typeface="Times New Roman" panose="02020603050405020304" pitchFamily="18" charset="0"/>
              </a:rPr>
              <a:t>91,8 </a:t>
            </a:r>
            <a:r>
              <a:rPr lang="ru-RU" sz="1400" dirty="0">
                <a:latin typeface="Times New Roman" panose="02020603050405020304" pitchFamily="18" charset="0"/>
                <a:cs typeface="Times New Roman" panose="02020603050405020304" pitchFamily="18" charset="0"/>
              </a:rPr>
              <a:t>% к значениям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и поступили в сумме </a:t>
            </a:r>
            <a:r>
              <a:rPr lang="ru-RU" sz="1400" dirty="0" smtClean="0">
                <a:latin typeface="Times New Roman" panose="02020603050405020304" pitchFamily="18" charset="0"/>
                <a:cs typeface="Times New Roman" panose="02020603050405020304" pitchFamily="18" charset="0"/>
              </a:rPr>
              <a:t>9592,1 </a:t>
            </a:r>
            <a:r>
              <a:rPr lang="ru-RU" sz="1400" dirty="0">
                <a:latin typeface="Times New Roman" panose="02020603050405020304" pitchFamily="18" charset="0"/>
                <a:cs typeface="Times New Roman" panose="02020603050405020304" pitchFamily="18" charset="0"/>
              </a:rPr>
              <a:t>тыс. рублей при плановых значениях в объеме </a:t>
            </a:r>
            <a:r>
              <a:rPr lang="ru-RU" sz="1400" dirty="0" smtClean="0">
                <a:latin typeface="Times New Roman" panose="02020603050405020304" pitchFamily="18" charset="0"/>
                <a:cs typeface="Times New Roman" panose="02020603050405020304" pitchFamily="18" charset="0"/>
              </a:rPr>
              <a:t>8825,1 </a:t>
            </a:r>
            <a:r>
              <a:rPr lang="ru-RU" sz="1400" dirty="0">
                <a:latin typeface="Times New Roman" panose="02020603050405020304" pitchFamily="18" charset="0"/>
                <a:cs typeface="Times New Roman" panose="02020603050405020304" pitchFamily="18" charset="0"/>
              </a:rPr>
              <a:t>тыс. рублей</a:t>
            </a:r>
            <a:r>
              <a:rPr lang="ru-RU" sz="1400" dirty="0" smtClean="0">
                <a:latin typeface="Times New Roman" panose="02020603050405020304" pitchFamily="18" charset="0"/>
                <a:cs typeface="Times New Roman" panose="02020603050405020304" pitchFamily="18" charset="0"/>
              </a:rPr>
              <a:t>.</a:t>
            </a:r>
            <a:endParaRPr lang="ru-RU" altLang="ru-RU" sz="1400" dirty="0">
              <a:latin typeface="Times New Roman" pitchFamily="18" charset="0"/>
              <a:cs typeface="Times New Roman" pitchFamily="18" charset="0"/>
            </a:endParaRPr>
          </a:p>
        </p:txBody>
      </p:sp>
      <p:sp>
        <p:nvSpPr>
          <p:cNvPr id="2053"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2054"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2" name="Object 6"/>
          <p:cNvGraphicFramePr>
            <a:graphicFrameLocks noChangeAspect="1"/>
          </p:cNvGraphicFramePr>
          <p:nvPr>
            <p:extLst>
              <p:ext uri="{D42A27DB-BD31-4B8C-83A1-F6EECF244321}">
                <p14:modId xmlns:p14="http://schemas.microsoft.com/office/powerpoint/2010/main" val="1474031220"/>
              </p:ext>
            </p:extLst>
          </p:nvPr>
        </p:nvGraphicFramePr>
        <p:xfrm>
          <a:off x="301625" y="1765300"/>
          <a:ext cx="5827707" cy="4184650"/>
        </p:xfrm>
        <a:graphic>
          <a:graphicData uri="http://schemas.openxmlformats.org/drawingml/2006/chart">
            <c:chart xmlns:c="http://schemas.openxmlformats.org/drawingml/2006/chart" xmlns:r="http://schemas.openxmlformats.org/officeDocument/2006/relationships" r:id="rId2"/>
          </a:graphicData>
        </a:graphic>
      </p:graphicFrame>
      <p:sp>
        <p:nvSpPr>
          <p:cNvPr id="12" name="Стрелка влево 11"/>
          <p:cNvSpPr/>
          <p:nvPr/>
        </p:nvSpPr>
        <p:spPr>
          <a:xfrm>
            <a:off x="1635635" y="2996381"/>
            <a:ext cx="64293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42561" y="2999191"/>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57" name="TextBox 13"/>
          <p:cNvSpPr txBox="1">
            <a:spLocks noChangeArrowheads="1"/>
          </p:cNvSpPr>
          <p:nvPr/>
        </p:nvSpPr>
        <p:spPr bwMode="auto">
          <a:xfrm>
            <a:off x="1754473" y="2823237"/>
            <a:ext cx="514885" cy="230832"/>
          </a:xfrm>
          <a:prstGeom prst="rect">
            <a:avLst/>
          </a:prstGeom>
          <a:noFill/>
          <a:ln w="9525">
            <a:noFill/>
            <a:miter lim="800000"/>
            <a:headEnd/>
            <a:tailEnd/>
          </a:ln>
        </p:spPr>
        <p:txBody>
          <a:bodyPr wrap="none">
            <a:spAutoFit/>
          </a:bodyPr>
          <a:lstStyle/>
          <a:p>
            <a:r>
              <a:rPr lang="ru-RU" sz="900" dirty="0" smtClean="0"/>
              <a:t>+5,5%</a:t>
            </a:r>
            <a:endParaRPr lang="ru-RU" sz="900" dirty="0"/>
          </a:p>
        </p:txBody>
      </p:sp>
      <p:sp>
        <p:nvSpPr>
          <p:cNvPr id="2058" name="TextBox 14"/>
          <p:cNvSpPr txBox="1">
            <a:spLocks noChangeArrowheads="1"/>
          </p:cNvSpPr>
          <p:nvPr/>
        </p:nvSpPr>
        <p:spPr bwMode="auto">
          <a:xfrm>
            <a:off x="2836303" y="2809528"/>
            <a:ext cx="486030" cy="230832"/>
          </a:xfrm>
          <a:prstGeom prst="rect">
            <a:avLst/>
          </a:prstGeom>
          <a:noFill/>
          <a:ln w="9525">
            <a:noFill/>
            <a:miter lim="800000"/>
            <a:headEnd/>
            <a:tailEnd/>
          </a:ln>
        </p:spPr>
        <p:txBody>
          <a:bodyPr wrap="none">
            <a:spAutoFit/>
          </a:bodyPr>
          <a:lstStyle/>
          <a:p>
            <a:r>
              <a:rPr lang="ru-RU" sz="900" dirty="0" smtClean="0"/>
              <a:t>-0,9%</a:t>
            </a:r>
            <a:endParaRPr lang="ru-RU" sz="900" dirty="0"/>
          </a:p>
        </p:txBody>
      </p:sp>
      <p:sp>
        <p:nvSpPr>
          <p:cNvPr id="16" name="Стрелка влево 15"/>
          <p:cNvSpPr/>
          <p:nvPr/>
        </p:nvSpPr>
        <p:spPr>
          <a:xfrm>
            <a:off x="1921308" y="4592965"/>
            <a:ext cx="8572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3079318" y="4615979"/>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61" name="TextBox 17"/>
          <p:cNvSpPr txBox="1">
            <a:spLocks noChangeArrowheads="1"/>
          </p:cNvSpPr>
          <p:nvPr/>
        </p:nvSpPr>
        <p:spPr bwMode="auto">
          <a:xfrm>
            <a:off x="1870484" y="4433570"/>
            <a:ext cx="486030" cy="230832"/>
          </a:xfrm>
          <a:prstGeom prst="rect">
            <a:avLst/>
          </a:prstGeom>
          <a:noFill/>
          <a:ln w="9525">
            <a:noFill/>
            <a:miter lim="800000"/>
            <a:headEnd/>
            <a:tailEnd/>
          </a:ln>
        </p:spPr>
        <p:txBody>
          <a:bodyPr wrap="none">
            <a:spAutoFit/>
          </a:bodyPr>
          <a:lstStyle/>
          <a:p>
            <a:r>
              <a:rPr lang="ru-RU" sz="900" dirty="0" smtClean="0"/>
              <a:t>-8,2%</a:t>
            </a:r>
            <a:endParaRPr lang="ru-RU" sz="900" dirty="0"/>
          </a:p>
        </p:txBody>
      </p:sp>
      <p:sp>
        <p:nvSpPr>
          <p:cNvPr id="2062" name="TextBox 18"/>
          <p:cNvSpPr txBox="1">
            <a:spLocks noChangeArrowheads="1"/>
          </p:cNvSpPr>
          <p:nvPr/>
        </p:nvSpPr>
        <p:spPr bwMode="auto">
          <a:xfrm>
            <a:off x="2996451" y="4472781"/>
            <a:ext cx="514350" cy="230832"/>
          </a:xfrm>
          <a:prstGeom prst="rect">
            <a:avLst/>
          </a:prstGeom>
          <a:noFill/>
          <a:ln w="9525">
            <a:noFill/>
            <a:miter lim="800000"/>
            <a:headEnd/>
            <a:tailEnd/>
          </a:ln>
        </p:spPr>
        <p:txBody>
          <a:bodyPr>
            <a:spAutoFit/>
          </a:bodyPr>
          <a:lstStyle/>
          <a:p>
            <a:r>
              <a:rPr lang="ru-RU" sz="900" dirty="0" smtClean="0"/>
              <a:t>+8,7%</a:t>
            </a:r>
            <a:endParaRPr lang="ru-RU" sz="900" dirty="0"/>
          </a:p>
        </p:txBody>
      </p:sp>
      <p:sp>
        <p:nvSpPr>
          <p:cNvPr id="2063" name="TextBox 19"/>
          <p:cNvSpPr txBox="1">
            <a:spLocks noChangeArrowheads="1"/>
          </p:cNvSpPr>
          <p:nvPr/>
        </p:nvSpPr>
        <p:spPr bwMode="auto">
          <a:xfrm>
            <a:off x="1570272" y="5703421"/>
            <a:ext cx="514885" cy="230832"/>
          </a:xfrm>
          <a:prstGeom prst="rect">
            <a:avLst/>
          </a:prstGeom>
          <a:noFill/>
          <a:ln w="9525">
            <a:noFill/>
            <a:miter lim="800000"/>
            <a:headEnd/>
            <a:tailEnd/>
          </a:ln>
        </p:spPr>
        <p:txBody>
          <a:bodyPr wrap="none">
            <a:spAutoFit/>
          </a:bodyPr>
          <a:lstStyle/>
          <a:p>
            <a:r>
              <a:rPr lang="ru-RU" sz="900" dirty="0" smtClean="0"/>
              <a:t>+3,1%</a:t>
            </a:r>
            <a:endParaRPr lang="ru-RU" sz="900" dirty="0"/>
          </a:p>
        </p:txBody>
      </p:sp>
      <p:sp>
        <p:nvSpPr>
          <p:cNvPr id="2064" name="TextBox 20"/>
          <p:cNvSpPr txBox="1">
            <a:spLocks noChangeArrowheads="1"/>
          </p:cNvSpPr>
          <p:nvPr/>
        </p:nvSpPr>
        <p:spPr bwMode="auto">
          <a:xfrm>
            <a:off x="2993058" y="5692195"/>
            <a:ext cx="514885" cy="230832"/>
          </a:xfrm>
          <a:prstGeom prst="rect">
            <a:avLst/>
          </a:prstGeom>
          <a:noFill/>
          <a:ln w="9525">
            <a:noFill/>
            <a:miter lim="800000"/>
            <a:headEnd/>
            <a:tailEnd/>
          </a:ln>
        </p:spPr>
        <p:txBody>
          <a:bodyPr wrap="none">
            <a:spAutoFit/>
          </a:bodyPr>
          <a:lstStyle/>
          <a:p>
            <a:r>
              <a:rPr lang="ru-RU" sz="900" dirty="0" smtClean="0"/>
              <a:t>+0,4%</a:t>
            </a:r>
            <a:endParaRPr lang="ru-RU" sz="900" dirty="0"/>
          </a:p>
        </p:txBody>
      </p:sp>
      <p:sp>
        <p:nvSpPr>
          <p:cNvPr id="18" name="Прямоугольник 4"/>
          <p:cNvSpPr>
            <a:spLocks noChangeArrowheads="1"/>
          </p:cNvSpPr>
          <p:nvPr/>
        </p:nvSpPr>
        <p:spPr bwMode="auto">
          <a:xfrm>
            <a:off x="6228184" y="1340768"/>
            <a:ext cx="2616939" cy="5693866"/>
          </a:xfrm>
          <a:prstGeom prst="rect">
            <a:avLst/>
          </a:prstGeom>
          <a:noFill/>
          <a:ln w="9525">
            <a:noFill/>
            <a:miter lim="800000"/>
            <a:headEnd/>
            <a:tailEnd/>
          </a:ln>
        </p:spPr>
        <p:txBody>
          <a:bodyPr wrap="square">
            <a:spAutoFit/>
          </a:bodyPr>
          <a:lstStyle/>
          <a:p>
            <a:pPr algn="just"/>
            <a:r>
              <a:rPr lang="ru-RU" altLang="ru-RU" sz="1400" dirty="0">
                <a:latin typeface="Times New Roman" pitchFamily="18" charset="0"/>
                <a:cs typeface="Times New Roman" pitchFamily="18" charset="0"/>
              </a:rPr>
              <a:t>          </a:t>
            </a:r>
            <a:r>
              <a:rPr lang="ru-RU" sz="1400" dirty="0" smtClean="0">
                <a:latin typeface="Times New Roman" panose="02020603050405020304" pitchFamily="18" charset="0"/>
                <a:cs typeface="Times New Roman" panose="02020603050405020304" pitchFamily="18" charset="0"/>
              </a:rPr>
              <a:t>Рост доходов бюджета Муромского района в 2019 году обеспечен за счет:</a:t>
            </a:r>
          </a:p>
          <a:p>
            <a:pPr marL="285750" indent="-285750" algn="just">
              <a:buFontTx/>
              <a:buChar char="-"/>
            </a:pPr>
            <a:r>
              <a:rPr lang="ru-RU" sz="1200" dirty="0" smtClean="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улучшения администрирования доходов (проведение комиссий по  </a:t>
            </a:r>
            <a:r>
              <a:rPr lang="ru-RU" altLang="ru-RU" sz="1200" dirty="0">
                <a:latin typeface="Times New Roman" panose="02020603050405020304" pitchFamily="18" charset="0"/>
                <a:cs typeface="Times New Roman" panose="02020603050405020304" pitchFamily="18" charset="0"/>
              </a:rPr>
              <a:t>вопросам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увеличения поступления налоговых и неналоговых доходов </a:t>
            </a:r>
            <a:r>
              <a:rPr lang="ru-RU" altLang="ru-RU" sz="1200" dirty="0" smtClean="0">
                <a:latin typeface="Times New Roman" panose="02020603050405020304" pitchFamily="18" charset="0"/>
                <a:cs typeface="Times New Roman" panose="02020603050405020304" pitchFamily="18" charset="0"/>
              </a:rPr>
              <a:t>в консолидированный </a:t>
            </a:r>
            <a:r>
              <a:rPr lang="ru-RU" altLang="ru-RU" sz="1200" dirty="0">
                <a:latin typeface="Times New Roman" panose="02020603050405020304" pitchFamily="18" charset="0"/>
                <a:cs typeface="Times New Roman" panose="02020603050405020304" pitchFamily="18" charset="0"/>
              </a:rPr>
              <a:t>бюджет Муромского </a:t>
            </a:r>
            <a:r>
              <a:rPr lang="ru-RU" altLang="ru-RU" sz="1200" dirty="0" smtClean="0">
                <a:latin typeface="Times New Roman" panose="02020603050405020304" pitchFamily="18" charset="0"/>
                <a:cs typeface="Times New Roman" panose="02020603050405020304" pitchFamily="18" charset="0"/>
              </a:rPr>
              <a:t>района, </a:t>
            </a:r>
            <a:r>
              <a:rPr lang="ru-RU" altLang="ru-RU" sz="1200" dirty="0">
                <a:latin typeface="Times New Roman" panose="02020603050405020304" pitchFamily="18" charset="0"/>
                <a:cs typeface="Times New Roman" panose="02020603050405020304" pitchFamily="18" charset="0"/>
              </a:rPr>
              <a:t>по легализации "теневой" заработной </a:t>
            </a:r>
            <a:r>
              <a:rPr lang="ru-RU" altLang="ru-RU" sz="1200" dirty="0" smtClean="0">
                <a:latin typeface="Times New Roman" panose="02020603050405020304" pitchFamily="18" charset="0"/>
                <a:cs typeface="Times New Roman" panose="02020603050405020304" pitchFamily="18" charset="0"/>
              </a:rPr>
              <a:t>платы и реализации </a:t>
            </a:r>
            <a:r>
              <a:rPr lang="ru-RU" altLang="ru-RU" sz="1200" dirty="0">
                <a:latin typeface="Times New Roman" panose="02020603050405020304" pitchFamily="18" charset="0"/>
                <a:cs typeface="Times New Roman" panose="02020603050405020304" pitchFamily="18" charset="0"/>
              </a:rPr>
              <a:t>плана мероприятий "</a:t>
            </a:r>
            <a:r>
              <a:rPr lang="ru-RU" altLang="ru-RU" sz="1200" dirty="0" smtClean="0">
                <a:latin typeface="Times New Roman" panose="02020603050405020304" pitchFamily="18" charset="0"/>
                <a:cs typeface="Times New Roman" panose="02020603050405020304" pitchFamily="18" charset="0"/>
              </a:rPr>
              <a:t>дорожных карт" </a:t>
            </a:r>
            <a:r>
              <a:rPr lang="ru-RU" altLang="ru-RU" sz="1200" dirty="0">
                <a:latin typeface="Times New Roman" panose="02020603050405020304" pitchFamily="18" charset="0"/>
                <a:cs typeface="Times New Roman" panose="02020603050405020304" pitchFamily="18" charset="0"/>
              </a:rPr>
              <a:t>по </a:t>
            </a:r>
            <a:r>
              <a:rPr lang="ru-RU" altLang="ru-RU" sz="1200" dirty="0" smtClean="0">
                <a:latin typeface="Times New Roman" panose="02020603050405020304" pitchFamily="18" charset="0"/>
                <a:cs typeface="Times New Roman" panose="02020603050405020304" pitchFamily="18" charset="0"/>
              </a:rPr>
              <a:t>мобилизации налогов).</a:t>
            </a:r>
          </a:p>
          <a:p>
            <a:pPr algn="just"/>
            <a:r>
              <a:rPr lang="ru-RU" altLang="ru-RU" sz="1400" dirty="0" smtClean="0">
                <a:latin typeface="Times New Roman" panose="02020603050405020304" pitchFamily="18" charset="0"/>
                <a:cs typeface="Times New Roman" panose="02020603050405020304" pitchFamily="18" charset="0"/>
              </a:rPr>
              <a:t>           Наиболее крупными налогоплательщиками в 2019 году стали:</a:t>
            </a:r>
          </a:p>
          <a:p>
            <a:r>
              <a:rPr lang="ru-RU" altLang="ru-RU" sz="14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ГКС </a:t>
            </a:r>
            <a:r>
              <a:rPr lang="ru-RU" altLang="ru-RU" sz="1200" dirty="0">
                <a:latin typeface="Times New Roman" panose="02020603050405020304" pitchFamily="18" charset="0"/>
                <a:cs typeface="Times New Roman" panose="02020603050405020304" pitchFamily="18" charset="0"/>
              </a:rPr>
              <a:t>«Владимирский ЛПУ </a:t>
            </a:r>
            <a:r>
              <a:rPr lang="ru-RU" altLang="ru-RU" sz="1200" dirty="0" smtClean="0">
                <a:latin typeface="Times New Roman" panose="02020603050405020304" pitchFamily="18" charset="0"/>
                <a:cs typeface="Times New Roman" panose="02020603050405020304" pitchFamily="18" charset="0"/>
              </a:rPr>
              <a:t>МГ»,</a:t>
            </a:r>
            <a:endParaRPr lang="ru-RU" alt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a:latin typeface="Times New Roman" panose="02020603050405020304" pitchFamily="18" charset="0"/>
                <a:cs typeface="Times New Roman" panose="02020603050405020304" pitchFamily="18" charset="0"/>
              </a:rPr>
              <a:t>«Борисоглебское»,</a:t>
            </a:r>
          </a:p>
          <a:p>
            <a:pPr marL="285750" indent="-285750" algn="just">
              <a:buFontTx/>
              <a:buChar char="-"/>
            </a:pPr>
            <a:r>
              <a:rPr lang="ru-RU" altLang="ru-RU" sz="1200" dirty="0">
                <a:latin typeface="Times New Roman" panose="02020603050405020304" pitchFamily="18" charset="0"/>
                <a:cs typeface="Times New Roman" panose="02020603050405020304" pitchFamily="18" charset="0"/>
              </a:rPr>
              <a:t>Муромское </a:t>
            </a:r>
            <a:r>
              <a:rPr lang="ru-RU" altLang="ru-RU" sz="1200" dirty="0" err="1" smtClean="0">
                <a:latin typeface="Times New Roman" panose="02020603050405020304" pitchFamily="18" charset="0"/>
                <a:cs typeface="Times New Roman" panose="02020603050405020304" pitchFamily="18" charset="0"/>
              </a:rPr>
              <a:t>райпо</a:t>
            </a:r>
            <a:r>
              <a:rPr lang="ru-RU" altLang="ru-RU" sz="1200" dirty="0">
                <a:latin typeface="Times New Roman" panose="02020603050405020304" pitchFamily="18" charset="0"/>
                <a:cs typeface="Times New Roman" panose="02020603050405020304" pitchFamily="18" charset="0"/>
              </a:rPr>
              <a:t>,</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ОАО «</a:t>
            </a:r>
            <a:r>
              <a:rPr lang="ru-RU" altLang="ru-RU" sz="1200" dirty="0" err="1" smtClean="0">
                <a:latin typeface="Times New Roman" panose="02020603050405020304" pitchFamily="18" charset="0"/>
                <a:cs typeface="Times New Roman" panose="02020603050405020304" pitchFamily="18" charset="0"/>
              </a:rPr>
              <a:t>Кондраковский</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завод резиновой </a:t>
            </a:r>
            <a:r>
              <a:rPr lang="ru-RU" altLang="ru-RU" sz="1200" dirty="0" smtClean="0">
                <a:latin typeface="Times New Roman" panose="02020603050405020304" pitchFamily="18" charset="0"/>
                <a:cs typeface="Times New Roman" panose="02020603050405020304" pitchFamily="18" charset="0"/>
              </a:rPr>
              <a:t>обуви»,</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a:latin typeface="Times New Roman" panose="02020603050405020304" pitchFamily="18" charset="0"/>
                <a:cs typeface="Times New Roman" panose="02020603050405020304" pitchFamily="18" charset="0"/>
              </a:rPr>
              <a:t>"Группа Компаний "</a:t>
            </a:r>
            <a:r>
              <a:rPr lang="ru-RU" altLang="ru-RU" sz="1200" dirty="0" err="1">
                <a:latin typeface="Times New Roman" panose="02020603050405020304" pitchFamily="18" charset="0"/>
                <a:cs typeface="Times New Roman" panose="02020603050405020304" pitchFamily="18" charset="0"/>
              </a:rPr>
              <a:t>Сельхозпродукт</a:t>
            </a:r>
            <a:r>
              <a:rPr lang="ru-RU" altLang="ru-RU" sz="1200" dirty="0">
                <a:latin typeface="Times New Roman" panose="02020603050405020304" pitchFamily="18" charset="0"/>
                <a:cs typeface="Times New Roman" panose="02020603050405020304" pitchFamily="18" charset="0"/>
              </a:rPr>
              <a:t>".</a:t>
            </a:r>
          </a:p>
          <a:p>
            <a:pPr algn="just"/>
            <a:endParaRPr lang="ru-RU" alt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28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19447</TotalTime>
  <Words>4852</Words>
  <Application>Microsoft Office PowerPoint</Application>
  <PresentationFormat>Экран (4:3)</PresentationFormat>
  <Paragraphs>637</Paragraphs>
  <Slides>34</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836</cp:revision>
  <cp:lastPrinted>2020-05-29T09:54:23Z</cp:lastPrinted>
  <dcterms:created xsi:type="dcterms:W3CDTF">2016-03-21T06:32:04Z</dcterms:created>
  <dcterms:modified xsi:type="dcterms:W3CDTF">2020-05-29T09:54:28Z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