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notesSlides/notesSlide2.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drawings/drawing6.xml" ContentType="application/vnd.openxmlformats-officedocument.drawingml.chartshapes+xml"/>
  <Override PartName="/ppt/charts/chart8.xml" ContentType="application/vnd.openxmlformats-officedocument.drawingml.chart+xml"/>
  <Override PartName="/ppt/theme/themeOverride3.xml" ContentType="application/vnd.openxmlformats-officedocument.themeOverride+xml"/>
  <Override PartName="/ppt/drawings/drawing7.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9.xml" ContentType="application/vnd.openxmlformats-officedocument.drawingml.chart+xml"/>
  <Override PartName="/ppt/theme/themeOverride4.xml" ContentType="application/vnd.openxmlformats-officedocument.themeOverride+xml"/>
  <Override PartName="/ppt/charts/chart10.xml" ContentType="application/vnd.openxmlformats-officedocument.drawingml.chart+xml"/>
  <Override PartName="/ppt/theme/themeOverride5.xml" ContentType="application/vnd.openxmlformats-officedocument.themeOverride+xml"/>
  <Override PartName="/ppt/drawings/drawing8.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2" r:id="rId7"/>
    <p:sldId id="261" r:id="rId8"/>
    <p:sldId id="291" r:id="rId9"/>
    <p:sldId id="292" r:id="rId10"/>
    <p:sldId id="293" r:id="rId11"/>
    <p:sldId id="294" r:id="rId12"/>
    <p:sldId id="295" r:id="rId13"/>
    <p:sldId id="296" r:id="rId14"/>
    <p:sldId id="264" r:id="rId15"/>
    <p:sldId id="265" r:id="rId16"/>
    <p:sldId id="266" r:id="rId17"/>
    <p:sldId id="267" r:id="rId18"/>
    <p:sldId id="268" r:id="rId19"/>
    <p:sldId id="290" r:id="rId20"/>
    <p:sldId id="269" r:id="rId21"/>
    <p:sldId id="272" r:id="rId22"/>
    <p:sldId id="270" r:id="rId23"/>
    <p:sldId id="271" r:id="rId24"/>
    <p:sldId id="273" r:id="rId25"/>
    <p:sldId id="274" r:id="rId26"/>
    <p:sldId id="275" r:id="rId27"/>
    <p:sldId id="276" r:id="rId28"/>
    <p:sldId id="277" r:id="rId29"/>
    <p:sldId id="278" r:id="rId30"/>
    <p:sldId id="279" r:id="rId31"/>
    <p:sldId id="280" r:id="rId32"/>
    <p:sldId id="281" r:id="rId33"/>
    <p:sldId id="282" r:id="rId34"/>
    <p:sldId id="283" r:id="rId35"/>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AF00"/>
    <a:srgbClr val="A3A32D"/>
    <a:srgbClr val="D7E33D"/>
    <a:srgbClr val="0044CC"/>
    <a:srgbClr val="CCFFFF"/>
    <a:srgbClr val="5F5F5F"/>
    <a:srgbClr val="FFFFFF"/>
    <a:srgbClr val="00F0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88" autoAdjust="0"/>
    <p:restoredTop sz="94671" autoAdjust="0"/>
  </p:normalViewPr>
  <p:slideViewPr>
    <p:cSldViewPr>
      <p:cViewPr>
        <p:scale>
          <a:sx n="90" d="100"/>
          <a:sy n="90" d="100"/>
        </p:scale>
        <p:origin x="-1164"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embeddings/oleObject5.bin"/><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73" b="1" i="0" u="none" strike="noStrike" baseline="0">
                <a:solidFill>
                  <a:srgbClr val="000000"/>
                </a:solidFill>
                <a:latin typeface="Times New Roman"/>
                <a:ea typeface="Times New Roman"/>
                <a:cs typeface="Times New Roman"/>
              </a:defRPr>
            </a:pPr>
            <a:r>
              <a:rPr lang="ru-RU" dirty="0"/>
              <a:t>Динамика поступления доходов в бюджет Муромского района в </a:t>
            </a:r>
            <a:r>
              <a:rPr lang="ru-RU" dirty="0" smtClean="0"/>
              <a:t>2017-2018 </a:t>
            </a:r>
            <a:r>
              <a:rPr lang="ru-RU" dirty="0"/>
              <a:t>годах </a:t>
            </a:r>
          </a:p>
        </c:rich>
      </c:tx>
      <c:layout>
        <c:manualLayout>
          <c:xMode val="edge"/>
          <c:yMode val="edge"/>
          <c:x val="0.10060975609756098"/>
          <c:y val="1.9277108433734941E-2"/>
        </c:manualLayout>
      </c:layout>
      <c:overlay val="0"/>
      <c:spPr>
        <a:noFill/>
        <a:ln w="21963">
          <a:noFill/>
        </a:ln>
      </c:spPr>
    </c:title>
    <c:autoTitleDeleted val="0"/>
    <c:plotArea>
      <c:layout>
        <c:manualLayout>
          <c:layoutTarget val="inner"/>
          <c:xMode val="edge"/>
          <c:yMode val="edge"/>
          <c:x val="0.27677612796067713"/>
          <c:y val="0.14063213091169258"/>
          <c:w val="0.68902439024390238"/>
          <c:h val="0.68674698795180722"/>
        </c:manualLayout>
      </c:layout>
      <c:barChart>
        <c:barDir val="bar"/>
        <c:grouping val="clustered"/>
        <c:varyColors val="0"/>
        <c:ser>
          <c:idx val="0"/>
          <c:order val="0"/>
          <c:tx>
            <c:strRef>
              <c:f>Sheet1!$A$2</c:f>
              <c:strCache>
                <c:ptCount val="1"/>
                <c:pt idx="0">
                  <c:v>2017 год</c:v>
                </c:pt>
              </c:strCache>
            </c:strRef>
          </c:tx>
          <c:spPr>
            <a:solidFill>
              <a:srgbClr val="FF0000"/>
            </a:solidFill>
            <a:ln w="10982">
              <a:solidFill>
                <a:srgbClr val="000000"/>
              </a:solidFill>
              <a:prstDash val="solid"/>
            </a:ln>
          </c:spPr>
          <c:invertIfNegative val="0"/>
          <c:dLbls>
            <c:dLbl>
              <c:idx val="0"/>
              <c:layout>
                <c:manualLayout>
                  <c:x val="-7.8049842624663662E-2"/>
                  <c:y val="-6.2108813967765627E-3"/>
                </c:manualLayout>
              </c:layout>
              <c:dLblPos val="outEnd"/>
              <c:showLegendKey val="0"/>
              <c:showVal val="1"/>
              <c:showCatName val="0"/>
              <c:showSerName val="0"/>
              <c:showPercent val="0"/>
              <c:showBubbleSize val="0"/>
            </c:dLbl>
            <c:dLbl>
              <c:idx val="1"/>
              <c:layout>
                <c:manualLayout>
                  <c:x val="-0.10115050726297826"/>
                  <c:y val="-3.8012499321569693E-3"/>
                </c:manualLayout>
              </c:layout>
              <c:dLblPos val="outEnd"/>
              <c:showLegendKey val="0"/>
              <c:showVal val="1"/>
              <c:showCatName val="0"/>
              <c:showSerName val="0"/>
              <c:showPercent val="0"/>
              <c:showBubbleSize val="0"/>
            </c:dLbl>
            <c:dLbl>
              <c:idx val="2"/>
              <c:layout>
                <c:manualLayout>
                  <c:x val="-7.1661532490581256E-2"/>
                  <c:y val="-3.8012570217542622E-3"/>
                </c:manualLayout>
              </c:layout>
              <c:dLblPos val="outEnd"/>
              <c:showLegendKey val="0"/>
              <c:showVal val="1"/>
              <c:showCatName val="0"/>
              <c:showSerName val="0"/>
              <c:showPercent val="0"/>
              <c:showBubbleSize val="0"/>
            </c:dLbl>
            <c:spPr>
              <a:noFill/>
              <a:ln w="21963">
                <a:noFill/>
              </a:ln>
            </c:spPr>
            <c:txPr>
              <a:bodyPr/>
              <a:lstStyle/>
              <a:p>
                <a:pPr>
                  <a:defRPr sz="692" b="1" i="0" u="none" strike="noStrike" baseline="0">
                    <a:solidFill>
                      <a:srgbClr val="000000"/>
                    </a:solidFill>
                    <a:latin typeface="Arial"/>
                    <a:ea typeface="Arial"/>
                    <a:cs typeface="Arial"/>
                  </a:defRPr>
                </a:pPr>
                <a:endParaRPr lang="ru-RU"/>
              </a:p>
            </c:txPr>
            <c:showLegendKey val="0"/>
            <c:showVal val="1"/>
            <c:showCatName val="0"/>
            <c:showSerName val="0"/>
            <c:showPercent val="0"/>
            <c:showBubbleSize val="0"/>
            <c:showLeaderLines val="0"/>
          </c:dLbls>
          <c:cat>
            <c:strRef>
              <c:f>Sheet1!$B$1:$D$1</c:f>
              <c:strCache>
                <c:ptCount val="3"/>
                <c:pt idx="0">
                  <c:v>Доходы, всего</c:v>
                </c:pt>
                <c:pt idx="1">
                  <c:v>Безвозмездные поступления</c:v>
                </c:pt>
                <c:pt idx="2">
                  <c:v>Налоговые и неналоговые доходы</c:v>
                </c:pt>
              </c:strCache>
            </c:strRef>
          </c:cat>
          <c:val>
            <c:numRef>
              <c:f>Sheet1!$B$2:$D$2</c:f>
              <c:numCache>
                <c:formatCode>0.0</c:formatCode>
                <c:ptCount val="3"/>
                <c:pt idx="0" formatCode="General">
                  <c:v>375777.3</c:v>
                </c:pt>
                <c:pt idx="1">
                  <c:v>316305.5</c:v>
                </c:pt>
                <c:pt idx="2" formatCode="General">
                  <c:v>59471.7</c:v>
                </c:pt>
              </c:numCache>
            </c:numRef>
          </c:val>
        </c:ser>
        <c:ser>
          <c:idx val="1"/>
          <c:order val="1"/>
          <c:tx>
            <c:strRef>
              <c:f>Sheet1!$A$3</c:f>
              <c:strCache>
                <c:ptCount val="1"/>
                <c:pt idx="0">
                  <c:v>2018 год</c:v>
                </c:pt>
              </c:strCache>
            </c:strRef>
          </c:tx>
          <c:spPr>
            <a:solidFill>
              <a:srgbClr val="00FF00"/>
            </a:solidFill>
            <a:ln w="10982">
              <a:solidFill>
                <a:srgbClr val="000000"/>
              </a:solidFill>
              <a:prstDash val="solid"/>
            </a:ln>
          </c:spPr>
          <c:invertIfNegative val="0"/>
          <c:dLbls>
            <c:dLbl>
              <c:idx val="0"/>
              <c:layout>
                <c:manualLayout>
                  <c:x val="-7.8582749724122297E-2"/>
                  <c:y val="-5.866691374385816E-3"/>
                </c:manualLayout>
              </c:layout>
              <c:dLblPos val="outEnd"/>
              <c:showLegendKey val="0"/>
              <c:showVal val="1"/>
              <c:showCatName val="0"/>
              <c:showSerName val="0"/>
              <c:showPercent val="0"/>
              <c:showBubbleSize val="0"/>
            </c:dLbl>
            <c:dLbl>
              <c:idx val="1"/>
              <c:layout>
                <c:manualLayout>
                  <c:x val="-8.4536056149988575E-2"/>
                  <c:y val="-8.2763370181999397E-3"/>
                </c:manualLayout>
              </c:layout>
              <c:dLblPos val="outEnd"/>
              <c:showLegendKey val="0"/>
              <c:showVal val="1"/>
              <c:showCatName val="0"/>
              <c:showSerName val="0"/>
              <c:showPercent val="0"/>
              <c:showBubbleSize val="0"/>
            </c:dLbl>
            <c:dLbl>
              <c:idx val="2"/>
              <c:layout>
                <c:manualLayout>
                  <c:x val="-7.3564988264005218E-2"/>
                  <c:y val="-1.0474284451466292E-3"/>
                </c:manualLayout>
              </c:layout>
              <c:dLblPos val="outEnd"/>
              <c:showLegendKey val="0"/>
              <c:showVal val="1"/>
              <c:showCatName val="0"/>
              <c:showSerName val="0"/>
              <c:showPercent val="0"/>
              <c:showBubbleSize val="0"/>
            </c:dLbl>
            <c:spPr>
              <a:noFill/>
              <a:ln w="21963">
                <a:noFill/>
              </a:ln>
            </c:spPr>
            <c:txPr>
              <a:bodyPr/>
              <a:lstStyle/>
              <a:p>
                <a:pPr>
                  <a:defRPr sz="692" b="1" i="0" u="none" strike="noStrike" baseline="0">
                    <a:solidFill>
                      <a:srgbClr val="000000"/>
                    </a:solidFill>
                    <a:latin typeface="Arial"/>
                    <a:ea typeface="Arial"/>
                    <a:cs typeface="Arial"/>
                  </a:defRPr>
                </a:pPr>
                <a:endParaRPr lang="ru-RU"/>
              </a:p>
            </c:txPr>
            <c:showLegendKey val="0"/>
            <c:showVal val="1"/>
            <c:showCatName val="0"/>
            <c:showSerName val="0"/>
            <c:showPercent val="0"/>
            <c:showBubbleSize val="0"/>
            <c:showLeaderLines val="0"/>
          </c:dLbls>
          <c:cat>
            <c:strRef>
              <c:f>Sheet1!$B$1:$D$1</c:f>
              <c:strCache>
                <c:ptCount val="3"/>
                <c:pt idx="0">
                  <c:v>Доходы, всего</c:v>
                </c:pt>
                <c:pt idx="1">
                  <c:v>Безвозмездные поступления</c:v>
                </c:pt>
                <c:pt idx="2">
                  <c:v>Налоговые и неналоговые доходы</c:v>
                </c:pt>
              </c:strCache>
            </c:strRef>
          </c:cat>
          <c:val>
            <c:numRef>
              <c:f>Sheet1!$B$3:$D$3</c:f>
              <c:numCache>
                <c:formatCode>0.0</c:formatCode>
                <c:ptCount val="3"/>
                <c:pt idx="0" formatCode="General">
                  <c:v>387821.821</c:v>
                </c:pt>
                <c:pt idx="1">
                  <c:v>327863.59999999998</c:v>
                </c:pt>
                <c:pt idx="2" formatCode="General">
                  <c:v>59958.2</c:v>
                </c:pt>
              </c:numCache>
            </c:numRef>
          </c:val>
        </c:ser>
        <c:dLbls>
          <c:showLegendKey val="0"/>
          <c:showVal val="1"/>
          <c:showCatName val="0"/>
          <c:showSerName val="0"/>
          <c:showPercent val="0"/>
          <c:showBubbleSize val="0"/>
        </c:dLbls>
        <c:gapWidth val="150"/>
        <c:axId val="68944384"/>
        <c:axId val="5994688"/>
      </c:barChart>
      <c:catAx>
        <c:axId val="68944384"/>
        <c:scaling>
          <c:orientation val="minMax"/>
        </c:scaling>
        <c:delete val="0"/>
        <c:axPos val="l"/>
        <c:numFmt formatCode="General" sourceLinked="1"/>
        <c:majorTickMark val="out"/>
        <c:minorTickMark val="none"/>
        <c:tickLblPos val="nextTo"/>
        <c:spPr>
          <a:ln w="2745">
            <a:solidFill>
              <a:srgbClr val="000000"/>
            </a:solidFill>
            <a:prstDash val="solid"/>
          </a:ln>
        </c:spPr>
        <c:txPr>
          <a:bodyPr rot="0" vert="horz"/>
          <a:lstStyle/>
          <a:p>
            <a:pPr>
              <a:defRPr sz="692" b="1" i="0" u="none" strike="noStrike" baseline="0">
                <a:solidFill>
                  <a:srgbClr val="000000"/>
                </a:solidFill>
                <a:latin typeface="Arial"/>
                <a:ea typeface="Arial"/>
                <a:cs typeface="Arial"/>
              </a:defRPr>
            </a:pPr>
            <a:endParaRPr lang="ru-RU"/>
          </a:p>
        </c:txPr>
        <c:crossAx val="5994688"/>
        <c:crosses val="autoZero"/>
        <c:auto val="1"/>
        <c:lblAlgn val="ctr"/>
        <c:lblOffset val="100"/>
        <c:tickLblSkip val="1"/>
        <c:tickMarkSkip val="1"/>
        <c:noMultiLvlLbl val="0"/>
      </c:catAx>
      <c:valAx>
        <c:axId val="5994688"/>
        <c:scaling>
          <c:orientation val="minMax"/>
        </c:scaling>
        <c:delete val="0"/>
        <c:axPos val="b"/>
        <c:majorGridlines>
          <c:spPr>
            <a:ln w="2745">
              <a:solidFill>
                <a:srgbClr val="000000"/>
              </a:solidFill>
              <a:prstDash val="solid"/>
            </a:ln>
          </c:spPr>
        </c:majorGridlines>
        <c:title>
          <c:tx>
            <c:rich>
              <a:bodyPr/>
              <a:lstStyle/>
              <a:p>
                <a:pPr>
                  <a:defRPr sz="692" b="1" i="0" u="none" strike="noStrike" baseline="0">
                    <a:solidFill>
                      <a:srgbClr val="000000"/>
                    </a:solidFill>
                    <a:latin typeface="Arial"/>
                    <a:ea typeface="Arial"/>
                    <a:cs typeface="Arial"/>
                  </a:defRPr>
                </a:pPr>
                <a:r>
                  <a:rPr lang="ru-RU"/>
                  <a:t>тыс. руб.</a:t>
                </a:r>
              </a:p>
            </c:rich>
          </c:tx>
          <c:layout>
            <c:manualLayout>
              <c:xMode val="edge"/>
              <c:yMode val="edge"/>
              <c:x val="0.56402439024390238"/>
              <c:y val="0.9301204819277108"/>
            </c:manualLayout>
          </c:layout>
          <c:overlay val="0"/>
          <c:spPr>
            <a:noFill/>
            <a:ln w="21963">
              <a:noFill/>
            </a:ln>
          </c:spPr>
        </c:title>
        <c:numFmt formatCode="General" sourceLinked="1"/>
        <c:majorTickMark val="out"/>
        <c:minorTickMark val="none"/>
        <c:tickLblPos val="nextTo"/>
        <c:spPr>
          <a:ln w="2745">
            <a:solidFill>
              <a:srgbClr val="000000"/>
            </a:solidFill>
            <a:prstDash val="solid"/>
          </a:ln>
        </c:spPr>
        <c:txPr>
          <a:bodyPr rot="0" vert="horz"/>
          <a:lstStyle/>
          <a:p>
            <a:pPr>
              <a:defRPr sz="800" b="1" i="0" u="none" strike="noStrike" baseline="0">
                <a:solidFill>
                  <a:srgbClr val="000000"/>
                </a:solidFill>
                <a:latin typeface="Arial"/>
                <a:ea typeface="Arial"/>
                <a:cs typeface="Arial"/>
              </a:defRPr>
            </a:pPr>
            <a:endParaRPr lang="ru-RU"/>
          </a:p>
        </c:txPr>
        <c:crossAx val="68944384"/>
        <c:crosses val="autoZero"/>
        <c:crossBetween val="between"/>
      </c:valAx>
      <c:spPr>
        <a:noFill/>
        <a:ln w="10982">
          <a:solidFill>
            <a:srgbClr val="000000"/>
          </a:solidFill>
          <a:prstDash val="solid"/>
        </a:ln>
      </c:spPr>
    </c:plotArea>
    <c:legend>
      <c:legendPos val="r"/>
      <c:layout>
        <c:manualLayout>
          <c:xMode val="edge"/>
          <c:yMode val="edge"/>
          <c:x val="1.3719512195121951E-2"/>
          <c:y val="0.92771084337349397"/>
          <c:w val="0.21189024390243902"/>
          <c:h val="5.7831325301204821E-2"/>
        </c:manualLayout>
      </c:layout>
      <c:overlay val="0"/>
      <c:spPr>
        <a:noFill/>
        <a:ln w="2745">
          <a:solidFill>
            <a:srgbClr val="000000"/>
          </a:solidFill>
          <a:prstDash val="solid"/>
        </a:ln>
      </c:spPr>
      <c:txPr>
        <a:bodyPr/>
        <a:lstStyle/>
        <a:p>
          <a:pPr>
            <a:defRPr sz="735" b="1" i="0" u="none" strike="noStrike" baseline="0">
              <a:solidFill>
                <a:srgbClr val="000000"/>
              </a:solidFill>
              <a:latin typeface="Arial"/>
              <a:ea typeface="Arial"/>
              <a:cs typeface="Arial"/>
            </a:defRPr>
          </a:pPr>
          <a:endParaRPr lang="ru-RU"/>
        </a:p>
      </c:txPr>
    </c:legend>
    <c:plotVisOnly val="1"/>
    <c:dispBlanksAs val="gap"/>
    <c:showDLblsOverMax val="0"/>
  </c:chart>
  <c:spPr>
    <a:gradFill rotWithShape="0">
      <a:gsLst>
        <a:gs pos="0">
          <a:srgbClr xmlns:mc="http://schemas.openxmlformats.org/markup-compatibility/2006" xmlns:a14="http://schemas.microsoft.com/office/drawing/2010/main" val="FFFF99" mc:Ignorable="a14" a14:legacySpreadsheetColorIndex="43"/>
        </a:gs>
        <a:gs pos="100000">
          <a:srgbClr xmlns:mc="http://schemas.openxmlformats.org/markup-compatibility/2006" xmlns:a14="http://schemas.microsoft.com/office/drawing/2010/main" val="FFCC99" mc:Ignorable="a14" a14:legacySpreadsheetColorIndex="47"/>
        </a:gs>
      </a:gsLst>
      <a:lin ang="5400000" scaled="1"/>
    </a:gradFill>
    <a:ln>
      <a:noFill/>
    </a:ln>
  </c:spPr>
  <c:txPr>
    <a:bodyPr/>
    <a:lstStyle/>
    <a:p>
      <a:pPr>
        <a:defRPr sz="1189" b="1" i="0" u="none" strike="noStrike" baseline="0">
          <a:solidFill>
            <a:srgbClr val="000000"/>
          </a:solidFill>
          <a:latin typeface="Arial"/>
          <a:ea typeface="Arial"/>
          <a:cs typeface="Arial"/>
        </a:defRPr>
      </a:pPr>
      <a:endParaRPr lang="ru-RU"/>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500" b="1" i="0" u="none" strike="noStrike" baseline="0">
                <a:solidFill>
                  <a:srgbClr val="000000"/>
                </a:solidFill>
                <a:latin typeface="Times New Roman"/>
                <a:ea typeface="Times New Roman"/>
                <a:cs typeface="Times New Roman"/>
              </a:defRPr>
            </a:pPr>
            <a:r>
              <a:rPr lang="ru-RU"/>
              <a:t>Динамика и структура расходов на социальную политику в 2017-2018 годах</a:t>
            </a:r>
          </a:p>
        </c:rich>
      </c:tx>
      <c:layout>
        <c:manualLayout>
          <c:xMode val="edge"/>
          <c:yMode val="edge"/>
          <c:x val="0.11966332566638126"/>
          <c:y val="2.5228604458469154E-3"/>
        </c:manualLayout>
      </c:layout>
      <c:overlay val="0"/>
      <c:spPr>
        <a:noFill/>
        <a:ln w="25400">
          <a:noFill/>
        </a:ln>
      </c:spPr>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7.5992814331044434E-2"/>
          <c:y val="0.21339261163783094"/>
          <c:w val="0.89703564771198319"/>
          <c:h val="0.63081889954296444"/>
        </c:manualLayout>
      </c:layout>
      <c:bar3DChart>
        <c:barDir val="col"/>
        <c:grouping val="clustered"/>
        <c:varyColors val="0"/>
        <c:ser>
          <c:idx val="0"/>
          <c:order val="0"/>
          <c:tx>
            <c:strRef>
              <c:f>'[Подсобка за 2017 г.xls]1000'!$A$3</c:f>
              <c:strCache>
                <c:ptCount val="1"/>
                <c:pt idx="0">
                  <c:v>Пенсионное обеспечение </c:v>
                </c:pt>
              </c:strCache>
            </c:strRef>
          </c:tx>
          <c:spPr>
            <a:solidFill>
              <a:srgbClr val="00B050"/>
            </a:solidFill>
          </c:spPr>
          <c:invertIfNegative val="0"/>
          <c:dLbls>
            <c:dLbl>
              <c:idx val="0"/>
              <c:layout>
                <c:manualLayout>
                  <c:x val="7.3178503620088368E-3"/>
                  <c:y val="5.0457263988630735E-2"/>
                </c:manualLayout>
              </c:layout>
              <c:showLegendKey val="0"/>
              <c:showVal val="1"/>
              <c:showCatName val="0"/>
              <c:showSerName val="0"/>
              <c:showPercent val="0"/>
              <c:showBubbleSize val="0"/>
            </c:dLbl>
            <c:dLbl>
              <c:idx val="1"/>
              <c:layout>
                <c:manualLayout>
                  <c:x val="8.781443483121194E-3"/>
                  <c:y val="5.2979928537416836E-2"/>
                </c:manualLayout>
              </c:layout>
              <c:showLegendKey val="0"/>
              <c:showVal val="1"/>
              <c:showCatName val="0"/>
              <c:showSerName val="0"/>
              <c:showPercent val="0"/>
              <c:showBubbleSize val="0"/>
            </c:dLbl>
            <c:dLbl>
              <c:idx val="2"/>
              <c:layout>
                <c:manualLayout>
                  <c:x val="1.0245151847786209E-2"/>
                  <c:y val="5.8025853586925448E-2"/>
                </c:manualLayout>
              </c:layout>
              <c:showLegendKey val="0"/>
              <c:showVal val="1"/>
              <c:showCatName val="0"/>
              <c:showSerName val="0"/>
              <c:showPercent val="0"/>
              <c:showBubbleSize val="0"/>
            </c:dLbl>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2017 г.xls]1000'!$B$2:$D$2</c:f>
              <c:strCache>
                <c:ptCount val="3"/>
                <c:pt idx="0">
                  <c:v>Исполнено за 2017 год, тыс. рублей</c:v>
                </c:pt>
                <c:pt idx="1">
                  <c:v>Уточненный план на 2018 год, тыс. рублей</c:v>
                </c:pt>
                <c:pt idx="2">
                  <c:v>Исполнено за 2018 год, тыс. рублей</c:v>
                </c:pt>
              </c:strCache>
            </c:strRef>
          </c:cat>
          <c:val>
            <c:numRef>
              <c:f>'[Подсобка за 2017 г.xls]1000'!$B$3:$D$3</c:f>
              <c:numCache>
                <c:formatCode>#,##0.0</c:formatCode>
                <c:ptCount val="3"/>
                <c:pt idx="0">
                  <c:v>2699.4790600000001</c:v>
                </c:pt>
                <c:pt idx="1">
                  <c:v>3030</c:v>
                </c:pt>
                <c:pt idx="2">
                  <c:v>3028.6933600000002</c:v>
                </c:pt>
              </c:numCache>
            </c:numRef>
          </c:val>
        </c:ser>
        <c:ser>
          <c:idx val="1"/>
          <c:order val="1"/>
          <c:tx>
            <c:strRef>
              <c:f>'[Подсобка за 2017 г.xls]1000'!$A$4</c:f>
              <c:strCache>
                <c:ptCount val="1"/>
                <c:pt idx="0">
                  <c:v>Социальное обеспечение населения</c:v>
                </c:pt>
              </c:strCache>
            </c:strRef>
          </c:tx>
          <c:spPr>
            <a:solidFill>
              <a:srgbClr val="FFC000"/>
            </a:solidFill>
          </c:spPr>
          <c:invertIfNegative val="0"/>
          <c:dLbls>
            <c:dLbl>
              <c:idx val="0"/>
              <c:layout>
                <c:manualLayout>
                  <c:x val="7.3179656055616538E-3"/>
                  <c:y val="4.0365811190904752E-2"/>
                </c:manualLayout>
              </c:layout>
              <c:showLegendKey val="0"/>
              <c:showVal val="1"/>
              <c:showCatName val="0"/>
              <c:showSerName val="0"/>
              <c:showPercent val="0"/>
              <c:showBubbleSize val="0"/>
            </c:dLbl>
            <c:dLbl>
              <c:idx val="1"/>
              <c:layout>
                <c:manualLayout>
                  <c:x val="3.0347265604367653E-3"/>
                  <c:y val="4.8189333476172623E-2"/>
                </c:manualLayout>
              </c:layout>
              <c:showLegendKey val="0"/>
              <c:showVal val="1"/>
              <c:showCatName val="0"/>
              <c:showSerName val="0"/>
              <c:showPercent val="0"/>
              <c:showBubbleSize val="0"/>
            </c:dLbl>
            <c:dLbl>
              <c:idx val="2"/>
              <c:layout>
                <c:manualLayout>
                  <c:x val="1.170874496889854E-2"/>
                  <c:y val="5.5502990387493907E-2"/>
                </c:manualLayout>
              </c:layout>
              <c:showLegendKey val="0"/>
              <c:showVal val="1"/>
              <c:showCatName val="0"/>
              <c:showSerName val="0"/>
              <c:showPercent val="0"/>
              <c:showBubbleSize val="0"/>
            </c:dLbl>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2017 г.xls]1000'!$B$2:$D$2</c:f>
              <c:strCache>
                <c:ptCount val="3"/>
                <c:pt idx="0">
                  <c:v>Исполнено за 2017 год, тыс. рублей</c:v>
                </c:pt>
                <c:pt idx="1">
                  <c:v>Уточненный план на 2018 год, тыс. рублей</c:v>
                </c:pt>
                <c:pt idx="2">
                  <c:v>Исполнено за 2018 год, тыс. рублей</c:v>
                </c:pt>
              </c:strCache>
            </c:strRef>
          </c:cat>
          <c:val>
            <c:numRef>
              <c:f>'[Подсобка за 2017 г.xls]1000'!$B$4:$D$4</c:f>
              <c:numCache>
                <c:formatCode>#,##0.0</c:formatCode>
                <c:ptCount val="3"/>
                <c:pt idx="0">
                  <c:v>5629.4605000000001</c:v>
                </c:pt>
                <c:pt idx="1">
                  <c:v>5044.5902299999998</c:v>
                </c:pt>
                <c:pt idx="2">
                  <c:v>4947.9840700000004</c:v>
                </c:pt>
              </c:numCache>
            </c:numRef>
          </c:val>
        </c:ser>
        <c:ser>
          <c:idx val="2"/>
          <c:order val="2"/>
          <c:tx>
            <c:strRef>
              <c:f>'[Подсобка за 2017 г.xls]1000'!$A$5</c:f>
              <c:strCache>
                <c:ptCount val="1"/>
                <c:pt idx="0">
                  <c:v>Охрана семьи и детства</c:v>
                </c:pt>
              </c:strCache>
            </c:strRef>
          </c:tx>
          <c:spPr>
            <a:solidFill>
              <a:schemeClr val="accent1">
                <a:lumMod val="75000"/>
              </a:schemeClr>
            </a:solidFill>
          </c:spPr>
          <c:invertIfNegative val="0"/>
          <c:dLbls>
            <c:dLbl>
              <c:idx val="0"/>
              <c:layout>
                <c:manualLayout>
                  <c:x val="1.3045906575110946E-2"/>
                  <c:y val="-1.9327048404663701E-2"/>
                </c:manualLayout>
              </c:layout>
              <c:showLegendKey val="0"/>
              <c:showVal val="1"/>
              <c:showCatName val="0"/>
              <c:showSerName val="0"/>
              <c:showPercent val="0"/>
              <c:showBubbleSize val="0"/>
            </c:dLbl>
            <c:dLbl>
              <c:idx val="1"/>
              <c:layout>
                <c:manualLayout>
                  <c:x val="1.0287258868760809E-2"/>
                  <c:y val="-8.2443266020318894E-3"/>
                </c:manualLayout>
              </c:layout>
              <c:showLegendKey val="0"/>
              <c:showVal val="1"/>
              <c:showCatName val="0"/>
              <c:showSerName val="0"/>
              <c:showPercent val="0"/>
              <c:showBubbleSize val="0"/>
            </c:dLbl>
            <c:dLbl>
              <c:idx val="2"/>
              <c:layout>
                <c:manualLayout>
                  <c:x val="1.1666526758782018E-2"/>
                  <c:y val="-1.0001428392879461E-2"/>
                </c:manualLayout>
              </c:layout>
              <c:showLegendKey val="0"/>
              <c:showVal val="1"/>
              <c:showCatName val="0"/>
              <c:showSerName val="0"/>
              <c:showPercent val="0"/>
              <c:showBubbleSize val="0"/>
            </c:dLbl>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2017 г.xls]1000'!$B$2:$D$2</c:f>
              <c:strCache>
                <c:ptCount val="3"/>
                <c:pt idx="0">
                  <c:v>Исполнено за 2017 год, тыс. рублей</c:v>
                </c:pt>
                <c:pt idx="1">
                  <c:v>Уточненный план на 2018 год, тыс. рублей</c:v>
                </c:pt>
                <c:pt idx="2">
                  <c:v>Исполнено за 2018 год, тыс. рублей</c:v>
                </c:pt>
              </c:strCache>
            </c:strRef>
          </c:cat>
          <c:val>
            <c:numRef>
              <c:f>'[Подсобка за 2017 г.xls]1000'!$B$5:$D$5</c:f>
              <c:numCache>
                <c:formatCode>#,##0.0</c:formatCode>
                <c:ptCount val="3"/>
                <c:pt idx="0">
                  <c:v>18825.5</c:v>
                </c:pt>
                <c:pt idx="1">
                  <c:v>28269.8</c:v>
                </c:pt>
                <c:pt idx="2">
                  <c:v>28269.8</c:v>
                </c:pt>
              </c:numCache>
            </c:numRef>
          </c:val>
        </c:ser>
        <c:ser>
          <c:idx val="3"/>
          <c:order val="3"/>
          <c:tx>
            <c:strRef>
              <c:f>'[Подсобка за 2017 г.xls]1000'!$A$6</c:f>
              <c:strCache>
                <c:ptCount val="1"/>
                <c:pt idx="0">
                  <c:v>Другие вопросы в области социальной политики</c:v>
                </c:pt>
              </c:strCache>
            </c:strRef>
          </c:tx>
          <c:invertIfNegative val="0"/>
          <c:dLbls>
            <c:dLbl>
              <c:idx val="1"/>
              <c:layout>
                <c:manualLayout>
                  <c:x val="1.4214641080312722E-2"/>
                  <c:y val="-1.3605442176870748E-2"/>
                </c:manualLayout>
              </c:layout>
              <c:spPr/>
              <c:txPr>
                <a:bodyPr/>
                <a:lstStyle/>
                <a:p>
                  <a:pPr>
                    <a:defRPr b="1"/>
                  </a:pPr>
                  <a:endParaRPr lang="ru-RU"/>
                </a:p>
              </c:txPr>
              <c:showLegendKey val="0"/>
              <c:showVal val="1"/>
              <c:showCatName val="0"/>
              <c:showSerName val="0"/>
              <c:showPercent val="0"/>
              <c:showBubbleSize val="0"/>
            </c:dLbl>
            <c:dLbl>
              <c:idx val="2"/>
              <c:layout>
                <c:manualLayout>
                  <c:x val="1.4214641080312618E-2"/>
                  <c:y val="-1.3605442176870748E-2"/>
                </c:manualLayout>
              </c:layout>
              <c:spPr/>
              <c:txPr>
                <a:bodyPr/>
                <a:lstStyle/>
                <a:p>
                  <a:pPr>
                    <a:defRPr b="1"/>
                  </a:pPr>
                  <a:endParaRPr lang="ru-RU"/>
                </a:p>
              </c:txPr>
              <c:showLegendKey val="0"/>
              <c:showVal val="1"/>
              <c:showCatName val="0"/>
              <c:showSerName val="0"/>
              <c:showPercent val="0"/>
              <c:showBubbleSize val="0"/>
            </c:dLbl>
            <c:showLegendKey val="0"/>
            <c:showVal val="1"/>
            <c:showCatName val="0"/>
            <c:showSerName val="0"/>
            <c:showPercent val="0"/>
            <c:showBubbleSize val="0"/>
            <c:showLeaderLines val="0"/>
          </c:dLbls>
          <c:cat>
            <c:strRef>
              <c:f>'[Подсобка за 2017 г.xls]1000'!$B$2:$D$2</c:f>
              <c:strCache>
                <c:ptCount val="3"/>
                <c:pt idx="0">
                  <c:v>Исполнено за 2017 год, тыс. рублей</c:v>
                </c:pt>
                <c:pt idx="1">
                  <c:v>Уточненный план на 2018 год, тыс. рублей</c:v>
                </c:pt>
                <c:pt idx="2">
                  <c:v>Исполнено за 2018 год, тыс. рублей</c:v>
                </c:pt>
              </c:strCache>
            </c:strRef>
          </c:cat>
          <c:val>
            <c:numRef>
              <c:f>'[Подсобка за 2017 г.xls]1000'!$B$6:$D$6</c:f>
              <c:numCache>
                <c:formatCode>#,##0.0</c:formatCode>
                <c:ptCount val="3"/>
                <c:pt idx="1">
                  <c:v>851</c:v>
                </c:pt>
                <c:pt idx="2">
                  <c:v>851</c:v>
                </c:pt>
              </c:numCache>
            </c:numRef>
          </c:val>
        </c:ser>
        <c:dLbls>
          <c:showLegendKey val="0"/>
          <c:showVal val="0"/>
          <c:showCatName val="0"/>
          <c:showSerName val="0"/>
          <c:showPercent val="0"/>
          <c:showBubbleSize val="0"/>
        </c:dLbls>
        <c:gapWidth val="150"/>
        <c:shape val="cylinder"/>
        <c:axId val="160813056"/>
        <c:axId val="34188672"/>
        <c:axId val="0"/>
      </c:bar3DChart>
      <c:catAx>
        <c:axId val="160813056"/>
        <c:scaling>
          <c:orientation val="minMax"/>
        </c:scaling>
        <c:delete val="0"/>
        <c:axPos val="b"/>
        <c:numFmt formatCode="General"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34188672"/>
        <c:crosses val="autoZero"/>
        <c:auto val="1"/>
        <c:lblAlgn val="ctr"/>
        <c:lblOffset val="100"/>
        <c:noMultiLvlLbl val="0"/>
      </c:catAx>
      <c:valAx>
        <c:axId val="34188672"/>
        <c:scaling>
          <c:orientation val="minMax"/>
        </c:scaling>
        <c:delete val="0"/>
        <c:axPos val="l"/>
        <c:majorGridlines/>
        <c:numFmt formatCode="#,##0.0" sourceLinked="1"/>
        <c:majorTickMark val="out"/>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60813056"/>
        <c:crosses val="autoZero"/>
        <c:crossBetween val="between"/>
      </c:valAx>
      <c:spPr>
        <a:noFill/>
        <a:ln w="25400">
          <a:noFill/>
        </a:ln>
      </c:spPr>
    </c:plotArea>
    <c:legend>
      <c:legendPos val="r"/>
      <c:layout>
        <c:manualLayout>
          <c:xMode val="edge"/>
          <c:yMode val="edge"/>
          <c:x val="8.1657628617318359E-2"/>
          <c:y val="0.92930812219901082"/>
          <c:w val="0.85494518409079456"/>
          <c:h val="5.0283705702864882E-2"/>
        </c:manualLayout>
      </c:layout>
      <c:overlay val="0"/>
      <c:txPr>
        <a:bodyPr/>
        <a:lstStyle/>
        <a:p>
          <a:pPr>
            <a:defRPr sz="845" b="1"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spPr>
    <a:gradFill>
      <a:gsLst>
        <a:gs pos="0">
          <a:srgbClr val="FFFF66"/>
        </a:gs>
        <a:gs pos="50000">
          <a:schemeClr val="accent4">
            <a:lumMod val="40000"/>
            <a:lumOff val="60000"/>
          </a:schemeClr>
        </a:gs>
        <a:gs pos="100000">
          <a:srgbClr val="FFCCFF"/>
        </a:gs>
      </a:gsLst>
      <a:lin ang="5400000" scaled="0"/>
    </a:gradFill>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41" b="1" i="0" u="none" strike="noStrike" baseline="0">
                <a:solidFill>
                  <a:srgbClr val="000000"/>
                </a:solidFill>
                <a:latin typeface="Arial Cyr"/>
                <a:ea typeface="Arial Cyr"/>
                <a:cs typeface="Arial Cyr"/>
              </a:defRPr>
            </a:pPr>
            <a:r>
              <a:rPr lang="ru-RU" dirty="0"/>
              <a:t>Основные характеристики налоговых и неналоговых доходов бюджета Муромского района за </a:t>
            </a:r>
            <a:r>
              <a:rPr lang="ru-RU" dirty="0" smtClean="0"/>
              <a:t>2018 </a:t>
            </a:r>
            <a:r>
              <a:rPr lang="ru-RU" dirty="0"/>
              <a:t>год </a:t>
            </a:r>
          </a:p>
        </c:rich>
      </c:tx>
      <c:layout>
        <c:manualLayout>
          <c:xMode val="edge"/>
          <c:yMode val="edge"/>
          <c:x val="0.14285714285714285"/>
          <c:y val="1.9464720194647202E-2"/>
        </c:manualLayout>
      </c:layout>
      <c:overlay val="0"/>
      <c:spPr>
        <a:noFill/>
        <a:ln w="26440">
          <a:noFill/>
        </a:ln>
      </c:spPr>
    </c:title>
    <c:autoTitleDeleted val="0"/>
    <c:view3D>
      <c:rotX val="15"/>
      <c:hPercent val="74"/>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8.8435374149659865E-2"/>
          <c:y val="0.15815085158150852"/>
          <c:w val="0.63265306122448983"/>
          <c:h val="0.61070559610705599"/>
        </c:manualLayout>
      </c:layout>
      <c:bar3DChart>
        <c:barDir val="col"/>
        <c:grouping val="clustered"/>
        <c:varyColors val="0"/>
        <c:ser>
          <c:idx val="0"/>
          <c:order val="0"/>
          <c:tx>
            <c:strRef>
              <c:f>Sheet1!$A$2</c:f>
              <c:strCache>
                <c:ptCount val="1"/>
                <c:pt idx="0">
                  <c:v>Налоговые доходы</c:v>
                </c:pt>
              </c:strCache>
            </c:strRef>
          </c:tx>
          <c:spPr>
            <a:solidFill>
              <a:srgbClr val="9999FF"/>
            </a:solidFill>
            <a:ln w="13220">
              <a:solidFill>
                <a:srgbClr val="000000"/>
              </a:solidFill>
              <a:prstDash val="solid"/>
            </a:ln>
          </c:spPr>
          <c:invertIfNegative val="0"/>
          <c:dLbls>
            <c:dLbl>
              <c:idx val="0"/>
              <c:layout>
                <c:manualLayout>
                  <c:x val="2.2590743613890966E-2"/>
                  <c:y val="-2.9647162263728131E-2"/>
                </c:manualLayout>
              </c:layout>
              <c:showLegendKey val="0"/>
              <c:showVal val="1"/>
              <c:showCatName val="0"/>
              <c:showSerName val="0"/>
              <c:showPercent val="0"/>
              <c:showBubbleSize val="0"/>
            </c:dLbl>
            <c:dLbl>
              <c:idx val="1"/>
              <c:layout>
                <c:manualLayout>
                  <c:x val="2.1205160843830027E-2"/>
                  <c:y val="-1.0119861945914421E-2"/>
                </c:manualLayout>
              </c:layout>
              <c:showLegendKey val="0"/>
              <c:showVal val="1"/>
              <c:showCatName val="0"/>
              <c:showSerName val="0"/>
              <c:showPercent val="0"/>
              <c:showBubbleSize val="0"/>
            </c:dLbl>
            <c:dLbl>
              <c:idx val="2"/>
              <c:layout>
                <c:manualLayout>
                  <c:x val="2.1508132072654805E-2"/>
                  <c:y val="-2.749063741621089E-2"/>
                </c:manualLayout>
              </c:layout>
              <c:showLegendKey val="0"/>
              <c:showVal val="1"/>
              <c:showCatName val="0"/>
              <c:showSerName val="0"/>
              <c:showPercent val="0"/>
              <c:showBubbleSize val="0"/>
            </c:dLbl>
            <c:spPr>
              <a:noFill/>
              <a:ln w="26440">
                <a:noFill/>
              </a:ln>
            </c:spPr>
            <c:txPr>
              <a:bodyPr/>
              <a:lstStyle/>
              <a:p>
                <a:pPr>
                  <a:defRPr sz="937" b="1"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showLeaderLines val="0"/>
          </c:dLbls>
          <c:cat>
            <c:strRef>
              <c:f>Sheet1!$B$1:$D$1</c:f>
              <c:strCache>
                <c:ptCount val="3"/>
                <c:pt idx="0">
                  <c:v>2017 год факт </c:v>
                </c:pt>
                <c:pt idx="1">
                  <c:v>2018 год факт</c:v>
                </c:pt>
                <c:pt idx="2">
                  <c:v>2018 год план</c:v>
                </c:pt>
              </c:strCache>
            </c:strRef>
          </c:cat>
          <c:val>
            <c:numRef>
              <c:f>Sheet1!$B$2:$D$2</c:f>
              <c:numCache>
                <c:formatCode>General</c:formatCode>
                <c:ptCount val="3"/>
                <c:pt idx="0">
                  <c:v>48788.7</c:v>
                </c:pt>
                <c:pt idx="1">
                  <c:v>49506.3</c:v>
                </c:pt>
                <c:pt idx="2" formatCode="0.0">
                  <c:v>47469.9</c:v>
                </c:pt>
              </c:numCache>
            </c:numRef>
          </c:val>
        </c:ser>
        <c:ser>
          <c:idx val="1"/>
          <c:order val="1"/>
          <c:tx>
            <c:strRef>
              <c:f>Sheet1!$A$3</c:f>
              <c:strCache>
                <c:ptCount val="1"/>
                <c:pt idx="0">
                  <c:v>Неналоговые доходы</c:v>
                </c:pt>
              </c:strCache>
            </c:strRef>
          </c:tx>
          <c:spPr>
            <a:solidFill>
              <a:srgbClr val="993366"/>
            </a:solidFill>
            <a:ln w="13220">
              <a:solidFill>
                <a:srgbClr val="000000"/>
              </a:solidFill>
              <a:prstDash val="solid"/>
            </a:ln>
          </c:spPr>
          <c:invertIfNegative val="0"/>
          <c:dLbls>
            <c:dLbl>
              <c:idx val="0"/>
              <c:layout>
                <c:manualLayout>
                  <c:x val="3.2155990130511063E-2"/>
                  <c:y val="-2.8969249594661836E-2"/>
                </c:manualLayout>
              </c:layout>
              <c:showLegendKey val="0"/>
              <c:showVal val="1"/>
              <c:showCatName val="0"/>
              <c:showSerName val="0"/>
              <c:showPercent val="0"/>
              <c:showBubbleSize val="0"/>
            </c:dLbl>
            <c:dLbl>
              <c:idx val="1"/>
              <c:layout>
                <c:manualLayout>
                  <c:x val="4.0974317399026863E-2"/>
                  <c:y val="-1.3835720940828146E-2"/>
                </c:manualLayout>
              </c:layout>
              <c:showLegendKey val="0"/>
              <c:showVal val="1"/>
              <c:showCatName val="0"/>
              <c:showSerName val="0"/>
              <c:showPercent val="0"/>
              <c:showBubbleSize val="0"/>
            </c:dLbl>
            <c:dLbl>
              <c:idx val="2"/>
              <c:layout>
                <c:manualLayout>
                  <c:x val="2.9372698317166032E-2"/>
                  <c:y val="-2.2765624440825794E-2"/>
                </c:manualLayout>
              </c:layout>
              <c:showLegendKey val="0"/>
              <c:showVal val="1"/>
              <c:showCatName val="0"/>
              <c:showSerName val="0"/>
              <c:showPercent val="0"/>
              <c:showBubbleSize val="0"/>
            </c:dLbl>
            <c:spPr>
              <a:noFill/>
              <a:ln w="26440">
                <a:noFill/>
              </a:ln>
            </c:spPr>
            <c:txPr>
              <a:bodyPr/>
              <a:lstStyle/>
              <a:p>
                <a:pPr>
                  <a:defRPr sz="937" b="1"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showLeaderLines val="0"/>
          </c:dLbls>
          <c:cat>
            <c:strRef>
              <c:f>Sheet1!$B$1:$D$1</c:f>
              <c:strCache>
                <c:ptCount val="3"/>
                <c:pt idx="0">
                  <c:v>2017 год факт </c:v>
                </c:pt>
                <c:pt idx="1">
                  <c:v>2018 год факт</c:v>
                </c:pt>
                <c:pt idx="2">
                  <c:v>2018 год план</c:v>
                </c:pt>
              </c:strCache>
            </c:strRef>
          </c:cat>
          <c:val>
            <c:numRef>
              <c:f>Sheet1!$B$3:$D$3</c:f>
              <c:numCache>
                <c:formatCode>General</c:formatCode>
                <c:ptCount val="3"/>
                <c:pt idx="0">
                  <c:v>10683.1</c:v>
                </c:pt>
                <c:pt idx="1">
                  <c:v>10451.9</c:v>
                </c:pt>
                <c:pt idx="2">
                  <c:v>10385.799999999999</c:v>
                </c:pt>
              </c:numCache>
            </c:numRef>
          </c:val>
        </c:ser>
        <c:dLbls>
          <c:showLegendKey val="0"/>
          <c:showVal val="1"/>
          <c:showCatName val="0"/>
          <c:showSerName val="0"/>
          <c:showPercent val="0"/>
          <c:showBubbleSize val="0"/>
        </c:dLbls>
        <c:gapWidth val="150"/>
        <c:gapDepth val="0"/>
        <c:shape val="box"/>
        <c:axId val="68987392"/>
        <c:axId val="41476672"/>
        <c:axId val="0"/>
      </c:bar3DChart>
      <c:catAx>
        <c:axId val="68987392"/>
        <c:scaling>
          <c:orientation val="minMax"/>
        </c:scaling>
        <c:delete val="0"/>
        <c:axPos val="b"/>
        <c:numFmt formatCode="General" sourceLinked="1"/>
        <c:majorTickMark val="out"/>
        <c:minorTickMark val="none"/>
        <c:tickLblPos val="low"/>
        <c:spPr>
          <a:ln w="3305">
            <a:solidFill>
              <a:srgbClr val="000000"/>
            </a:solidFill>
            <a:prstDash val="solid"/>
          </a:ln>
        </c:spPr>
        <c:txPr>
          <a:bodyPr rot="0" vert="horz"/>
          <a:lstStyle/>
          <a:p>
            <a:pPr>
              <a:defRPr sz="833" b="1" i="0" u="none" strike="noStrike" baseline="0">
                <a:solidFill>
                  <a:srgbClr val="000000"/>
                </a:solidFill>
                <a:latin typeface="Arial Cyr"/>
                <a:ea typeface="Arial Cyr"/>
                <a:cs typeface="Arial Cyr"/>
              </a:defRPr>
            </a:pPr>
            <a:endParaRPr lang="ru-RU"/>
          </a:p>
        </c:txPr>
        <c:crossAx val="41476672"/>
        <c:crosses val="autoZero"/>
        <c:auto val="1"/>
        <c:lblAlgn val="ctr"/>
        <c:lblOffset val="100"/>
        <c:tickLblSkip val="1"/>
        <c:tickMarkSkip val="1"/>
        <c:noMultiLvlLbl val="0"/>
      </c:catAx>
      <c:valAx>
        <c:axId val="41476672"/>
        <c:scaling>
          <c:orientation val="minMax"/>
        </c:scaling>
        <c:delete val="0"/>
        <c:axPos val="l"/>
        <c:majorGridlines>
          <c:spPr>
            <a:ln w="3305">
              <a:solidFill>
                <a:srgbClr val="000000"/>
              </a:solidFill>
              <a:prstDash val="solid"/>
            </a:ln>
          </c:spPr>
        </c:majorGridlines>
        <c:numFmt formatCode="General" sourceLinked="1"/>
        <c:majorTickMark val="out"/>
        <c:minorTickMark val="none"/>
        <c:tickLblPos val="nextTo"/>
        <c:spPr>
          <a:ln w="3305">
            <a:solidFill>
              <a:srgbClr val="000000"/>
            </a:solidFill>
            <a:prstDash val="solid"/>
          </a:ln>
        </c:spPr>
        <c:txPr>
          <a:bodyPr rot="0" vert="horz"/>
          <a:lstStyle/>
          <a:p>
            <a:pPr>
              <a:defRPr sz="937" b="1" i="0" u="none" strike="noStrike" baseline="0">
                <a:solidFill>
                  <a:srgbClr val="000000"/>
                </a:solidFill>
                <a:latin typeface="Arial Cyr"/>
                <a:ea typeface="Arial Cyr"/>
                <a:cs typeface="Arial Cyr"/>
              </a:defRPr>
            </a:pPr>
            <a:endParaRPr lang="ru-RU"/>
          </a:p>
        </c:txPr>
        <c:crossAx val="68987392"/>
        <c:crosses val="autoZero"/>
        <c:crossBetween val="between"/>
      </c:valAx>
      <c:spPr>
        <a:noFill/>
        <a:ln w="26440">
          <a:noFill/>
        </a:ln>
      </c:spPr>
    </c:plotArea>
    <c:legend>
      <c:legendPos val="r"/>
      <c:layout>
        <c:manualLayout>
          <c:xMode val="edge"/>
          <c:yMode val="edge"/>
          <c:x val="0.73809523809523814"/>
          <c:y val="0.52068126520681268"/>
          <c:w val="0.25510204081632654"/>
          <c:h val="9.9756690997566913E-2"/>
        </c:manualLayout>
      </c:layout>
      <c:overlay val="0"/>
      <c:spPr>
        <a:noFill/>
        <a:ln w="3305">
          <a:solidFill>
            <a:srgbClr val="000000"/>
          </a:solidFill>
          <a:prstDash val="solid"/>
        </a:ln>
      </c:spPr>
      <c:txPr>
        <a:bodyPr/>
        <a:lstStyle/>
        <a:p>
          <a:pPr>
            <a:defRPr sz="859" b="1" i="0" u="none" strike="noStrike" baseline="0">
              <a:solidFill>
                <a:srgbClr val="000000"/>
              </a:solidFill>
              <a:latin typeface="Arial Cyr"/>
              <a:ea typeface="Arial Cyr"/>
              <a:cs typeface="Arial Cyr"/>
            </a:defRPr>
          </a:pPr>
          <a:endParaRPr lang="ru-RU"/>
        </a:p>
      </c:txPr>
    </c:legend>
    <c:plotVisOnly val="1"/>
    <c:dispBlanksAs val="gap"/>
    <c:showDLblsOverMax val="0"/>
  </c:chart>
  <c:spPr>
    <a:gradFill rotWithShape="0">
      <a:gsLst>
        <a:gs pos="0">
          <a:srgbClr val="FFFFFF"/>
        </a:gs>
        <a:gs pos="7001">
          <a:srgbClr val="E6E6E6"/>
        </a:gs>
        <a:gs pos="32001">
          <a:srgbClr val="7D8496"/>
        </a:gs>
        <a:gs pos="47000">
          <a:srgbClr val="E6E6E6"/>
        </a:gs>
        <a:gs pos="85001">
          <a:srgbClr val="7D8496"/>
        </a:gs>
        <a:gs pos="100000">
          <a:srgbClr val="E6E6E6"/>
        </a:gs>
      </a:gsLst>
      <a:lin ang="18900000" scaled="1"/>
    </a:gradFill>
    <a:ln w="3305">
      <a:solidFill>
        <a:srgbClr val="000000"/>
      </a:solidFill>
      <a:prstDash val="solid"/>
    </a:ln>
  </c:spPr>
  <c:txPr>
    <a:bodyPr/>
    <a:lstStyle/>
    <a:p>
      <a:pPr>
        <a:defRPr sz="1770" b="1" i="0" u="none" strike="noStrike" baseline="0">
          <a:solidFill>
            <a:srgbClr val="000000"/>
          </a:solidFill>
          <a:latin typeface="Arial Cyr"/>
          <a:ea typeface="Arial Cyr"/>
          <a:cs typeface="Arial Cyr"/>
        </a:defRPr>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95" b="1" i="0" u="none" strike="noStrike" baseline="0">
                <a:solidFill>
                  <a:srgbClr val="000000"/>
                </a:solidFill>
                <a:latin typeface="Times New Roman"/>
                <a:ea typeface="Times New Roman"/>
                <a:cs typeface="Times New Roman"/>
              </a:defRPr>
            </a:pPr>
            <a:r>
              <a:rPr lang="ru-RU" dirty="0"/>
              <a:t>Динамика поступлений в бюджет Муромского района по основным налоговым и неналоговым доходам за </a:t>
            </a:r>
            <a:r>
              <a:rPr lang="ru-RU" dirty="0" smtClean="0"/>
              <a:t>2017-2018 </a:t>
            </a:r>
            <a:r>
              <a:rPr lang="ru-RU" dirty="0"/>
              <a:t>годы </a:t>
            </a:r>
          </a:p>
        </c:rich>
      </c:tx>
      <c:layout>
        <c:manualLayout>
          <c:xMode val="edge"/>
          <c:yMode val="edge"/>
          <c:x val="0.10962241169305725"/>
          <c:y val="1.8808777429467086E-2"/>
        </c:manualLayout>
      </c:layout>
      <c:overlay val="0"/>
      <c:spPr>
        <a:noFill/>
        <a:ln w="25283">
          <a:noFill/>
        </a:ln>
      </c:spPr>
    </c:title>
    <c:autoTitleDeleted val="0"/>
    <c:view3D>
      <c:rotX val="16"/>
      <c:hPercent val="29"/>
      <c:rotY val="31"/>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5.2375152253349572E-2"/>
          <c:y val="0.20376175548589343"/>
          <c:w val="0.8903775883069428"/>
          <c:h val="0.62695924764890287"/>
        </c:manualLayout>
      </c:layout>
      <c:bar3DChart>
        <c:barDir val="col"/>
        <c:grouping val="clustered"/>
        <c:varyColors val="0"/>
        <c:ser>
          <c:idx val="1"/>
          <c:order val="0"/>
          <c:tx>
            <c:strRef>
              <c:f>Sheet1!$A$2</c:f>
              <c:strCache>
                <c:ptCount val="1"/>
                <c:pt idx="0">
                  <c:v>2017 год</c:v>
                </c:pt>
              </c:strCache>
            </c:strRef>
          </c:tx>
          <c:spPr>
            <a:solidFill>
              <a:srgbClr val="993366"/>
            </a:solidFill>
            <a:ln w="12642">
              <a:solidFill>
                <a:srgbClr val="000000"/>
              </a:solidFill>
              <a:prstDash val="solid"/>
            </a:ln>
          </c:spPr>
          <c:invertIfNegative val="0"/>
          <c:dLbls>
            <c:dLbl>
              <c:idx val="0"/>
              <c:layout>
                <c:manualLayout>
                  <c:x val="-1.2066640120229669E-3"/>
                  <c:y val="0.13357575853972281"/>
                </c:manualLayout>
              </c:layout>
              <c:showLegendKey val="0"/>
              <c:showVal val="1"/>
              <c:showCatName val="0"/>
              <c:showSerName val="0"/>
              <c:showPercent val="0"/>
              <c:showBubbleSize val="0"/>
            </c:dLbl>
            <c:dLbl>
              <c:idx val="1"/>
              <c:layout>
                <c:manualLayout>
                  <c:x val="-2.3394689856263889E-2"/>
                  <c:y val="-1.8042386635730611E-2"/>
                </c:manualLayout>
              </c:layout>
              <c:showLegendKey val="0"/>
              <c:showVal val="1"/>
              <c:showCatName val="0"/>
              <c:showSerName val="0"/>
              <c:showPercent val="0"/>
              <c:showBubbleSize val="0"/>
            </c:dLbl>
            <c:dLbl>
              <c:idx val="2"/>
              <c:layout>
                <c:manualLayout>
                  <c:x val="-1.5093961541919821E-2"/>
                  <c:y val="-2.0639610211018615E-2"/>
                </c:manualLayout>
              </c:layout>
              <c:showLegendKey val="0"/>
              <c:showVal val="1"/>
              <c:showCatName val="0"/>
              <c:showSerName val="0"/>
              <c:showPercent val="0"/>
              <c:showBubbleSize val="0"/>
            </c:dLbl>
            <c:dLbl>
              <c:idx val="3"/>
              <c:layout>
                <c:manualLayout>
                  <c:x val="-5.5624205212521354E-3"/>
                  <c:y val="-1.1115904829881524E-2"/>
                </c:manualLayout>
              </c:layout>
              <c:showLegendKey val="0"/>
              <c:showVal val="1"/>
              <c:showCatName val="0"/>
              <c:showSerName val="0"/>
              <c:showPercent val="0"/>
              <c:showBubbleSize val="0"/>
            </c:dLbl>
            <c:dLbl>
              <c:idx val="4"/>
              <c:layout>
                <c:manualLayout>
                  <c:x val="-8.6302038509460371E-3"/>
                  <c:y val="-3.2241955996312743E-2"/>
                </c:manualLayout>
              </c:layout>
              <c:showLegendKey val="0"/>
              <c:showVal val="1"/>
              <c:showCatName val="0"/>
              <c:showSerName val="0"/>
              <c:showPercent val="0"/>
              <c:showBubbleSize val="0"/>
            </c:dLbl>
            <c:dLbl>
              <c:idx val="5"/>
              <c:layout>
                <c:manualLayout>
                  <c:x val="-1.0895813798152881E-2"/>
                  <c:y val="-2.6508381165589404E-2"/>
                </c:manualLayout>
              </c:layout>
              <c:showLegendKey val="0"/>
              <c:showVal val="1"/>
              <c:showCatName val="0"/>
              <c:showSerName val="0"/>
              <c:showPercent val="0"/>
              <c:showBubbleSize val="0"/>
            </c:dLbl>
            <c:dLbl>
              <c:idx val="6"/>
              <c:layout>
                <c:manualLayout>
                  <c:x val="-1.8445565564038251E-2"/>
                  <c:y val="-3.9623863591723131E-2"/>
                </c:manualLayout>
              </c:layout>
              <c:showLegendKey val="0"/>
              <c:showVal val="1"/>
              <c:showCatName val="0"/>
              <c:showSerName val="0"/>
              <c:showPercent val="0"/>
              <c:showBubbleSize val="0"/>
            </c:dLbl>
            <c:spPr>
              <a:noFill/>
              <a:ln w="25283">
                <a:noFill/>
              </a:ln>
            </c:spPr>
            <c:txPr>
              <a:bodyPr/>
              <a:lstStyle/>
              <a:p>
                <a:pPr>
                  <a:defRPr sz="896" b="1"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showLeaderLines val="0"/>
          </c:dLbls>
          <c:cat>
            <c:strRef>
              <c:f>Sheet1!$B$1:$H$1</c:f>
              <c:strCache>
                <c:ptCount val="7"/>
                <c:pt idx="0">
                  <c:v>НДФЛ</c:v>
                </c:pt>
                <c:pt idx="1">
                  <c:v>Акцизы</c:v>
                </c:pt>
                <c:pt idx="2">
                  <c:v>УСН</c:v>
                </c:pt>
                <c:pt idx="3">
                  <c:v>ЕНВД</c:v>
                </c:pt>
                <c:pt idx="4">
                  <c:v>ЕСХН</c:v>
                </c:pt>
                <c:pt idx="5">
                  <c:v>Аренда муниц. имущества</c:v>
                </c:pt>
                <c:pt idx="6">
                  <c:v>Продажа земли</c:v>
                </c:pt>
              </c:strCache>
            </c:strRef>
          </c:cat>
          <c:val>
            <c:numRef>
              <c:f>Sheet1!$B$2:$H$2</c:f>
              <c:numCache>
                <c:formatCode>General</c:formatCode>
                <c:ptCount val="7"/>
                <c:pt idx="0">
                  <c:v>29026.2</c:v>
                </c:pt>
                <c:pt idx="1">
                  <c:v>12351.1</c:v>
                </c:pt>
                <c:pt idx="2">
                  <c:v>1943.5</c:v>
                </c:pt>
                <c:pt idx="3">
                  <c:v>4791.8</c:v>
                </c:pt>
                <c:pt idx="4">
                  <c:v>196.7</c:v>
                </c:pt>
                <c:pt idx="5">
                  <c:v>2365.6</c:v>
                </c:pt>
                <c:pt idx="6">
                  <c:v>5255.3</c:v>
                </c:pt>
              </c:numCache>
            </c:numRef>
          </c:val>
        </c:ser>
        <c:ser>
          <c:idx val="0"/>
          <c:order val="1"/>
          <c:tx>
            <c:strRef>
              <c:f>Sheet1!$A$3</c:f>
              <c:strCache>
                <c:ptCount val="1"/>
                <c:pt idx="0">
                  <c:v>2018 год</c:v>
                </c:pt>
              </c:strCache>
            </c:strRef>
          </c:tx>
          <c:spPr>
            <a:solidFill>
              <a:srgbClr val="9999FF"/>
            </a:solidFill>
            <a:ln w="12642">
              <a:solidFill>
                <a:srgbClr val="000000"/>
              </a:solidFill>
              <a:prstDash val="solid"/>
            </a:ln>
          </c:spPr>
          <c:invertIfNegative val="0"/>
          <c:dLbls>
            <c:dLbl>
              <c:idx val="0"/>
              <c:layout>
                <c:manualLayout>
                  <c:x val="2.6924894991714972E-2"/>
                  <c:y val="6.7593754204168674E-2"/>
                </c:manualLayout>
              </c:layout>
              <c:showLegendKey val="0"/>
              <c:showVal val="1"/>
              <c:showCatName val="0"/>
              <c:showSerName val="0"/>
              <c:showPercent val="0"/>
              <c:showBubbleSize val="0"/>
            </c:dLbl>
            <c:dLbl>
              <c:idx val="1"/>
              <c:layout>
                <c:manualLayout>
                  <c:x val="3.5775776804408424E-2"/>
                  <c:y val="-2.0604154364814256E-3"/>
                </c:manualLayout>
              </c:layout>
              <c:showLegendKey val="0"/>
              <c:showVal val="1"/>
              <c:showCatName val="0"/>
              <c:showSerName val="0"/>
              <c:showPercent val="0"/>
              <c:showBubbleSize val="0"/>
            </c:dLbl>
            <c:dLbl>
              <c:idx val="2"/>
              <c:layout>
                <c:manualLayout>
                  <c:x val="2.4507970353624231E-2"/>
                  <c:y val="-1.0270597692785365E-2"/>
                </c:manualLayout>
              </c:layout>
              <c:showLegendKey val="0"/>
              <c:showVal val="1"/>
              <c:showCatName val="0"/>
              <c:showSerName val="0"/>
              <c:showPercent val="0"/>
              <c:showBubbleSize val="0"/>
            </c:dLbl>
            <c:dLbl>
              <c:idx val="3"/>
              <c:layout>
                <c:manualLayout>
                  <c:x val="2.8746884938437037E-2"/>
                  <c:y val="-5.4525134199905206E-2"/>
                </c:manualLayout>
              </c:layout>
              <c:showLegendKey val="0"/>
              <c:showVal val="1"/>
              <c:showCatName val="0"/>
              <c:showSerName val="0"/>
              <c:showPercent val="0"/>
              <c:showBubbleSize val="0"/>
            </c:dLbl>
            <c:dLbl>
              <c:idx val="4"/>
              <c:layout>
                <c:manualLayout>
                  <c:x val="8.1915516462307963E-3"/>
                  <c:y val="-4.4943496378059555E-2"/>
                </c:manualLayout>
              </c:layout>
              <c:showLegendKey val="0"/>
              <c:showVal val="1"/>
              <c:showCatName val="0"/>
              <c:showSerName val="0"/>
              <c:showPercent val="0"/>
              <c:showBubbleSize val="0"/>
            </c:dLbl>
            <c:dLbl>
              <c:idx val="5"/>
              <c:layout>
                <c:manualLayout>
                  <c:x val="2.6669150043030918E-2"/>
                  <c:y val="-5.5971857999004587E-2"/>
                </c:manualLayout>
              </c:layout>
              <c:showLegendKey val="0"/>
              <c:showVal val="1"/>
              <c:showCatName val="0"/>
              <c:showSerName val="0"/>
              <c:showPercent val="0"/>
              <c:showBubbleSize val="0"/>
            </c:dLbl>
            <c:dLbl>
              <c:idx val="6"/>
              <c:layout>
                <c:manualLayout>
                  <c:x val="1.9169952858666031E-2"/>
                  <c:y val="-1.7227233536061325E-2"/>
                </c:manualLayout>
              </c:layout>
              <c:showLegendKey val="0"/>
              <c:showVal val="1"/>
              <c:showCatName val="0"/>
              <c:showSerName val="0"/>
              <c:showPercent val="0"/>
              <c:showBubbleSize val="0"/>
            </c:dLbl>
            <c:spPr>
              <a:noFill/>
              <a:ln w="25283">
                <a:noFill/>
              </a:ln>
            </c:spPr>
            <c:txPr>
              <a:bodyPr/>
              <a:lstStyle/>
              <a:p>
                <a:pPr>
                  <a:defRPr sz="896" b="1"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showLeaderLines val="0"/>
          </c:dLbls>
          <c:cat>
            <c:strRef>
              <c:f>Sheet1!$B$1:$H$1</c:f>
              <c:strCache>
                <c:ptCount val="7"/>
                <c:pt idx="0">
                  <c:v>НДФЛ</c:v>
                </c:pt>
                <c:pt idx="1">
                  <c:v>Акцизы</c:v>
                </c:pt>
                <c:pt idx="2">
                  <c:v>УСН</c:v>
                </c:pt>
                <c:pt idx="3">
                  <c:v>ЕНВД</c:v>
                </c:pt>
                <c:pt idx="4">
                  <c:v>ЕСХН</c:v>
                </c:pt>
                <c:pt idx="5">
                  <c:v>Аренда муниц. имущества</c:v>
                </c:pt>
                <c:pt idx="6">
                  <c:v>Продажа земли</c:v>
                </c:pt>
              </c:strCache>
            </c:strRef>
          </c:cat>
          <c:val>
            <c:numRef>
              <c:f>Sheet1!$B$3:$H$3</c:f>
              <c:numCache>
                <c:formatCode>General</c:formatCode>
                <c:ptCount val="7"/>
                <c:pt idx="0">
                  <c:v>29315.8</c:v>
                </c:pt>
                <c:pt idx="1">
                  <c:v>13045.4</c:v>
                </c:pt>
                <c:pt idx="2">
                  <c:v>2499.5</c:v>
                </c:pt>
                <c:pt idx="3">
                  <c:v>3982.4</c:v>
                </c:pt>
                <c:pt idx="4">
                  <c:v>262.60000000000002</c:v>
                </c:pt>
                <c:pt idx="5">
                  <c:v>2350.1</c:v>
                </c:pt>
                <c:pt idx="6">
                  <c:v>6743.3</c:v>
                </c:pt>
              </c:numCache>
            </c:numRef>
          </c:val>
        </c:ser>
        <c:dLbls>
          <c:showLegendKey val="0"/>
          <c:showVal val="1"/>
          <c:showCatName val="0"/>
          <c:showSerName val="0"/>
          <c:showPercent val="0"/>
          <c:showBubbleSize val="0"/>
        </c:dLbls>
        <c:gapWidth val="150"/>
        <c:gapDepth val="0"/>
        <c:shape val="cylinder"/>
        <c:axId val="137601536"/>
        <c:axId val="41479552"/>
        <c:axId val="0"/>
      </c:bar3DChart>
      <c:catAx>
        <c:axId val="137601536"/>
        <c:scaling>
          <c:orientation val="minMax"/>
        </c:scaling>
        <c:delete val="0"/>
        <c:axPos val="b"/>
        <c:numFmt formatCode="General" sourceLinked="1"/>
        <c:majorTickMark val="out"/>
        <c:minorTickMark val="none"/>
        <c:tickLblPos val="low"/>
        <c:spPr>
          <a:ln w="3160">
            <a:solidFill>
              <a:srgbClr val="000000"/>
            </a:solidFill>
            <a:prstDash val="solid"/>
          </a:ln>
        </c:spPr>
        <c:txPr>
          <a:bodyPr rot="0" vert="horz"/>
          <a:lstStyle/>
          <a:p>
            <a:pPr>
              <a:defRPr sz="846" b="1" i="0" u="none" strike="noStrike" baseline="0">
                <a:solidFill>
                  <a:srgbClr val="000000"/>
                </a:solidFill>
                <a:latin typeface="Arial Cyr"/>
                <a:ea typeface="Arial Cyr"/>
                <a:cs typeface="Arial Cyr"/>
              </a:defRPr>
            </a:pPr>
            <a:endParaRPr lang="ru-RU"/>
          </a:p>
        </c:txPr>
        <c:crossAx val="41479552"/>
        <c:crosses val="autoZero"/>
        <c:auto val="1"/>
        <c:lblAlgn val="ctr"/>
        <c:lblOffset val="100"/>
        <c:tickLblSkip val="1"/>
        <c:tickMarkSkip val="1"/>
        <c:noMultiLvlLbl val="0"/>
      </c:catAx>
      <c:valAx>
        <c:axId val="41479552"/>
        <c:scaling>
          <c:orientation val="minMax"/>
        </c:scaling>
        <c:delete val="0"/>
        <c:axPos val="l"/>
        <c:majorGridlines>
          <c:spPr>
            <a:ln w="3160">
              <a:solidFill>
                <a:srgbClr val="000000"/>
              </a:solidFill>
              <a:prstDash val="solid"/>
            </a:ln>
          </c:spPr>
        </c:majorGridlines>
        <c:numFmt formatCode="General" sourceLinked="1"/>
        <c:majorTickMark val="out"/>
        <c:minorTickMark val="none"/>
        <c:tickLblPos val="nextTo"/>
        <c:spPr>
          <a:ln w="3160">
            <a:solidFill>
              <a:srgbClr val="000000"/>
            </a:solidFill>
            <a:prstDash val="solid"/>
          </a:ln>
        </c:spPr>
        <c:txPr>
          <a:bodyPr rot="0" vert="horz"/>
          <a:lstStyle/>
          <a:p>
            <a:pPr>
              <a:defRPr sz="946" b="1" i="0" u="none" strike="noStrike" baseline="0">
                <a:solidFill>
                  <a:srgbClr val="000000"/>
                </a:solidFill>
                <a:latin typeface="Arial Cyr"/>
                <a:ea typeface="Arial Cyr"/>
                <a:cs typeface="Arial Cyr"/>
              </a:defRPr>
            </a:pPr>
            <a:endParaRPr lang="ru-RU"/>
          </a:p>
        </c:txPr>
        <c:crossAx val="137601536"/>
        <c:crosses val="autoZero"/>
        <c:crossBetween val="between"/>
      </c:valAx>
      <c:spPr>
        <a:noFill/>
        <a:ln w="25283">
          <a:noFill/>
        </a:ln>
      </c:spPr>
    </c:plotArea>
    <c:legend>
      <c:legendPos val="b"/>
      <c:layout>
        <c:manualLayout>
          <c:xMode val="edge"/>
          <c:yMode val="edge"/>
          <c:x val="0.35566382460414131"/>
          <c:y val="0.93103448275862066"/>
          <c:w val="0.17174177831912302"/>
          <c:h val="7.2100313479623826E-2"/>
        </c:manualLayout>
      </c:layout>
      <c:overlay val="0"/>
      <c:spPr>
        <a:noFill/>
        <a:ln w="3160">
          <a:solidFill>
            <a:srgbClr val="000000"/>
          </a:solidFill>
          <a:prstDash val="solid"/>
        </a:ln>
      </c:spPr>
      <c:txPr>
        <a:bodyPr/>
        <a:lstStyle/>
        <a:p>
          <a:pPr>
            <a:defRPr sz="821" b="1" i="0" u="none" strike="noStrike" baseline="0">
              <a:solidFill>
                <a:srgbClr val="000000"/>
              </a:solidFill>
              <a:latin typeface="Arial Cyr"/>
              <a:ea typeface="Arial Cyr"/>
              <a:cs typeface="Arial Cyr"/>
            </a:defRPr>
          </a:pPr>
          <a:endParaRPr lang="ru-RU"/>
        </a:p>
      </c:txPr>
    </c:legend>
    <c:plotVisOnly val="1"/>
    <c:dispBlanksAs val="gap"/>
    <c:showDLblsOverMax val="0"/>
  </c:chart>
  <c:spPr>
    <a:gradFill rotWithShape="0">
      <a:gsLst>
        <a:gs pos="0">
          <a:srgbClr val="CCCCFF"/>
        </a:gs>
        <a:gs pos="17999">
          <a:srgbClr val="99CCFF"/>
        </a:gs>
        <a:gs pos="39000">
          <a:srgbClr val="CC99FF"/>
        </a:gs>
        <a:gs pos="64000">
          <a:srgbClr val="9966FF"/>
        </a:gs>
        <a:gs pos="82001">
          <a:srgbClr val="99CCFF"/>
        </a:gs>
        <a:gs pos="100000">
          <a:srgbClr val="CCCCFF"/>
        </a:gs>
      </a:gsLst>
      <a:lin ang="2700000" scaled="1"/>
    </a:gradFill>
    <a:ln w="3160">
      <a:solidFill>
        <a:srgbClr val="000000"/>
      </a:solidFill>
      <a:prstDash val="solid"/>
    </a:ln>
  </c:spPr>
  <c:txPr>
    <a:bodyPr/>
    <a:lstStyle/>
    <a:p>
      <a:pPr>
        <a:defRPr sz="1194" b="1" i="0" u="none" strike="noStrike" baseline="0">
          <a:solidFill>
            <a:srgbClr val="000000"/>
          </a:solidFill>
          <a:latin typeface="Arial Cyr"/>
          <a:ea typeface="Arial Cyr"/>
          <a:cs typeface="Arial Cyr"/>
        </a:defRPr>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83" b="1" i="0" u="none" strike="noStrike" baseline="0">
                <a:solidFill>
                  <a:srgbClr val="000000"/>
                </a:solidFill>
                <a:latin typeface="Times New Roman"/>
                <a:ea typeface="Times New Roman"/>
                <a:cs typeface="Times New Roman"/>
              </a:defRPr>
            </a:pPr>
            <a:r>
              <a:rPr lang="ru-RU" dirty="0"/>
              <a:t>Структура безвозмездных поступлений бюджета Муромского района в </a:t>
            </a:r>
            <a:r>
              <a:rPr lang="ru-RU" dirty="0" smtClean="0"/>
              <a:t>2017-2018 </a:t>
            </a:r>
            <a:r>
              <a:rPr lang="ru-RU" dirty="0"/>
              <a:t>годах,            тыс. рублей</a:t>
            </a:r>
          </a:p>
        </c:rich>
      </c:tx>
      <c:layout>
        <c:manualLayout>
          <c:xMode val="edge"/>
          <c:yMode val="edge"/>
          <c:x val="0.13812949640287769"/>
          <c:y val="1.9801980198019802E-2"/>
        </c:manualLayout>
      </c:layout>
      <c:overlay val="0"/>
      <c:spPr>
        <a:noFill/>
        <a:ln w="22428">
          <a:noFill/>
        </a:ln>
      </c:spPr>
    </c:title>
    <c:autoTitleDeleted val="0"/>
    <c:view3D>
      <c:rotX val="15"/>
      <c:hPercent val="69"/>
      <c:rotY val="10"/>
      <c:depthPercent val="100"/>
      <c:rAngAx val="1"/>
    </c:view3D>
    <c:floor>
      <c:thickness val="0"/>
      <c:spPr>
        <a:solidFill>
          <a:srgbClr val="C0C0C0"/>
        </a:solidFill>
        <a:ln w="3175">
          <a:solidFill>
            <a:srgbClr val="000000"/>
          </a:solidFill>
          <a:prstDash val="solid"/>
        </a:ln>
      </c:spPr>
    </c:floor>
    <c:sideWall>
      <c:thickness val="0"/>
      <c:spPr>
        <a:noFill/>
        <a:ln w="12700">
          <a:solidFill>
            <a:srgbClr val="000000"/>
          </a:solidFill>
          <a:prstDash val="solid"/>
        </a:ln>
      </c:spPr>
    </c:sideWall>
    <c:backWall>
      <c:thickness val="0"/>
      <c:spPr>
        <a:noFill/>
        <a:ln w="12700">
          <a:solidFill>
            <a:srgbClr val="000000"/>
          </a:solidFill>
          <a:prstDash val="solid"/>
        </a:ln>
      </c:spPr>
    </c:backWall>
    <c:plotArea>
      <c:layout>
        <c:manualLayout>
          <c:layoutTarget val="inner"/>
          <c:xMode val="edge"/>
          <c:yMode val="edge"/>
          <c:x val="1.2949640287769784E-2"/>
          <c:y val="0.1608910891089109"/>
          <c:w val="0.68201438848920859"/>
          <c:h val="0.74504950495049505"/>
        </c:manualLayout>
      </c:layout>
      <c:bar3DChart>
        <c:barDir val="col"/>
        <c:grouping val="percentStacked"/>
        <c:varyColors val="0"/>
        <c:ser>
          <c:idx val="0"/>
          <c:order val="0"/>
          <c:tx>
            <c:strRef>
              <c:f>Sheet1!$A$2</c:f>
              <c:strCache>
                <c:ptCount val="1"/>
                <c:pt idx="0">
                  <c:v>Дотации</c:v>
                </c:pt>
              </c:strCache>
            </c:strRef>
          </c:tx>
          <c:spPr>
            <a:pattFill prst="dashDnDiag">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00FFFF" mc:Ignorable="a14" a14:legacySpreadsheetColorIndex="15"/>
              </a:bgClr>
            </a:pattFill>
            <a:ln w="11214">
              <a:solidFill>
                <a:srgbClr val="000000"/>
              </a:solidFill>
              <a:prstDash val="solid"/>
            </a:ln>
          </c:spPr>
          <c:invertIfNegative val="0"/>
          <c:dLbls>
            <c:dLbl>
              <c:idx val="0"/>
              <c:layout>
                <c:manualLayout>
                  <c:x val="-8.4722958169518331E-2"/>
                  <c:y val="1.7686024541050154E-2"/>
                </c:manualLayout>
              </c:layout>
              <c:showLegendKey val="0"/>
              <c:showVal val="1"/>
              <c:showCatName val="0"/>
              <c:showSerName val="0"/>
              <c:showPercent val="0"/>
              <c:showBubbleSize val="0"/>
            </c:dLbl>
            <c:dLbl>
              <c:idx val="1"/>
              <c:layout>
                <c:manualLayout>
                  <c:x val="0.10851703035427969"/>
                  <c:y val="2.845820742995361E-2"/>
                </c:manualLayout>
              </c:layout>
              <c:showLegendKey val="0"/>
              <c:showVal val="1"/>
              <c:showCatName val="0"/>
              <c:showSerName val="0"/>
              <c:showPercent val="0"/>
              <c:showBubbleSize val="0"/>
            </c:dLbl>
            <c:dLbl>
              <c:idx val="2"/>
              <c:layout>
                <c:manualLayout>
                  <c:xMode val="edge"/>
                  <c:yMode val="edge"/>
                  <c:x val="0.53669064748201434"/>
                  <c:y val="0.75495049504950495"/>
                </c:manualLayout>
              </c:layout>
              <c:showLegendKey val="0"/>
              <c:showVal val="1"/>
              <c:showCatName val="0"/>
              <c:showSerName val="0"/>
              <c:showPercent val="0"/>
              <c:showBubbleSize val="0"/>
            </c:dLbl>
            <c:spPr>
              <a:noFill/>
              <a:ln w="22428">
                <a:noFill/>
              </a:ln>
            </c:spPr>
            <c:txPr>
              <a:bodyPr/>
              <a:lstStyle/>
              <a:p>
                <a:pPr>
                  <a:defRPr sz="706" b="1" i="0" u="none" strike="noStrike" baseline="0">
                    <a:solidFill>
                      <a:srgbClr val="000000"/>
                    </a:solidFill>
                    <a:latin typeface="Arial"/>
                    <a:ea typeface="Arial"/>
                    <a:cs typeface="Arial"/>
                  </a:defRPr>
                </a:pPr>
                <a:endParaRPr lang="ru-RU"/>
              </a:p>
            </c:txPr>
            <c:showLegendKey val="0"/>
            <c:showVal val="1"/>
            <c:showCatName val="0"/>
            <c:showSerName val="0"/>
            <c:showPercent val="0"/>
            <c:showBubbleSize val="0"/>
            <c:showLeaderLines val="0"/>
          </c:dLbls>
          <c:cat>
            <c:strRef>
              <c:f>Sheet1!$B$1:$C$1</c:f>
              <c:strCache>
                <c:ptCount val="2"/>
                <c:pt idx="0">
                  <c:v>2017 год</c:v>
                </c:pt>
                <c:pt idx="1">
                  <c:v>2018 год</c:v>
                </c:pt>
              </c:strCache>
            </c:strRef>
          </c:cat>
          <c:val>
            <c:numRef>
              <c:f>Sheet1!$B$2:$C$2</c:f>
              <c:numCache>
                <c:formatCode>0.0</c:formatCode>
                <c:ptCount val="2"/>
                <c:pt idx="0">
                  <c:v>109883</c:v>
                </c:pt>
                <c:pt idx="1">
                  <c:v>116658</c:v>
                </c:pt>
              </c:numCache>
            </c:numRef>
          </c:val>
        </c:ser>
        <c:ser>
          <c:idx val="1"/>
          <c:order val="1"/>
          <c:tx>
            <c:strRef>
              <c:f>Sheet1!$A$3</c:f>
              <c:strCache>
                <c:ptCount val="1"/>
                <c:pt idx="0">
                  <c:v>Субсидии</c:v>
                </c:pt>
              </c:strCache>
            </c:strRef>
          </c:tx>
          <c:spPr>
            <a:pattFill prst="dashVert">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00FF00" mc:Ignorable="a14" a14:legacySpreadsheetColorIndex="11"/>
              </a:bgClr>
            </a:pattFill>
            <a:ln w="11214">
              <a:solidFill>
                <a:srgbClr val="000000"/>
              </a:solidFill>
              <a:prstDash val="solid"/>
            </a:ln>
          </c:spPr>
          <c:invertIfNegative val="0"/>
          <c:dLbls>
            <c:dLbl>
              <c:idx val="0"/>
              <c:layout>
                <c:manualLayout>
                  <c:x val="-8.9041634178216089E-2"/>
                  <c:y val="2.6993390532065845E-2"/>
                </c:manualLayout>
              </c:layout>
              <c:showLegendKey val="0"/>
              <c:showVal val="1"/>
              <c:showCatName val="0"/>
              <c:showSerName val="0"/>
              <c:showPercent val="0"/>
              <c:showBubbleSize val="0"/>
            </c:dLbl>
            <c:dLbl>
              <c:idx val="1"/>
              <c:layout>
                <c:manualLayout>
                  <c:x val="0.1173156806650707"/>
                  <c:y val="3.249593800774903E-4"/>
                </c:manualLayout>
              </c:layout>
              <c:showLegendKey val="0"/>
              <c:showVal val="1"/>
              <c:showCatName val="0"/>
              <c:showSerName val="0"/>
              <c:showPercent val="0"/>
              <c:showBubbleSize val="0"/>
            </c:dLbl>
            <c:dLbl>
              <c:idx val="2"/>
              <c:layout>
                <c:manualLayout>
                  <c:xMode val="edge"/>
                  <c:yMode val="edge"/>
                  <c:x val="0.53956834532374098"/>
                  <c:y val="0.58168316831683164"/>
                </c:manualLayout>
              </c:layout>
              <c:showLegendKey val="0"/>
              <c:showVal val="1"/>
              <c:showCatName val="0"/>
              <c:showSerName val="0"/>
              <c:showPercent val="0"/>
              <c:showBubbleSize val="0"/>
            </c:dLbl>
            <c:numFmt formatCode="General" sourceLinked="0"/>
            <c:spPr>
              <a:noFill/>
              <a:ln w="22428">
                <a:noFill/>
              </a:ln>
            </c:spPr>
            <c:txPr>
              <a:bodyPr/>
              <a:lstStyle/>
              <a:p>
                <a:pPr>
                  <a:defRPr sz="706" b="1" i="0" u="none" strike="noStrike" baseline="0">
                    <a:solidFill>
                      <a:srgbClr val="000000"/>
                    </a:solidFill>
                    <a:latin typeface="Arial"/>
                    <a:ea typeface="Arial"/>
                    <a:cs typeface="Arial"/>
                  </a:defRPr>
                </a:pPr>
                <a:endParaRPr lang="ru-RU"/>
              </a:p>
            </c:txPr>
            <c:showLegendKey val="0"/>
            <c:showVal val="1"/>
            <c:showCatName val="0"/>
            <c:showSerName val="0"/>
            <c:showPercent val="0"/>
            <c:showBubbleSize val="0"/>
            <c:showLeaderLines val="0"/>
          </c:dLbls>
          <c:cat>
            <c:strRef>
              <c:f>Sheet1!$B$1:$C$1</c:f>
              <c:strCache>
                <c:ptCount val="2"/>
                <c:pt idx="0">
                  <c:v>2017 год</c:v>
                </c:pt>
                <c:pt idx="1">
                  <c:v>2018 год</c:v>
                </c:pt>
              </c:strCache>
            </c:strRef>
          </c:cat>
          <c:val>
            <c:numRef>
              <c:f>Sheet1!$B$3:$C$3</c:f>
              <c:numCache>
                <c:formatCode>General</c:formatCode>
                <c:ptCount val="2"/>
                <c:pt idx="0">
                  <c:v>59187.7</c:v>
                </c:pt>
                <c:pt idx="1">
                  <c:v>35712.6</c:v>
                </c:pt>
              </c:numCache>
            </c:numRef>
          </c:val>
        </c:ser>
        <c:ser>
          <c:idx val="2"/>
          <c:order val="2"/>
          <c:tx>
            <c:strRef>
              <c:f>Sheet1!$A$4</c:f>
              <c:strCache>
                <c:ptCount val="1"/>
                <c:pt idx="0">
                  <c:v>Субвенции</c:v>
                </c:pt>
              </c:strCache>
            </c:strRef>
          </c:tx>
          <c:spPr>
            <a:pattFill prst="lgGrid">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99" mc:Ignorable="a14" a14:legacySpreadsheetColorIndex="43"/>
              </a:bgClr>
            </a:pattFill>
            <a:ln w="11214">
              <a:solidFill>
                <a:srgbClr val="000000"/>
              </a:solidFill>
              <a:prstDash val="solid"/>
            </a:ln>
          </c:spPr>
          <c:invertIfNegative val="0"/>
          <c:dLbls>
            <c:dLbl>
              <c:idx val="0"/>
              <c:layout>
                <c:manualLayout>
                  <c:x val="-8.3982530365261682E-2"/>
                  <c:y val="8.3077262401023408E-2"/>
                </c:manualLayout>
              </c:layout>
              <c:showLegendKey val="0"/>
              <c:showVal val="1"/>
              <c:showCatName val="0"/>
              <c:showSerName val="0"/>
              <c:showPercent val="0"/>
              <c:showBubbleSize val="0"/>
            </c:dLbl>
            <c:dLbl>
              <c:idx val="1"/>
              <c:layout>
                <c:manualLayout>
                  <c:x val="0.10925745815853631"/>
                  <c:y val="7.2375364844100371E-2"/>
                </c:manualLayout>
              </c:layout>
              <c:showLegendKey val="0"/>
              <c:showVal val="1"/>
              <c:showCatName val="0"/>
              <c:showSerName val="0"/>
              <c:showPercent val="0"/>
              <c:showBubbleSize val="0"/>
            </c:dLbl>
            <c:dLbl>
              <c:idx val="2"/>
              <c:layout>
                <c:manualLayout>
                  <c:xMode val="edge"/>
                  <c:yMode val="edge"/>
                  <c:x val="0.54100719424460431"/>
                  <c:y val="0.43811881188118812"/>
                </c:manualLayout>
              </c:layout>
              <c:showLegendKey val="0"/>
              <c:showVal val="1"/>
              <c:showCatName val="0"/>
              <c:showSerName val="0"/>
              <c:showPercent val="0"/>
              <c:showBubbleSize val="0"/>
            </c:dLbl>
            <c:spPr>
              <a:noFill/>
              <a:ln w="22428">
                <a:noFill/>
              </a:ln>
            </c:spPr>
            <c:txPr>
              <a:bodyPr/>
              <a:lstStyle/>
              <a:p>
                <a:pPr>
                  <a:defRPr sz="706" b="1" i="0" u="none" strike="noStrike" baseline="0">
                    <a:solidFill>
                      <a:srgbClr val="000000"/>
                    </a:solidFill>
                    <a:latin typeface="Arial"/>
                    <a:ea typeface="Arial"/>
                    <a:cs typeface="Arial"/>
                  </a:defRPr>
                </a:pPr>
                <a:endParaRPr lang="ru-RU"/>
              </a:p>
            </c:txPr>
            <c:showLegendKey val="0"/>
            <c:showVal val="1"/>
            <c:showCatName val="0"/>
            <c:showSerName val="0"/>
            <c:showPercent val="0"/>
            <c:showBubbleSize val="0"/>
            <c:showLeaderLines val="0"/>
          </c:dLbls>
          <c:cat>
            <c:strRef>
              <c:f>Sheet1!$B$1:$C$1</c:f>
              <c:strCache>
                <c:ptCount val="2"/>
                <c:pt idx="0">
                  <c:v>2017 год</c:v>
                </c:pt>
                <c:pt idx="1">
                  <c:v>2018 год</c:v>
                </c:pt>
              </c:strCache>
            </c:strRef>
          </c:cat>
          <c:val>
            <c:numRef>
              <c:f>Sheet1!$B$4:$C$4</c:f>
              <c:numCache>
                <c:formatCode>General</c:formatCode>
                <c:ptCount val="2"/>
                <c:pt idx="0">
                  <c:v>127069.5</c:v>
                </c:pt>
                <c:pt idx="1">
                  <c:v>141282.1</c:v>
                </c:pt>
              </c:numCache>
            </c:numRef>
          </c:val>
        </c:ser>
        <c:ser>
          <c:idx val="3"/>
          <c:order val="3"/>
          <c:tx>
            <c:strRef>
              <c:f>Sheet1!$A$5</c:f>
              <c:strCache>
                <c:ptCount val="1"/>
                <c:pt idx="0">
                  <c:v>Иные межбюджетные трансферты</c:v>
                </c:pt>
              </c:strCache>
            </c:strRef>
          </c:tx>
          <c:spPr>
            <a:pattFill prst="horzBrick">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9900" mc:Ignorable="a14" a14:legacySpreadsheetColorIndex="52"/>
              </a:bgClr>
            </a:pattFill>
            <a:ln w="11214">
              <a:solidFill>
                <a:srgbClr val="000000"/>
              </a:solidFill>
              <a:prstDash val="solid"/>
            </a:ln>
          </c:spPr>
          <c:invertIfNegative val="0"/>
          <c:dLbls>
            <c:dLbl>
              <c:idx val="0"/>
              <c:layout>
                <c:manualLayout>
                  <c:x val="-7.8971816040325951E-2"/>
                  <c:y val="0.14306270539711949"/>
                </c:manualLayout>
              </c:layout>
              <c:showLegendKey val="0"/>
              <c:showVal val="1"/>
              <c:showCatName val="0"/>
              <c:showSerName val="0"/>
              <c:showPercent val="0"/>
              <c:showBubbleSize val="0"/>
            </c:dLbl>
            <c:dLbl>
              <c:idx val="1"/>
              <c:layout>
                <c:manualLayout>
                  <c:x val="0.10641723544334381"/>
                  <c:y val="0.12949793040575816"/>
                </c:manualLayout>
              </c:layout>
              <c:showLegendKey val="0"/>
              <c:showVal val="1"/>
              <c:showCatName val="0"/>
              <c:showSerName val="0"/>
              <c:showPercent val="0"/>
              <c:showBubbleSize val="0"/>
            </c:dLbl>
            <c:dLbl>
              <c:idx val="2"/>
              <c:layout>
                <c:manualLayout>
                  <c:xMode val="edge"/>
                  <c:yMode val="edge"/>
                  <c:x val="0.54244604316546763"/>
                  <c:y val="0.24752475247524752"/>
                </c:manualLayout>
              </c:layout>
              <c:showLegendKey val="0"/>
              <c:showVal val="1"/>
              <c:showCatName val="0"/>
              <c:showSerName val="0"/>
              <c:showPercent val="0"/>
              <c:showBubbleSize val="0"/>
            </c:dLbl>
            <c:spPr>
              <a:noFill/>
              <a:ln w="22428">
                <a:noFill/>
              </a:ln>
            </c:spPr>
            <c:txPr>
              <a:bodyPr/>
              <a:lstStyle/>
              <a:p>
                <a:pPr>
                  <a:defRPr sz="706" b="1" i="0" u="none" strike="noStrike" baseline="0">
                    <a:solidFill>
                      <a:srgbClr val="000000"/>
                    </a:solidFill>
                    <a:latin typeface="Arial"/>
                    <a:ea typeface="Arial"/>
                    <a:cs typeface="Arial"/>
                  </a:defRPr>
                </a:pPr>
                <a:endParaRPr lang="ru-RU"/>
              </a:p>
            </c:txPr>
            <c:showLegendKey val="0"/>
            <c:showVal val="1"/>
            <c:showCatName val="0"/>
            <c:showSerName val="0"/>
            <c:showPercent val="0"/>
            <c:showBubbleSize val="0"/>
            <c:showLeaderLines val="0"/>
          </c:dLbls>
          <c:cat>
            <c:strRef>
              <c:f>Sheet1!$B$1:$C$1</c:f>
              <c:strCache>
                <c:ptCount val="2"/>
                <c:pt idx="0">
                  <c:v>2017 год</c:v>
                </c:pt>
                <c:pt idx="1">
                  <c:v>2018 год</c:v>
                </c:pt>
              </c:strCache>
            </c:strRef>
          </c:cat>
          <c:val>
            <c:numRef>
              <c:f>Sheet1!$B$5:$C$5</c:f>
              <c:numCache>
                <c:formatCode>0.0</c:formatCode>
                <c:ptCount val="2"/>
                <c:pt idx="0">
                  <c:v>19648</c:v>
                </c:pt>
                <c:pt idx="1">
                  <c:v>34140.300000000003</c:v>
                </c:pt>
              </c:numCache>
            </c:numRef>
          </c:val>
        </c:ser>
        <c:ser>
          <c:idx val="4"/>
          <c:order val="4"/>
          <c:tx>
            <c:strRef>
              <c:f>Sheet1!$A$6</c:f>
              <c:strCache>
                <c:ptCount val="1"/>
                <c:pt idx="0">
                  <c:v>Прочие безвозмездные поступления </c:v>
                </c:pt>
              </c:strCache>
            </c:strRef>
          </c:tx>
          <c:spPr>
            <a:solidFill>
              <a:srgbClr val="808080"/>
            </a:solidFill>
            <a:ln w="11214">
              <a:solidFill>
                <a:srgbClr val="000000"/>
              </a:solidFill>
              <a:prstDash val="solid"/>
            </a:ln>
          </c:spPr>
          <c:invertIfNegative val="0"/>
          <c:dLbls>
            <c:dLbl>
              <c:idx val="0"/>
              <c:layout>
                <c:manualLayout>
                  <c:x val="-8.5097204528981521E-2"/>
                  <c:y val="3.646661814332032E-2"/>
                </c:manualLayout>
              </c:layout>
              <c:showLegendKey val="0"/>
              <c:showVal val="1"/>
              <c:showCatName val="0"/>
              <c:showSerName val="0"/>
              <c:showPercent val="0"/>
              <c:showBubbleSize val="0"/>
            </c:dLbl>
            <c:dLbl>
              <c:idx val="1"/>
              <c:layout>
                <c:manualLayout>
                  <c:x val="0.10719747303916186"/>
                  <c:y val="3.4957689112390361E-2"/>
                </c:manualLayout>
              </c:layout>
              <c:showLegendKey val="0"/>
              <c:showVal val="1"/>
              <c:showCatName val="0"/>
              <c:showSerName val="0"/>
              <c:showPercent val="0"/>
              <c:showBubbleSize val="0"/>
            </c:dLbl>
            <c:spPr>
              <a:noFill/>
              <a:ln w="22428">
                <a:noFill/>
              </a:ln>
            </c:spPr>
            <c:txPr>
              <a:bodyPr/>
              <a:lstStyle/>
              <a:p>
                <a:pPr>
                  <a:defRPr sz="706" b="1" i="0" u="none" strike="noStrike" baseline="0">
                    <a:solidFill>
                      <a:srgbClr val="000000"/>
                    </a:solidFill>
                    <a:latin typeface="Arial"/>
                    <a:ea typeface="Arial"/>
                    <a:cs typeface="Arial"/>
                  </a:defRPr>
                </a:pPr>
                <a:endParaRPr lang="ru-RU"/>
              </a:p>
            </c:txPr>
            <c:showLegendKey val="0"/>
            <c:showVal val="1"/>
            <c:showCatName val="0"/>
            <c:showSerName val="0"/>
            <c:showPercent val="0"/>
            <c:showBubbleSize val="0"/>
            <c:showLeaderLines val="0"/>
          </c:dLbls>
          <c:cat>
            <c:strRef>
              <c:f>Sheet1!$B$1:$C$1</c:f>
              <c:strCache>
                <c:ptCount val="2"/>
                <c:pt idx="0">
                  <c:v>2017 год</c:v>
                </c:pt>
                <c:pt idx="1">
                  <c:v>2018 год</c:v>
                </c:pt>
              </c:strCache>
            </c:strRef>
          </c:cat>
          <c:val>
            <c:numRef>
              <c:f>Sheet1!$B$6:$C$6</c:f>
              <c:numCache>
                <c:formatCode>General</c:formatCode>
                <c:ptCount val="2"/>
                <c:pt idx="0">
                  <c:v>517.29999999999995</c:v>
                </c:pt>
                <c:pt idx="1">
                  <c:v>0</c:v>
                </c:pt>
              </c:numCache>
            </c:numRef>
          </c:val>
        </c:ser>
        <c:ser>
          <c:idx val="5"/>
          <c:order val="5"/>
          <c:tx>
            <c:strRef>
              <c:f>Sheet1!$A$7</c:f>
              <c:strCache>
                <c:ptCount val="1"/>
                <c:pt idx="0">
                  <c:v>Доходы бюджета от возврата остатков</c:v>
                </c:pt>
              </c:strCache>
            </c:strRef>
          </c:tx>
          <c:invertIfNegative val="0"/>
          <c:dLbls>
            <c:dLbl>
              <c:idx val="0"/>
              <c:layout>
                <c:manualLayout>
                  <c:x val="-7.6273501504535587E-2"/>
                  <c:y val="-4.1083099906629318E-2"/>
                </c:manualLayout>
              </c:layout>
              <c:showLegendKey val="0"/>
              <c:showVal val="1"/>
              <c:showCatName val="0"/>
              <c:showSerName val="0"/>
              <c:showPercent val="0"/>
              <c:showBubbleSize val="0"/>
            </c:dLbl>
            <c:dLbl>
              <c:idx val="1"/>
              <c:layout>
                <c:manualLayout>
                  <c:x val="9.3707444705572268E-2"/>
                  <c:y val="-3.7348272642390289E-2"/>
                </c:manualLayout>
              </c:layout>
              <c:numFmt formatCode="#,##0.0" sourceLinked="0"/>
              <c:spPr/>
              <c:txPr>
                <a:bodyPr/>
                <a:lstStyle/>
                <a:p>
                  <a:pPr>
                    <a:defRPr sz="800"/>
                  </a:pPr>
                  <a:endParaRPr lang="ru-RU"/>
                </a:p>
              </c:txPr>
              <c:showLegendKey val="0"/>
              <c:showVal val="1"/>
              <c:showCatName val="0"/>
              <c:showSerName val="0"/>
              <c:showPercent val="0"/>
              <c:showBubbleSize val="0"/>
            </c:dLbl>
            <c:txPr>
              <a:bodyPr/>
              <a:lstStyle/>
              <a:p>
                <a:pPr>
                  <a:defRPr sz="800"/>
                </a:pPr>
                <a:endParaRPr lang="ru-RU"/>
              </a:p>
            </c:txPr>
            <c:showLegendKey val="0"/>
            <c:showVal val="1"/>
            <c:showCatName val="0"/>
            <c:showSerName val="0"/>
            <c:showPercent val="0"/>
            <c:showBubbleSize val="0"/>
            <c:showLeaderLines val="0"/>
          </c:dLbls>
          <c:cat>
            <c:strRef>
              <c:f>Sheet1!$B$1:$C$1</c:f>
              <c:strCache>
                <c:ptCount val="2"/>
                <c:pt idx="0">
                  <c:v>2017 год</c:v>
                </c:pt>
                <c:pt idx="1">
                  <c:v>2018 год</c:v>
                </c:pt>
              </c:strCache>
            </c:strRef>
          </c:cat>
          <c:val>
            <c:numRef>
              <c:f>Sheet1!$B$7:$C$7</c:f>
              <c:numCache>
                <c:formatCode>General</c:formatCode>
                <c:ptCount val="2"/>
                <c:pt idx="0">
                  <c:v>495.4</c:v>
                </c:pt>
                <c:pt idx="1">
                  <c:v>127</c:v>
                </c:pt>
              </c:numCache>
            </c:numRef>
          </c:val>
        </c:ser>
        <c:ser>
          <c:idx val="6"/>
          <c:order val="6"/>
          <c:tx>
            <c:strRef>
              <c:f>Sheet1!$A$8</c:f>
              <c:strCache>
                <c:ptCount val="1"/>
                <c:pt idx="0">
                  <c:v>Возврат остатков прошлых лет</c:v>
                </c:pt>
              </c:strCache>
            </c:strRef>
          </c:tx>
          <c:invertIfNegative val="0"/>
          <c:dLbls>
            <c:dLbl>
              <c:idx val="0"/>
              <c:layout>
                <c:manualLayout>
                  <c:x val="-8.0631987304794761E-2"/>
                  <c:y val="3.7348272642391657E-3"/>
                </c:manualLayout>
              </c:layout>
              <c:showLegendKey val="0"/>
              <c:showVal val="1"/>
              <c:showCatName val="0"/>
              <c:showSerName val="0"/>
              <c:showPercent val="0"/>
              <c:showBubbleSize val="0"/>
            </c:dLbl>
            <c:dLbl>
              <c:idx val="1"/>
              <c:layout>
                <c:manualLayout>
                  <c:x val="7.19150157042764E-2"/>
                  <c:y val="3.7351213451259769E-3"/>
                </c:manualLayout>
              </c:layout>
              <c:showLegendKey val="0"/>
              <c:showVal val="1"/>
              <c:showCatName val="0"/>
              <c:showSerName val="0"/>
              <c:showPercent val="0"/>
              <c:showBubbleSize val="0"/>
            </c:dLbl>
            <c:txPr>
              <a:bodyPr/>
              <a:lstStyle/>
              <a:p>
                <a:pPr>
                  <a:defRPr sz="800" b="1"/>
                </a:pPr>
                <a:endParaRPr lang="ru-RU"/>
              </a:p>
            </c:txPr>
            <c:showLegendKey val="0"/>
            <c:showVal val="1"/>
            <c:showCatName val="0"/>
            <c:showSerName val="0"/>
            <c:showPercent val="0"/>
            <c:showBubbleSize val="0"/>
            <c:showLeaderLines val="0"/>
          </c:dLbls>
          <c:cat>
            <c:strRef>
              <c:f>Sheet1!$B$1:$C$1</c:f>
              <c:strCache>
                <c:ptCount val="2"/>
                <c:pt idx="0">
                  <c:v>2017 год</c:v>
                </c:pt>
                <c:pt idx="1">
                  <c:v>2018 год</c:v>
                </c:pt>
              </c:strCache>
            </c:strRef>
          </c:cat>
          <c:val>
            <c:numRef>
              <c:f>Sheet1!$B$8:$C$8</c:f>
              <c:numCache>
                <c:formatCode>General</c:formatCode>
                <c:ptCount val="2"/>
                <c:pt idx="0">
                  <c:v>-495.4</c:v>
                </c:pt>
                <c:pt idx="1">
                  <c:v>-56.4</c:v>
                </c:pt>
              </c:numCache>
            </c:numRef>
          </c:val>
        </c:ser>
        <c:dLbls>
          <c:showLegendKey val="0"/>
          <c:showVal val="1"/>
          <c:showCatName val="0"/>
          <c:showSerName val="0"/>
          <c:showPercent val="0"/>
          <c:showBubbleSize val="0"/>
        </c:dLbls>
        <c:gapWidth val="150"/>
        <c:gapDepth val="0"/>
        <c:shape val="cylinder"/>
        <c:axId val="137603072"/>
        <c:axId val="41481280"/>
        <c:axId val="0"/>
      </c:bar3DChart>
      <c:catAx>
        <c:axId val="137603072"/>
        <c:scaling>
          <c:orientation val="minMax"/>
        </c:scaling>
        <c:delete val="0"/>
        <c:axPos val="b"/>
        <c:numFmt formatCode="General" sourceLinked="1"/>
        <c:majorTickMark val="out"/>
        <c:minorTickMark val="none"/>
        <c:tickLblPos val="low"/>
        <c:spPr>
          <a:ln w="2803">
            <a:solidFill>
              <a:srgbClr val="000000"/>
            </a:solidFill>
            <a:prstDash val="solid"/>
          </a:ln>
        </c:spPr>
        <c:txPr>
          <a:bodyPr rot="0" vert="horz"/>
          <a:lstStyle/>
          <a:p>
            <a:pPr>
              <a:defRPr sz="905" b="1" i="0" u="none" strike="noStrike" baseline="0">
                <a:solidFill>
                  <a:srgbClr val="000000"/>
                </a:solidFill>
                <a:latin typeface="Arial"/>
                <a:ea typeface="Arial"/>
                <a:cs typeface="Arial"/>
              </a:defRPr>
            </a:pPr>
            <a:endParaRPr lang="ru-RU"/>
          </a:p>
        </c:txPr>
        <c:crossAx val="41481280"/>
        <c:crosses val="autoZero"/>
        <c:auto val="1"/>
        <c:lblAlgn val="ctr"/>
        <c:lblOffset val="100"/>
        <c:tickLblSkip val="1"/>
        <c:tickMarkSkip val="1"/>
        <c:noMultiLvlLbl val="0"/>
      </c:catAx>
      <c:valAx>
        <c:axId val="41481280"/>
        <c:scaling>
          <c:orientation val="minMax"/>
          <c:max val="1"/>
        </c:scaling>
        <c:delete val="1"/>
        <c:axPos val="l"/>
        <c:majorGridlines>
          <c:spPr>
            <a:ln w="2803">
              <a:solidFill>
                <a:srgbClr val="000000"/>
              </a:solidFill>
              <a:prstDash val="solid"/>
            </a:ln>
          </c:spPr>
        </c:majorGridlines>
        <c:numFmt formatCode="0%" sourceLinked="1"/>
        <c:majorTickMark val="out"/>
        <c:minorTickMark val="none"/>
        <c:tickLblPos val="nextTo"/>
        <c:crossAx val="137603072"/>
        <c:crosses val="autoZero"/>
        <c:crossBetween val="between"/>
        <c:majorUnit val="0.1"/>
        <c:minorUnit val="0.1"/>
      </c:valAx>
      <c:spPr>
        <a:noFill/>
        <a:ln w="22428">
          <a:noFill/>
        </a:ln>
      </c:spPr>
    </c:plotArea>
    <c:legend>
      <c:legendPos val="r"/>
      <c:layout>
        <c:manualLayout>
          <c:xMode val="edge"/>
          <c:yMode val="edge"/>
          <c:x val="0.73002715302334775"/>
          <c:y val="0.21517075071498415"/>
          <c:w val="0.22446043165467625"/>
          <c:h val="0.59435305880882539"/>
        </c:manualLayout>
      </c:layout>
      <c:overlay val="0"/>
      <c:spPr>
        <a:solidFill>
          <a:srgbClr val="CCFFFF"/>
        </a:solidFill>
        <a:ln w="2803">
          <a:solidFill>
            <a:schemeClr val="accent1"/>
          </a:solidFill>
          <a:prstDash val="solid"/>
        </a:ln>
      </c:spPr>
      <c:txPr>
        <a:bodyPr/>
        <a:lstStyle/>
        <a:p>
          <a:pPr>
            <a:defRPr sz="790" b="1"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spPr>
    <a:gradFill rotWithShape="0">
      <a:gsLst>
        <a:gs pos="0">
          <a:srgbClr xmlns:mc="http://schemas.openxmlformats.org/markup-compatibility/2006" xmlns:a14="http://schemas.microsoft.com/office/drawing/2010/main" val="CCFFFF" mc:Ignorable="a14" a14:legacySpreadsheetColorIndex="41"/>
        </a:gs>
        <a:gs pos="100000">
          <a:srgbClr xmlns:mc="http://schemas.openxmlformats.org/markup-compatibility/2006" xmlns:a14="http://schemas.microsoft.com/office/drawing/2010/main" val="00CCFF" mc:Ignorable="a14" a14:legacySpreadsheetColorIndex="40"/>
        </a:gs>
      </a:gsLst>
      <a:lin ang="2700000" scaled="1"/>
    </a:gradFill>
    <a:ln>
      <a:noFill/>
    </a:ln>
  </c:spPr>
  <c:txPr>
    <a:bodyPr/>
    <a:lstStyle/>
    <a:p>
      <a:pPr>
        <a:defRPr sz="1302" b="1" i="0" u="none" strike="noStrike" baseline="0">
          <a:solidFill>
            <a:srgbClr val="000000"/>
          </a:solidFill>
          <a:latin typeface="Arial"/>
          <a:ea typeface="Arial"/>
          <a:cs typeface="Arial"/>
        </a:defRPr>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9"/>
      <c:rotY val="20"/>
      <c:depthPercent val="100"/>
      <c:rAngAx val="1"/>
    </c:view3D>
    <c:floor>
      <c:thickness val="0"/>
      <c:spPr>
        <a:solidFill>
          <a:srgbClr val="C0C0C0"/>
        </a:solidFill>
        <a:ln w="3175">
          <a:solidFill>
            <a:schemeClr val="tx1"/>
          </a:solidFill>
          <a:prstDash val="solid"/>
        </a:ln>
      </c:spPr>
    </c:floor>
    <c:sideWall>
      <c:thickness val="0"/>
    </c:sideWall>
    <c:backWall>
      <c:thickness val="0"/>
    </c:backWall>
    <c:plotArea>
      <c:layout>
        <c:manualLayout>
          <c:layoutTarget val="inner"/>
          <c:xMode val="edge"/>
          <c:yMode val="edge"/>
          <c:x val="0.10322584091542003"/>
          <c:y val="2.1582639616122862E-2"/>
          <c:w val="0.87526881720430105"/>
          <c:h val="0.77937649880095927"/>
        </c:manualLayout>
      </c:layout>
      <c:bar3DChart>
        <c:barDir val="col"/>
        <c:grouping val="clustered"/>
        <c:varyColors val="0"/>
        <c:ser>
          <c:idx val="0"/>
          <c:order val="0"/>
          <c:tx>
            <c:strRef>
              <c:f>Sheet1!$A$2</c:f>
              <c:strCache>
                <c:ptCount val="1"/>
                <c:pt idx="0">
                  <c:v>Акцизы на нефтепродукты</c:v>
                </c:pt>
              </c:strCache>
            </c:strRef>
          </c:tx>
          <c:spPr>
            <a:solidFill>
              <a:schemeClr val="accent1"/>
            </a:solidFill>
            <a:ln w="12720">
              <a:solidFill>
                <a:schemeClr val="tx1"/>
              </a:solidFill>
              <a:prstDash val="solid"/>
            </a:ln>
          </c:spPr>
          <c:invertIfNegative val="0"/>
          <c:dLbls>
            <c:dLbl>
              <c:idx val="0"/>
              <c:layout>
                <c:manualLayout>
                  <c:x val="7.4144028884443247E-3"/>
                  <c:y val="-3.4319708098670544E-3"/>
                </c:manualLayout>
              </c:layout>
              <c:spPr>
                <a:noFill/>
                <a:ln w="25440">
                  <a:noFill/>
                </a:ln>
              </c:spPr>
              <c:txPr>
                <a:bodyPr/>
                <a:lstStyle/>
                <a:p>
                  <a:pPr>
                    <a:defRPr sz="801" b="1" i="0" u="none" strike="noStrike" baseline="0">
                      <a:solidFill>
                        <a:schemeClr val="tx1"/>
                      </a:solidFill>
                      <a:latin typeface="Times New Roman"/>
                      <a:ea typeface="Times New Roman"/>
                      <a:cs typeface="Times New Roman"/>
                    </a:defRPr>
                  </a:pPr>
                  <a:endParaRPr lang="ru-RU"/>
                </a:p>
              </c:txPr>
              <c:showLegendKey val="0"/>
              <c:showVal val="1"/>
              <c:showCatName val="0"/>
              <c:showSerName val="0"/>
              <c:showPercent val="0"/>
              <c:showBubbleSize val="0"/>
            </c:dLbl>
            <c:dLbl>
              <c:idx val="1"/>
              <c:layout>
                <c:manualLayout>
                  <c:x val="-1.4312751077620896E-2"/>
                  <c:y val="5.1972829265872975E-2"/>
                </c:manualLayout>
              </c:layout>
              <c:spPr>
                <a:noFill/>
                <a:ln w="25440">
                  <a:noFill/>
                </a:ln>
              </c:spPr>
              <c:txPr>
                <a:bodyPr/>
                <a:lstStyle/>
                <a:p>
                  <a:pPr>
                    <a:defRPr sz="801" b="1" i="0" u="none" strike="noStrike" baseline="0">
                      <a:solidFill>
                        <a:schemeClr val="tx1"/>
                      </a:solidFill>
                      <a:latin typeface="Times New Roman"/>
                      <a:ea typeface="Times New Roman"/>
                      <a:cs typeface="Times New Roman"/>
                    </a:defRPr>
                  </a:pPr>
                  <a:endParaRPr lang="ru-RU"/>
                </a:p>
              </c:txPr>
              <c:showLegendKey val="0"/>
              <c:showVal val="1"/>
              <c:showCatName val="0"/>
              <c:showSerName val="0"/>
              <c:showPercent val="0"/>
              <c:showBubbleSize val="0"/>
            </c:dLbl>
            <c:dLbl>
              <c:idx val="2"/>
              <c:layout>
                <c:manualLayout>
                  <c:x val="-2.9719746170251381E-2"/>
                  <c:y val="3.2940624890626422E-2"/>
                </c:manualLayout>
              </c:layout>
              <c:spPr>
                <a:noFill/>
                <a:ln w="25440">
                  <a:noFill/>
                </a:ln>
              </c:spPr>
              <c:txPr>
                <a:bodyPr/>
                <a:lstStyle/>
                <a:p>
                  <a:pPr>
                    <a:defRPr sz="801" b="1" i="0" u="none" strike="noStrike" baseline="0">
                      <a:solidFill>
                        <a:schemeClr val="tx1"/>
                      </a:solidFill>
                      <a:latin typeface="Times New Roman"/>
                      <a:ea typeface="Times New Roman"/>
                      <a:cs typeface="Times New Roman"/>
                    </a:defRPr>
                  </a:pPr>
                  <a:endParaRPr lang="ru-RU"/>
                </a:p>
              </c:txPr>
              <c:showLegendKey val="0"/>
              <c:showVal val="1"/>
              <c:showCatName val="0"/>
              <c:showSerName val="0"/>
              <c:showPercent val="0"/>
              <c:showBubbleSize val="0"/>
            </c:dLbl>
            <c:dLbl>
              <c:idx val="3"/>
              <c:layout>
                <c:manualLayout>
                  <c:xMode val="edge"/>
                  <c:yMode val="edge"/>
                  <c:x val="0.6279569892473118"/>
                  <c:y val="0.67865707434052758"/>
                </c:manualLayout>
              </c:layout>
              <c:spPr>
                <a:solidFill>
                  <a:srgbClr val="CCFFFF"/>
                </a:solidFill>
                <a:ln w="25440">
                  <a:noFill/>
                </a:ln>
              </c:spPr>
              <c:txPr>
                <a:bodyPr/>
                <a:lstStyle/>
                <a:p>
                  <a:pPr>
                    <a:defRPr sz="901" b="1" i="0" u="none" strike="noStrike" baseline="0">
                      <a:solidFill>
                        <a:schemeClr val="tx1"/>
                      </a:solidFill>
                      <a:latin typeface="Arial"/>
                      <a:ea typeface="Arial"/>
                      <a:cs typeface="Arial"/>
                    </a:defRPr>
                  </a:pPr>
                  <a:endParaRPr lang="ru-RU"/>
                </a:p>
              </c:txPr>
              <c:showLegendKey val="0"/>
              <c:showVal val="1"/>
              <c:showCatName val="0"/>
              <c:showSerName val="0"/>
              <c:showPercent val="0"/>
              <c:showBubbleSize val="0"/>
            </c:dLbl>
            <c:spPr>
              <a:solidFill>
                <a:srgbClr val="CCFFFF"/>
              </a:solidFill>
              <a:ln w="25440">
                <a:noFill/>
              </a:ln>
            </c:spPr>
            <c:txPr>
              <a:bodyPr/>
              <a:lstStyle/>
              <a:p>
                <a:pPr>
                  <a:defRPr sz="801" b="1" i="0" u="none" strike="noStrike" baseline="0">
                    <a:solidFill>
                      <a:schemeClr val="tx1"/>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Sheet1!$B$1:$D$1</c:f>
              <c:strCache>
                <c:ptCount val="3"/>
                <c:pt idx="0">
                  <c:v>2017 год факт </c:v>
                </c:pt>
                <c:pt idx="1">
                  <c:v>2018 год факт</c:v>
                </c:pt>
                <c:pt idx="2">
                  <c:v>2018 год план</c:v>
                </c:pt>
              </c:strCache>
            </c:strRef>
          </c:cat>
          <c:val>
            <c:numRef>
              <c:f>Sheet1!$B$2:$D$2</c:f>
              <c:numCache>
                <c:formatCode>General</c:formatCode>
                <c:ptCount val="3"/>
                <c:pt idx="0">
                  <c:v>12351.1</c:v>
                </c:pt>
                <c:pt idx="1">
                  <c:v>13045.4</c:v>
                </c:pt>
                <c:pt idx="2" formatCode="0.0">
                  <c:v>12074</c:v>
                </c:pt>
              </c:numCache>
            </c:numRef>
          </c:val>
        </c:ser>
        <c:ser>
          <c:idx val="1"/>
          <c:order val="1"/>
          <c:tx>
            <c:strRef>
              <c:f>Sheet1!$A$3</c:f>
              <c:strCache>
                <c:ptCount val="1"/>
                <c:pt idx="0">
                  <c:v>Субсидии на осуществление дорожной деятельности</c:v>
                </c:pt>
              </c:strCache>
            </c:strRef>
          </c:tx>
          <c:invertIfNegative val="0"/>
          <c:dLbls>
            <c:dLbl>
              <c:idx val="0"/>
              <c:layout>
                <c:manualLayout>
                  <c:x val="5.5344792999649825E-2"/>
                  <c:y val="9.5931515689746533E-3"/>
                </c:manualLayout>
              </c:layout>
              <c:showLegendKey val="0"/>
              <c:showVal val="1"/>
              <c:showCatName val="0"/>
              <c:showSerName val="0"/>
              <c:showPercent val="0"/>
              <c:showBubbleSize val="0"/>
            </c:dLbl>
            <c:dLbl>
              <c:idx val="1"/>
              <c:layout>
                <c:manualLayout>
                  <c:x val="3.0350370354646678E-2"/>
                  <c:y val="-3.1978011214462208E-3"/>
                </c:manualLayout>
              </c:layout>
              <c:showLegendKey val="0"/>
              <c:showVal val="1"/>
              <c:showCatName val="0"/>
              <c:showSerName val="0"/>
              <c:showPercent val="0"/>
              <c:showBubbleSize val="0"/>
            </c:dLbl>
            <c:dLbl>
              <c:idx val="2"/>
              <c:layout>
                <c:manualLayout>
                  <c:x val="5.5344792999649825E-2"/>
                  <c:y val="1.9186806728677151E-2"/>
                </c:manualLayout>
              </c:layout>
              <c:showLegendKey val="0"/>
              <c:showVal val="1"/>
              <c:showCatName val="0"/>
              <c:showSerName val="0"/>
              <c:showPercent val="0"/>
              <c:showBubbleSize val="0"/>
            </c:dLbl>
            <c:txPr>
              <a:bodyPr/>
              <a:lstStyle/>
              <a:p>
                <a:pPr>
                  <a:defRPr sz="850" baseline="0">
                    <a:latin typeface="Times New Roman" pitchFamily="18" charset="0"/>
                  </a:defRPr>
                </a:pPr>
                <a:endParaRPr lang="ru-RU"/>
              </a:p>
            </c:txPr>
            <c:showLegendKey val="0"/>
            <c:showVal val="1"/>
            <c:showCatName val="0"/>
            <c:showSerName val="0"/>
            <c:showPercent val="0"/>
            <c:showBubbleSize val="0"/>
            <c:showLeaderLines val="0"/>
          </c:dLbls>
          <c:cat>
            <c:strRef>
              <c:f>Sheet1!$B$1:$D$1</c:f>
              <c:strCache>
                <c:ptCount val="3"/>
                <c:pt idx="0">
                  <c:v>2017 год факт </c:v>
                </c:pt>
                <c:pt idx="1">
                  <c:v>2018 год факт</c:v>
                </c:pt>
                <c:pt idx="2">
                  <c:v>2018 год план</c:v>
                </c:pt>
              </c:strCache>
            </c:strRef>
          </c:cat>
          <c:val>
            <c:numRef>
              <c:f>Sheet1!$B$3:$D$3</c:f>
              <c:numCache>
                <c:formatCode>0.0</c:formatCode>
                <c:ptCount val="3"/>
                <c:pt idx="0">
                  <c:v>9606</c:v>
                </c:pt>
                <c:pt idx="1">
                  <c:v>9364.5</c:v>
                </c:pt>
                <c:pt idx="2">
                  <c:v>9796.4609999999993</c:v>
                </c:pt>
              </c:numCache>
            </c:numRef>
          </c:val>
        </c:ser>
        <c:ser>
          <c:idx val="2"/>
          <c:order val="2"/>
          <c:tx>
            <c:strRef>
              <c:f>Sheet1!$A$4</c:f>
              <c:strCache>
                <c:ptCount val="1"/>
                <c:pt idx="0">
                  <c:v>НДФЛ</c:v>
                </c:pt>
              </c:strCache>
            </c:strRef>
          </c:tx>
          <c:invertIfNegative val="0"/>
          <c:dLbls>
            <c:dLbl>
              <c:idx val="0"/>
              <c:layout>
                <c:manualLayout>
                  <c:x val="1.9638474935359616E-2"/>
                  <c:y val="3.1978011214461914E-2"/>
                </c:manualLayout>
              </c:layout>
              <c:showLegendKey val="0"/>
              <c:showVal val="1"/>
              <c:showCatName val="0"/>
              <c:showSerName val="0"/>
              <c:showPercent val="0"/>
              <c:showBubbleSize val="0"/>
            </c:dLbl>
            <c:dLbl>
              <c:idx val="1"/>
              <c:layout>
                <c:manualLayout>
                  <c:x val="8.9264389400171805E-3"/>
                  <c:y val="-2.5582408971569534E-2"/>
                </c:manualLayout>
              </c:layout>
              <c:tx>
                <c:rich>
                  <a:bodyPr/>
                  <a:lstStyle/>
                  <a:p>
                    <a:pPr>
                      <a:defRPr sz="850" baseline="0">
                        <a:latin typeface="Times New Roman" pitchFamily="18" charset="0"/>
                      </a:defRPr>
                    </a:pPr>
                    <a:r>
                      <a:rPr lang="en-US" sz="1000" baseline="0" dirty="0">
                        <a:latin typeface="Times New Roman" pitchFamily="18" charset="0"/>
                        <a:cs typeface="Times New Roman" pitchFamily="18" charset="0"/>
                      </a:rPr>
                      <a:t>0,0</a:t>
                    </a:r>
                  </a:p>
                </c:rich>
              </c:tx>
              <c:spPr/>
              <c:showLegendKey val="0"/>
              <c:showVal val="1"/>
              <c:showCatName val="0"/>
              <c:showSerName val="0"/>
              <c:showPercent val="0"/>
              <c:showBubbleSize val="0"/>
            </c:dLbl>
            <c:dLbl>
              <c:idx val="2"/>
              <c:layout>
                <c:manualLayout>
                  <c:x val="5.8915424806078844E-2"/>
                  <c:y val="0"/>
                </c:manualLayout>
              </c:layout>
              <c:showLegendKey val="0"/>
              <c:showVal val="1"/>
              <c:showCatName val="0"/>
              <c:showSerName val="0"/>
              <c:showPercent val="0"/>
              <c:showBubbleSize val="0"/>
            </c:dLbl>
            <c:txPr>
              <a:bodyPr/>
              <a:lstStyle/>
              <a:p>
                <a:pPr>
                  <a:defRPr sz="1000" baseline="0">
                    <a:latin typeface="Times New Roman" pitchFamily="18" charset="0"/>
                  </a:defRPr>
                </a:pPr>
                <a:endParaRPr lang="ru-RU"/>
              </a:p>
            </c:txPr>
            <c:showLegendKey val="0"/>
            <c:showVal val="1"/>
            <c:showCatName val="0"/>
            <c:showSerName val="0"/>
            <c:showPercent val="0"/>
            <c:showBubbleSize val="0"/>
            <c:showLeaderLines val="0"/>
          </c:dLbls>
          <c:cat>
            <c:strRef>
              <c:f>Sheet1!$B$1:$D$1</c:f>
              <c:strCache>
                <c:ptCount val="3"/>
                <c:pt idx="0">
                  <c:v>2017 год факт </c:v>
                </c:pt>
                <c:pt idx="1">
                  <c:v>2018 год факт</c:v>
                </c:pt>
                <c:pt idx="2">
                  <c:v>2018 год план</c:v>
                </c:pt>
              </c:strCache>
            </c:strRef>
          </c:cat>
          <c:val>
            <c:numRef>
              <c:f>Sheet1!$B$4:$D$4</c:f>
              <c:numCache>
                <c:formatCode>0.0</c:formatCode>
                <c:ptCount val="3"/>
                <c:pt idx="0" formatCode="General">
                  <c:v>1864.9</c:v>
                </c:pt>
                <c:pt idx="1">
                  <c:v>0</c:v>
                </c:pt>
                <c:pt idx="2">
                  <c:v>0</c:v>
                </c:pt>
              </c:numCache>
            </c:numRef>
          </c:val>
        </c:ser>
        <c:ser>
          <c:idx val="3"/>
          <c:order val="3"/>
          <c:tx>
            <c:strRef>
              <c:f>Sheet1!$A$5</c:f>
              <c:strCache>
                <c:ptCount val="1"/>
                <c:pt idx="0">
                  <c:v>Штрафные санкции</c:v>
                </c:pt>
              </c:strCache>
            </c:strRef>
          </c:tx>
          <c:spPr>
            <a:solidFill>
              <a:srgbClr val="D7E33D"/>
            </a:solidFill>
          </c:spPr>
          <c:invertIfNegative val="0"/>
          <c:dLbls>
            <c:dLbl>
              <c:idx val="0"/>
              <c:layout>
                <c:manualLayout>
                  <c:x val="1.6067843128930594E-2"/>
                  <c:y val="-3.1978011214461918E-3"/>
                </c:manualLayout>
              </c:layout>
              <c:showLegendKey val="0"/>
              <c:showVal val="1"/>
              <c:showCatName val="0"/>
              <c:showSerName val="0"/>
              <c:showPercent val="0"/>
              <c:showBubbleSize val="0"/>
            </c:dLbl>
            <c:dLbl>
              <c:idx val="1"/>
              <c:layout>
                <c:manualLayout>
                  <c:x val="1.0711895419287128E-2"/>
                  <c:y val="-6.3956022428923835E-3"/>
                </c:manualLayout>
              </c:layout>
              <c:showLegendKey val="0"/>
              <c:showVal val="1"/>
              <c:showCatName val="0"/>
              <c:showSerName val="0"/>
              <c:showPercent val="0"/>
              <c:showBubbleSize val="0"/>
            </c:dLbl>
            <c:dLbl>
              <c:idx val="2"/>
              <c:layout>
                <c:manualLayout>
                  <c:x val="-1.9638615511414985E-2"/>
                  <c:y val="0"/>
                </c:manualLayout>
              </c:layout>
              <c:showLegendKey val="0"/>
              <c:showVal val="1"/>
              <c:showCatName val="0"/>
              <c:showSerName val="0"/>
              <c:showPercent val="0"/>
              <c:showBubbleSize val="0"/>
            </c:dLbl>
            <c:txPr>
              <a:bodyPr/>
              <a:lstStyle/>
              <a:p>
                <a:pPr>
                  <a:defRPr sz="1000" baseline="0">
                    <a:latin typeface="Times New Roman" pitchFamily="18" charset="0"/>
                  </a:defRPr>
                </a:pPr>
                <a:endParaRPr lang="ru-RU"/>
              </a:p>
            </c:txPr>
            <c:showLegendKey val="0"/>
            <c:showVal val="1"/>
            <c:showCatName val="0"/>
            <c:showSerName val="0"/>
            <c:showPercent val="0"/>
            <c:showBubbleSize val="0"/>
            <c:showLeaderLines val="0"/>
          </c:dLbls>
          <c:cat>
            <c:strRef>
              <c:f>Sheet1!$B$1:$D$1</c:f>
              <c:strCache>
                <c:ptCount val="3"/>
                <c:pt idx="0">
                  <c:v>2017 год факт </c:v>
                </c:pt>
                <c:pt idx="1">
                  <c:v>2018 год факт</c:v>
                </c:pt>
                <c:pt idx="2">
                  <c:v>2018 год план</c:v>
                </c:pt>
              </c:strCache>
            </c:strRef>
          </c:cat>
          <c:val>
            <c:numRef>
              <c:f>Sheet1!$B$5:$D$5</c:f>
              <c:numCache>
                <c:formatCode>0.0</c:formatCode>
                <c:ptCount val="3"/>
                <c:pt idx="0">
                  <c:v>83</c:v>
                </c:pt>
                <c:pt idx="1">
                  <c:v>0</c:v>
                </c:pt>
                <c:pt idx="2">
                  <c:v>0</c:v>
                </c:pt>
              </c:numCache>
            </c:numRef>
          </c:val>
        </c:ser>
        <c:dLbls>
          <c:showLegendKey val="0"/>
          <c:showVal val="0"/>
          <c:showCatName val="0"/>
          <c:showSerName val="0"/>
          <c:showPercent val="0"/>
          <c:showBubbleSize val="0"/>
        </c:dLbls>
        <c:gapWidth val="150"/>
        <c:gapDepth val="0"/>
        <c:shape val="box"/>
        <c:axId val="143109120"/>
        <c:axId val="142688256"/>
        <c:axId val="0"/>
      </c:bar3DChart>
      <c:catAx>
        <c:axId val="143109120"/>
        <c:scaling>
          <c:orientation val="minMax"/>
        </c:scaling>
        <c:delete val="0"/>
        <c:axPos val="b"/>
        <c:numFmt formatCode="General" sourceLinked="1"/>
        <c:majorTickMark val="out"/>
        <c:minorTickMark val="none"/>
        <c:tickLblPos val="low"/>
        <c:spPr>
          <a:ln w="3180">
            <a:solidFill>
              <a:schemeClr val="tx1"/>
            </a:solidFill>
            <a:prstDash val="solid"/>
          </a:ln>
        </c:spPr>
        <c:txPr>
          <a:bodyPr rot="0" vert="horz"/>
          <a:lstStyle/>
          <a:p>
            <a:pPr>
              <a:defRPr sz="801" b="1" i="0" u="none" strike="noStrike" baseline="0">
                <a:solidFill>
                  <a:schemeClr val="tx1"/>
                </a:solidFill>
                <a:latin typeface="Arial"/>
                <a:ea typeface="Arial"/>
                <a:cs typeface="Arial"/>
              </a:defRPr>
            </a:pPr>
            <a:endParaRPr lang="ru-RU"/>
          </a:p>
        </c:txPr>
        <c:crossAx val="142688256"/>
        <c:crosses val="autoZero"/>
        <c:auto val="1"/>
        <c:lblAlgn val="ctr"/>
        <c:lblOffset val="100"/>
        <c:tickLblSkip val="1"/>
        <c:tickMarkSkip val="1"/>
        <c:noMultiLvlLbl val="0"/>
      </c:catAx>
      <c:valAx>
        <c:axId val="142688256"/>
        <c:scaling>
          <c:orientation val="minMax"/>
        </c:scaling>
        <c:delete val="0"/>
        <c:axPos val="l"/>
        <c:majorGridlines>
          <c:spPr>
            <a:ln w="3180">
              <a:solidFill>
                <a:schemeClr val="tx1"/>
              </a:solidFill>
              <a:prstDash val="solid"/>
            </a:ln>
          </c:spPr>
        </c:majorGridlines>
        <c:numFmt formatCode="General" sourceLinked="1"/>
        <c:majorTickMark val="out"/>
        <c:minorTickMark val="none"/>
        <c:tickLblPos val="nextTo"/>
        <c:spPr>
          <a:ln w="3180">
            <a:solidFill>
              <a:schemeClr val="tx1"/>
            </a:solidFill>
            <a:prstDash val="solid"/>
          </a:ln>
        </c:spPr>
        <c:txPr>
          <a:bodyPr rot="0" vert="horz"/>
          <a:lstStyle/>
          <a:p>
            <a:pPr>
              <a:defRPr sz="801" b="1" i="0" u="none" strike="noStrike" baseline="0">
                <a:solidFill>
                  <a:schemeClr val="tx1"/>
                </a:solidFill>
                <a:latin typeface="Arial"/>
                <a:ea typeface="Arial"/>
                <a:cs typeface="Arial"/>
              </a:defRPr>
            </a:pPr>
            <a:endParaRPr lang="ru-RU"/>
          </a:p>
        </c:txPr>
        <c:crossAx val="143109120"/>
        <c:crosses val="autoZero"/>
        <c:crossBetween val="between"/>
      </c:valAx>
      <c:spPr>
        <a:noFill/>
        <a:ln w="25400">
          <a:noFill/>
        </a:ln>
      </c:spPr>
    </c:plotArea>
    <c:legend>
      <c:legendPos val="b"/>
      <c:layout>
        <c:manualLayout>
          <c:xMode val="edge"/>
          <c:yMode val="edge"/>
          <c:x val="9.872262755765833E-2"/>
          <c:y val="0.87689800197860801"/>
          <c:w val="0.86021510666840795"/>
          <c:h val="4.8406903322414645E-2"/>
        </c:manualLayout>
      </c:layout>
      <c:overlay val="0"/>
      <c:spPr>
        <a:noFill/>
        <a:ln w="3180">
          <a:solidFill>
            <a:schemeClr val="tx1"/>
          </a:solidFill>
          <a:prstDash val="solid"/>
        </a:ln>
      </c:spPr>
      <c:txPr>
        <a:bodyPr/>
        <a:lstStyle/>
        <a:p>
          <a:pPr>
            <a:defRPr sz="826" b="1" i="0" u="none" strike="noStrike" baseline="0">
              <a:solidFill>
                <a:schemeClr val="tx1"/>
              </a:solidFill>
              <a:latin typeface="Arial"/>
              <a:ea typeface="Arial"/>
              <a:cs typeface="Arial"/>
            </a:defRPr>
          </a:pPr>
          <a:endParaRPr lang="ru-RU"/>
        </a:p>
      </c:txPr>
    </c:legend>
    <c:plotVisOnly val="1"/>
    <c:dispBlanksAs val="gap"/>
    <c:showDLblsOverMax val="0"/>
  </c:chart>
  <c:spPr>
    <a:noFill/>
    <a:ln>
      <a:noFill/>
    </a:ln>
  </c:spPr>
  <c:txPr>
    <a:bodyPr/>
    <a:lstStyle/>
    <a:p>
      <a:pPr>
        <a:defRPr sz="1327" b="1" i="0" u="none" strike="noStrike" baseline="0">
          <a:solidFill>
            <a:schemeClr val="tx1"/>
          </a:solidFill>
          <a:latin typeface="Arial"/>
          <a:ea typeface="Arial"/>
          <a:cs typeface="Arial"/>
        </a:defRPr>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11672327366846"/>
          <c:y val="0.13601069828248655"/>
          <c:w val="0.59766538891376442"/>
          <c:h val="0.81923335628673788"/>
        </c:manualLayout>
      </c:layout>
      <c:pieChart>
        <c:varyColors val="1"/>
        <c:ser>
          <c:idx val="0"/>
          <c:order val="0"/>
          <c:explosion val="25"/>
          <c:dPt>
            <c:idx val="0"/>
            <c:bubble3D val="0"/>
            <c:spPr>
              <a:solidFill>
                <a:srgbClr val="FF66FF"/>
              </a:solidFill>
            </c:spPr>
          </c:dPt>
          <c:dPt>
            <c:idx val="1"/>
            <c:bubble3D val="0"/>
            <c:spPr>
              <a:solidFill>
                <a:srgbClr val="00B050"/>
              </a:solidFill>
            </c:spPr>
          </c:dPt>
          <c:dPt>
            <c:idx val="2"/>
            <c:bubble3D val="0"/>
            <c:spPr>
              <a:solidFill>
                <a:srgbClr val="00CCFF"/>
              </a:solidFill>
            </c:spPr>
          </c:dPt>
          <c:dPt>
            <c:idx val="3"/>
            <c:bubble3D val="0"/>
          </c:dPt>
          <c:dPt>
            <c:idx val="4"/>
            <c:bubble3D val="0"/>
            <c:spPr>
              <a:solidFill>
                <a:srgbClr val="00FF00"/>
              </a:solidFill>
            </c:spPr>
          </c:dPt>
          <c:dPt>
            <c:idx val="5"/>
            <c:bubble3D val="0"/>
            <c:spPr>
              <a:solidFill>
                <a:srgbClr val="FFFF00"/>
              </a:solidFill>
            </c:spPr>
          </c:dPt>
          <c:dPt>
            <c:idx val="6"/>
            <c:bubble3D val="0"/>
            <c:spPr>
              <a:solidFill>
                <a:srgbClr val="FF00FF"/>
              </a:solidFill>
            </c:spPr>
          </c:dPt>
          <c:dPt>
            <c:idx val="7"/>
            <c:bubble3D val="0"/>
          </c:dPt>
          <c:dPt>
            <c:idx val="8"/>
            <c:bubble3D val="0"/>
          </c:dPt>
          <c:dPt>
            <c:idx val="9"/>
            <c:bubble3D val="0"/>
          </c:dPt>
          <c:dPt>
            <c:idx val="10"/>
            <c:bubble3D val="0"/>
            <c:spPr>
              <a:solidFill>
                <a:srgbClr val="7030A0"/>
              </a:solidFill>
            </c:spPr>
          </c:dPt>
          <c:dLbls>
            <c:dLbl>
              <c:idx val="0"/>
              <c:layout>
                <c:manualLayout>
                  <c:x val="1.6643550624133013E-2"/>
                  <c:y val="-8.23045267489712E-3"/>
                </c:manualLayout>
              </c:layout>
              <c:tx>
                <c:rich>
                  <a:bodyPr/>
                  <a:lstStyle/>
                  <a:p>
                    <a:r>
                      <a:rPr lang="ru-RU" b="1">
                        <a:latin typeface="Times New Roman" panose="02020603050405020304" pitchFamily="18" charset="0"/>
                        <a:cs typeface="Times New Roman" panose="02020603050405020304" pitchFamily="18" charset="0"/>
                      </a:rPr>
                      <a:t>Общегосударственные вопросы; 53885,8 </a:t>
                    </a:r>
                    <a:r>
                      <a:rPr lang="ru-RU" sz="1000" b="1">
                        <a:latin typeface="Times New Roman" panose="02020603050405020304" pitchFamily="18" charset="0"/>
                        <a:cs typeface="Times New Roman" panose="02020603050405020304" pitchFamily="18" charset="0"/>
                      </a:rPr>
                      <a:t>тыс.руб</a:t>
                    </a:r>
                    <a:r>
                      <a:rPr lang="ru-RU" sz="800" b="1">
                        <a:latin typeface="Times New Roman" panose="02020603050405020304" pitchFamily="18" charset="0"/>
                        <a:cs typeface="Times New Roman" panose="02020603050405020304" pitchFamily="18" charset="0"/>
                      </a:rPr>
                      <a:t>.</a:t>
                    </a:r>
                    <a:r>
                      <a:rPr lang="ru-RU" b="1">
                        <a:latin typeface="Times New Roman" panose="02020603050405020304" pitchFamily="18" charset="0"/>
                        <a:cs typeface="Times New Roman" panose="02020603050405020304" pitchFamily="18" charset="0"/>
                      </a:rPr>
                      <a:t>; 13,7%</a:t>
                    </a:r>
                    <a:endParaRPr lang="ru-RU"/>
                  </a:p>
                </c:rich>
              </c:tx>
              <c:dLblPos val="bestFit"/>
              <c:showLegendKey val="0"/>
              <c:showVal val="1"/>
              <c:showCatName val="1"/>
              <c:showSerName val="0"/>
              <c:showPercent val="1"/>
              <c:showBubbleSize val="0"/>
            </c:dLbl>
            <c:dLbl>
              <c:idx val="1"/>
              <c:layout>
                <c:manualLayout>
                  <c:x val="5.7327785483125289E-2"/>
                  <c:y val="1.3717421124828507E-2"/>
                </c:manualLayout>
              </c:layout>
              <c:tx>
                <c:rich>
                  <a:bodyPr/>
                  <a:lstStyle/>
                  <a:p>
                    <a:r>
                      <a:rPr lang="ru-RU" b="1">
                        <a:latin typeface="Times New Roman" panose="02020603050405020304" pitchFamily="18" charset="0"/>
                        <a:cs typeface="Times New Roman" panose="02020603050405020304" pitchFamily="18" charset="0"/>
                      </a:rPr>
                      <a:t>Национальная безопасность и правоохранительная деятельность; 4681,0 </a:t>
                    </a:r>
                    <a:r>
                      <a:rPr lang="ru-RU" sz="1000" b="1">
                        <a:latin typeface="Times New Roman" panose="02020603050405020304" pitchFamily="18" charset="0"/>
                        <a:cs typeface="Times New Roman" panose="02020603050405020304" pitchFamily="18" charset="0"/>
                      </a:rPr>
                      <a:t>тыс.руб</a:t>
                    </a:r>
                    <a:r>
                      <a:rPr lang="ru-RU" sz="800" b="1">
                        <a:latin typeface="Times New Roman" panose="02020603050405020304" pitchFamily="18" charset="0"/>
                        <a:cs typeface="Times New Roman" panose="02020603050405020304" pitchFamily="18" charset="0"/>
                      </a:rPr>
                      <a:t>.</a:t>
                    </a:r>
                    <a:r>
                      <a:rPr lang="ru-RU" b="1">
                        <a:latin typeface="Times New Roman" panose="02020603050405020304" pitchFamily="18" charset="0"/>
                        <a:cs typeface="Times New Roman" panose="02020603050405020304" pitchFamily="18" charset="0"/>
                      </a:rPr>
                      <a:t>; 1,2%</a:t>
                    </a:r>
                    <a:endParaRPr lang="ru-RU"/>
                  </a:p>
                </c:rich>
              </c:tx>
              <c:dLblPos val="bestFit"/>
              <c:showLegendKey val="0"/>
              <c:showVal val="1"/>
              <c:showCatName val="1"/>
              <c:showSerName val="0"/>
              <c:showPercent val="1"/>
              <c:showBubbleSize val="0"/>
            </c:dLbl>
            <c:dLbl>
              <c:idx val="2"/>
              <c:layout>
                <c:manualLayout>
                  <c:x val="3.8834951456310544E-2"/>
                  <c:y val="2.4691358024691357E-2"/>
                </c:manualLayout>
              </c:layout>
              <c:tx>
                <c:rich>
                  <a:bodyPr/>
                  <a:lstStyle/>
                  <a:p>
                    <a:r>
                      <a:rPr lang="ru-RU" b="1">
                        <a:latin typeface="Times New Roman" panose="02020603050405020304" pitchFamily="18" charset="0"/>
                        <a:cs typeface="Times New Roman" panose="02020603050405020304" pitchFamily="18" charset="0"/>
                      </a:rPr>
                      <a:t>Национальная экономика ; 29668,0 тыс.руб.; 7,6%</a:t>
                    </a:r>
                    <a:endParaRPr lang="ru-RU"/>
                  </a:p>
                </c:rich>
              </c:tx>
              <c:dLblPos val="bestFit"/>
              <c:showLegendKey val="0"/>
              <c:showVal val="1"/>
              <c:showCatName val="1"/>
              <c:showSerName val="0"/>
              <c:showPercent val="1"/>
              <c:showBubbleSize val="0"/>
            </c:dLbl>
            <c:dLbl>
              <c:idx val="3"/>
              <c:layout>
                <c:manualLayout>
                  <c:x val="1.4794267221451551E-2"/>
                  <c:y val="8.50480109739368E-2"/>
                </c:manualLayout>
              </c:layout>
              <c:tx>
                <c:rich>
                  <a:bodyPr/>
                  <a:lstStyle/>
                  <a:p>
                    <a:r>
                      <a:rPr lang="ru-RU" b="1">
                        <a:latin typeface="Times New Roman" panose="02020603050405020304" pitchFamily="18" charset="0"/>
                        <a:cs typeface="Times New Roman" panose="02020603050405020304" pitchFamily="18" charset="0"/>
                      </a:rPr>
                      <a:t>Жилищно-комммунальное хозяйство; 7398,3 тыс.руб.; 1,9%</a:t>
                    </a:r>
                    <a:endParaRPr lang="ru-RU"/>
                  </a:p>
                </c:rich>
              </c:tx>
              <c:dLblPos val="bestFit"/>
              <c:showLegendKey val="0"/>
              <c:showVal val="1"/>
              <c:showCatName val="1"/>
              <c:showSerName val="0"/>
              <c:showPercent val="1"/>
              <c:showBubbleSize val="0"/>
            </c:dLbl>
            <c:dLbl>
              <c:idx val="4"/>
              <c:layout>
                <c:manualLayout>
                  <c:x val="0.26444723535771608"/>
                  <c:y val="-3.6531041984770918E-2"/>
                </c:manualLayout>
              </c:layout>
              <c:tx>
                <c:rich>
                  <a:bodyPr/>
                  <a:lstStyle/>
                  <a:p>
                    <a:r>
                      <a:rPr lang="ru-RU" b="1">
                        <a:latin typeface="Times New Roman" panose="02020603050405020304" pitchFamily="18" charset="0"/>
                        <a:cs typeface="Times New Roman" panose="02020603050405020304" pitchFamily="18" charset="0"/>
                      </a:rPr>
                      <a:t>Образование; 200880,3 тыс.руб.; 51,2%</a:t>
                    </a:r>
                    <a:endParaRPr lang="ru-RU"/>
                  </a:p>
                </c:rich>
              </c:tx>
              <c:dLblPos val="bestFit"/>
              <c:showLegendKey val="0"/>
              <c:showVal val="1"/>
              <c:showCatName val="1"/>
              <c:showSerName val="0"/>
              <c:showPercent val="1"/>
              <c:showBubbleSize val="0"/>
            </c:dLbl>
            <c:dLbl>
              <c:idx val="5"/>
              <c:layout>
                <c:manualLayout>
                  <c:x val="-1.6643550624133165E-2"/>
                  <c:y val="9.8765432098765385E-2"/>
                </c:manualLayout>
              </c:layout>
              <c:tx>
                <c:rich>
                  <a:bodyPr/>
                  <a:lstStyle/>
                  <a:p>
                    <a:r>
                      <a:rPr lang="ru-RU" b="1">
                        <a:latin typeface="Times New Roman" panose="02020603050405020304" pitchFamily="18" charset="0"/>
                        <a:cs typeface="Times New Roman" panose="02020603050405020304" pitchFamily="18" charset="0"/>
                      </a:rPr>
                      <a:t>Культура, кинематография; 19616,0 тыс.руб.; 5%</a:t>
                    </a:r>
                    <a:endParaRPr lang="ru-RU"/>
                  </a:p>
                </c:rich>
              </c:tx>
              <c:dLblPos val="bestFit"/>
              <c:showLegendKey val="0"/>
              <c:showVal val="1"/>
              <c:showCatName val="1"/>
              <c:showSerName val="0"/>
              <c:showPercent val="1"/>
              <c:showBubbleSize val="0"/>
            </c:dLbl>
            <c:dLbl>
              <c:idx val="6"/>
              <c:layout>
                <c:manualLayout>
                  <c:x val="-5.1780080887947257E-2"/>
                  <c:y val="0.1380713152300829"/>
                </c:manualLayout>
              </c:layout>
              <c:tx>
                <c:rich>
                  <a:bodyPr/>
                  <a:lstStyle/>
                  <a:p>
                    <a:r>
                      <a:rPr lang="ru-RU" b="1">
                        <a:latin typeface="Times New Roman" panose="02020603050405020304" pitchFamily="18" charset="0"/>
                        <a:cs typeface="Times New Roman" panose="02020603050405020304" pitchFamily="18" charset="0"/>
                      </a:rPr>
                      <a:t>Социальная политика; 37097,5 тыс.руб.; 9,5%</a:t>
                    </a:r>
                    <a:endParaRPr lang="ru-RU"/>
                  </a:p>
                </c:rich>
              </c:tx>
              <c:dLblPos val="bestFit"/>
              <c:showLegendKey val="0"/>
              <c:showVal val="1"/>
              <c:showCatName val="1"/>
              <c:showSerName val="0"/>
              <c:showPercent val="1"/>
              <c:showBubbleSize val="0"/>
            </c:dLbl>
            <c:dLbl>
              <c:idx val="7"/>
              <c:layout>
                <c:manualLayout>
                  <c:x val="-9.4313599149620855E-2"/>
                  <c:y val="8.6184645170304289E-2"/>
                </c:manualLayout>
              </c:layout>
              <c:tx>
                <c:rich>
                  <a:bodyPr/>
                  <a:lstStyle/>
                  <a:p>
                    <a:r>
                      <a:rPr lang="ru-RU" b="1">
                        <a:latin typeface="Times New Roman" panose="02020603050405020304" pitchFamily="18" charset="0"/>
                        <a:cs typeface="Times New Roman" panose="02020603050405020304" pitchFamily="18" charset="0"/>
                      </a:rPr>
                      <a:t>Физическая культура и спорт; 265,7 тыс.руб.; 0,1%</a:t>
                    </a:r>
                    <a:endParaRPr lang="ru-RU"/>
                  </a:p>
                </c:rich>
              </c:tx>
              <c:dLblPos val="bestFit"/>
              <c:showLegendKey val="0"/>
              <c:showVal val="1"/>
              <c:showCatName val="1"/>
              <c:showSerName val="0"/>
              <c:showPercent val="1"/>
              <c:showBubbleSize val="0"/>
            </c:dLbl>
            <c:dLbl>
              <c:idx val="8"/>
              <c:layout>
                <c:manualLayout>
                  <c:x val="-8.691675676462772E-2"/>
                  <c:y val="-1.0139416983523436E-2"/>
                </c:manualLayout>
              </c:layout>
              <c:tx>
                <c:rich>
                  <a:bodyPr/>
                  <a:lstStyle/>
                  <a:p>
                    <a:r>
                      <a:rPr lang="ru-RU" b="1">
                        <a:latin typeface="Times New Roman" panose="02020603050405020304" pitchFamily="18" charset="0"/>
                        <a:cs typeface="Times New Roman" panose="02020603050405020304" pitchFamily="18" charset="0"/>
                      </a:rPr>
                      <a:t>Средства массововой информации; 1099,0 тыс.руб; 0,3%</a:t>
                    </a:r>
                    <a:endParaRPr lang="ru-RU"/>
                  </a:p>
                </c:rich>
              </c:tx>
              <c:dLblPos val="bestFit"/>
              <c:showLegendKey val="0"/>
              <c:showVal val="1"/>
              <c:showCatName val="1"/>
              <c:showSerName val="0"/>
              <c:showPercent val="1"/>
              <c:showBubbleSize val="0"/>
            </c:dLbl>
            <c:dLbl>
              <c:idx val="9"/>
              <c:layout>
                <c:manualLayout>
                  <c:x val="0.11280614195070279"/>
                  <c:y val="-3.320599183657176E-2"/>
                </c:manualLayout>
              </c:layout>
              <c:tx>
                <c:rich>
                  <a:bodyPr/>
                  <a:lstStyle/>
                  <a:p>
                    <a:r>
                      <a:rPr lang="ru-RU" b="1">
                        <a:latin typeface="Times New Roman" panose="02020603050405020304" pitchFamily="18" charset="0"/>
                        <a:cs typeface="Times New Roman" panose="02020603050405020304" pitchFamily="18" charset="0"/>
                      </a:rPr>
                      <a:t>Обслуживание государственного и муниципального долга; 690,7 тыс.руб.; 0,2%</a:t>
                    </a:r>
                    <a:endParaRPr lang="ru-RU"/>
                  </a:p>
                </c:rich>
              </c:tx>
              <c:dLblPos val="bestFit"/>
              <c:showLegendKey val="0"/>
              <c:showVal val="1"/>
              <c:showCatName val="1"/>
              <c:showSerName val="0"/>
              <c:showPercent val="1"/>
              <c:showBubbleSize val="0"/>
            </c:dLbl>
            <c:dLbl>
              <c:idx val="10"/>
              <c:layout>
                <c:manualLayout>
                  <c:x val="0.23116042533518261"/>
                  <c:y val="-2.2813688212927757E-2"/>
                </c:manualLayout>
              </c:layout>
              <c:tx>
                <c:rich>
                  <a:bodyPr/>
                  <a:lstStyle/>
                  <a:p>
                    <a:r>
                      <a:rPr lang="ru-RU" b="1">
                        <a:latin typeface="Times New Roman" panose="02020603050405020304" pitchFamily="18" charset="0"/>
                        <a:cs typeface="Times New Roman" panose="02020603050405020304" pitchFamily="18" charset="0"/>
                      </a:rPr>
                      <a:t>Межбюджетные трансферты; 36767,8 тыс.руб.; 9,4%</a:t>
                    </a:r>
                    <a:endParaRPr lang="ru-RU"/>
                  </a:p>
                </c:rich>
              </c:tx>
              <c:dLblPos val="bestFit"/>
              <c:showLegendKey val="0"/>
              <c:showVal val="1"/>
              <c:showCatName val="1"/>
              <c:showSerName val="0"/>
              <c:showPercent val="1"/>
              <c:showBubbleSize val="0"/>
            </c:dLbl>
            <c:numFmt formatCode="General" sourceLinked="0"/>
            <c:spPr>
              <a:ln cmpd="thickThin"/>
            </c:spPr>
            <c:txPr>
              <a:bodyPr/>
              <a:lstStyle/>
              <a:p>
                <a:pPr>
                  <a:defRPr b="1">
                    <a:latin typeface="Times New Roman" panose="02020603050405020304" pitchFamily="18" charset="0"/>
                    <a:cs typeface="Times New Roman" panose="02020603050405020304" pitchFamily="18" charset="0"/>
                  </a:defRPr>
                </a:pPr>
                <a:endParaRPr lang="ru-RU"/>
              </a:p>
            </c:txPr>
            <c:dLblPos val="outEnd"/>
            <c:showLegendKey val="0"/>
            <c:showVal val="1"/>
            <c:showCatName val="1"/>
            <c:showSerName val="0"/>
            <c:showPercent val="1"/>
            <c:showBubbleSize val="0"/>
            <c:showLeaderLines val="1"/>
          </c:dLbls>
          <c:cat>
            <c:strRef>
              <c:f>'[графики к брошюре.xls]2018'!$B$3:$B$13</c:f>
              <c:strCache>
                <c:ptCount val="11"/>
                <c:pt idx="0">
                  <c:v>Общегосударственные вопросы</c:v>
                </c:pt>
                <c:pt idx="1">
                  <c:v>Национальная безопасность и правоохранительная деятельность</c:v>
                </c:pt>
                <c:pt idx="2">
                  <c:v>Национальная экономика </c:v>
                </c:pt>
                <c:pt idx="3">
                  <c:v>Жилищно-комммунальное хозяйство</c:v>
                </c:pt>
                <c:pt idx="4">
                  <c:v>Образование</c:v>
                </c:pt>
                <c:pt idx="5">
                  <c:v>Культура, кинематография</c:v>
                </c:pt>
                <c:pt idx="6">
                  <c:v>Социальная политика</c:v>
                </c:pt>
                <c:pt idx="7">
                  <c:v>Физическая культура и спорт</c:v>
                </c:pt>
                <c:pt idx="8">
                  <c:v>Средства массововой информации</c:v>
                </c:pt>
                <c:pt idx="9">
                  <c:v>Обслуживание государственного и муниципального долга</c:v>
                </c:pt>
                <c:pt idx="10">
                  <c:v>Межбюджетные трансферты</c:v>
                </c:pt>
              </c:strCache>
            </c:strRef>
          </c:cat>
          <c:val>
            <c:numRef>
              <c:f>'[графики к брошюре.xls]2018'!$C$3:$C$13</c:f>
              <c:numCache>
                <c:formatCode>0.0</c:formatCode>
                <c:ptCount val="11"/>
                <c:pt idx="0">
                  <c:v>53885.760329999997</c:v>
                </c:pt>
                <c:pt idx="1">
                  <c:v>4681.0302899999997</c:v>
                </c:pt>
                <c:pt idx="2">
                  <c:v>29668.02133</c:v>
                </c:pt>
                <c:pt idx="3">
                  <c:v>7398.2794599999997</c:v>
                </c:pt>
                <c:pt idx="4">
                  <c:v>200880.34899999999</c:v>
                </c:pt>
                <c:pt idx="5">
                  <c:v>19615.9823</c:v>
                </c:pt>
                <c:pt idx="6">
                  <c:v>37097.477429999999</c:v>
                </c:pt>
                <c:pt idx="7">
                  <c:v>265.68774000000002</c:v>
                </c:pt>
                <c:pt idx="8">
                  <c:v>1099.028</c:v>
                </c:pt>
                <c:pt idx="9">
                  <c:v>690.6934</c:v>
                </c:pt>
                <c:pt idx="10">
                  <c:v>36767.800000000003</c:v>
                </c:pt>
              </c:numCache>
            </c:numRef>
          </c:val>
        </c:ser>
        <c:ser>
          <c:idx val="1"/>
          <c:order val="1"/>
          <c:explosion val="25"/>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cat>
            <c:strRef>
              <c:f>'[графики к брошюре.xls]2018'!$B$3:$B$13</c:f>
              <c:strCache>
                <c:ptCount val="11"/>
                <c:pt idx="0">
                  <c:v>Общегосударственные вопросы</c:v>
                </c:pt>
                <c:pt idx="1">
                  <c:v>Национальная безопасность и правоохранительная деятельность</c:v>
                </c:pt>
                <c:pt idx="2">
                  <c:v>Национальная экономика </c:v>
                </c:pt>
                <c:pt idx="3">
                  <c:v>Жилищно-комммунальное хозяйство</c:v>
                </c:pt>
                <c:pt idx="4">
                  <c:v>Образование</c:v>
                </c:pt>
                <c:pt idx="5">
                  <c:v>Культура, кинематография</c:v>
                </c:pt>
                <c:pt idx="6">
                  <c:v>Социальная политика</c:v>
                </c:pt>
                <c:pt idx="7">
                  <c:v>Физическая культура и спорт</c:v>
                </c:pt>
                <c:pt idx="8">
                  <c:v>Средства массововой информации</c:v>
                </c:pt>
                <c:pt idx="9">
                  <c:v>Обслуживание государственного и муниципального долга</c:v>
                </c:pt>
                <c:pt idx="10">
                  <c:v>Межбюджетные трансферты</c:v>
                </c:pt>
              </c:strCache>
            </c:strRef>
          </c:cat>
          <c:val>
            <c:numRef>
              <c:f>'[графики к брошюре.xls]2018'!$D$3:$D$13</c:f>
              <c:numCache>
                <c:formatCode>#,##0.00</c:formatCode>
                <c:ptCount val="11"/>
                <c:pt idx="0">
                  <c:v>13.744610460372325</c:v>
                </c:pt>
                <c:pt idx="1">
                  <c:v>1.1939877528912599</c:v>
                </c:pt>
                <c:pt idx="2">
                  <c:v>7.5674054483712103</c:v>
                </c:pt>
                <c:pt idx="3">
                  <c:v>1.8870749643679328</c:v>
                </c:pt>
                <c:pt idx="4">
                  <c:v>51.238437190826644</c:v>
                </c:pt>
                <c:pt idx="5">
                  <c:v>5.0034375289487238</c:v>
                </c:pt>
                <c:pt idx="6">
                  <c:v>9.4624326206998184</c:v>
                </c:pt>
                <c:pt idx="7">
                  <c:v>6.7768821819214786E-2</c:v>
                </c:pt>
                <c:pt idx="8">
                  <c:v>0.28032845138555507</c:v>
                </c:pt>
                <c:pt idx="9">
                  <c:v>0.17617477553276506</c:v>
                </c:pt>
                <c:pt idx="10">
                  <c:v>9.3783419847845657</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1" i="0" u="none" strike="noStrike" baseline="0">
                <a:solidFill>
                  <a:srgbClr val="000000"/>
                </a:solidFill>
                <a:latin typeface="Times New Roman"/>
                <a:ea typeface="Times New Roman"/>
                <a:cs typeface="Times New Roman"/>
              </a:defRPr>
            </a:pPr>
            <a:r>
              <a:rPr lang="ru-RU"/>
              <a:t>Структура расходов на дорожное хозяйство , тыс. рублей </a:t>
            </a:r>
          </a:p>
        </c:rich>
      </c:tx>
      <c:layout>
        <c:manualLayout>
          <c:xMode val="edge"/>
          <c:yMode val="edge"/>
          <c:x val="0.23774805442931121"/>
          <c:y val="2.1642484104548577E-3"/>
        </c:manualLayout>
      </c:layout>
      <c:overlay val="0"/>
      <c:spPr>
        <a:noFill/>
        <a:ln w="25400">
          <a:noFill/>
        </a:ln>
      </c:spPr>
    </c:title>
    <c:autoTitleDeleted val="0"/>
    <c:plotArea>
      <c:layout>
        <c:manualLayout>
          <c:layoutTarget val="inner"/>
          <c:xMode val="edge"/>
          <c:yMode val="edge"/>
          <c:x val="0.11207481306176706"/>
          <c:y val="0.11785188915541302"/>
          <c:w val="0.89772837965640251"/>
          <c:h val="0.38709208810723583"/>
        </c:manualLayout>
      </c:layout>
      <c:barChart>
        <c:barDir val="col"/>
        <c:grouping val="stacked"/>
        <c:varyColors val="0"/>
        <c:ser>
          <c:idx val="0"/>
          <c:order val="0"/>
          <c:tx>
            <c:strRef>
              <c:f>'[Подсобка за 2018 г.xls]0409 часть 2'!$A$2</c:f>
              <c:strCache>
                <c:ptCount val="1"/>
                <c:pt idx="0">
                  <c:v>Мероприятия по капитальному и текущему ремонту автомобильных дорог общего пользования местного значения</c:v>
                </c:pt>
              </c:strCache>
            </c:strRef>
          </c:tx>
          <c:spPr>
            <a:solidFill>
              <a:srgbClr val="00FF00"/>
            </a:solidFill>
            <a:ln w="12700">
              <a:solidFill>
                <a:srgbClr val="000000"/>
              </a:solidFill>
              <a:prstDash val="solid"/>
            </a:ln>
          </c:spPr>
          <c:invertIfNegative val="0"/>
          <c:dLbls>
            <c:txPr>
              <a:bodyPr/>
              <a:lstStyle/>
              <a:p>
                <a:pPr>
                  <a:defRPr sz="9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г.xls]0409 часть 2'!$B$1:$E$1</c:f>
              <c:strCache>
                <c:ptCount val="4"/>
                <c:pt idx="0">
                  <c:v>Исполнено за 2017 год</c:v>
                </c:pt>
                <c:pt idx="1">
                  <c:v>Первоначальный план на 2018 год</c:v>
                </c:pt>
                <c:pt idx="2">
                  <c:v>Уточненный план на 2018 год</c:v>
                </c:pt>
                <c:pt idx="3">
                  <c:v>Исполнено за 2018 год</c:v>
                </c:pt>
              </c:strCache>
            </c:strRef>
          </c:cat>
          <c:val>
            <c:numRef>
              <c:f>'[Подсобка за 2018 г.xls]0409 часть 2'!$B$2:$E$2</c:f>
              <c:numCache>
                <c:formatCode>#,##0.0</c:formatCode>
                <c:ptCount val="4"/>
                <c:pt idx="0">
                  <c:v>24353.3</c:v>
                </c:pt>
                <c:pt idx="1">
                  <c:v>8980</c:v>
                </c:pt>
                <c:pt idx="2">
                  <c:v>21888</c:v>
                </c:pt>
                <c:pt idx="3">
                  <c:v>21888</c:v>
                </c:pt>
              </c:numCache>
            </c:numRef>
          </c:val>
        </c:ser>
        <c:ser>
          <c:idx val="1"/>
          <c:order val="1"/>
          <c:tx>
            <c:strRef>
              <c:f>'[Подсобка за 2018 г.xls]0409 часть 2'!$A$3</c:f>
              <c:strCache>
                <c:ptCount val="1"/>
                <c:pt idx="0">
                  <c:v>Мероприятия по содержанию автомобильных дорог общего пользования местного значения</c:v>
                </c:pt>
              </c:strCache>
            </c:strRef>
          </c:tx>
          <c:spPr>
            <a:solidFill>
              <a:srgbClr val="FFFF00"/>
            </a:solidFill>
            <a:ln w="12700">
              <a:solidFill>
                <a:srgbClr val="000000"/>
              </a:solidFill>
              <a:prstDash val="solid"/>
            </a:ln>
          </c:spPr>
          <c:invertIfNegative val="0"/>
          <c:dLbls>
            <c:txPr>
              <a:bodyPr/>
              <a:lstStyle/>
              <a:p>
                <a:pPr>
                  <a:defRPr sz="9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г.xls]0409 часть 2'!$B$1:$E$1</c:f>
              <c:strCache>
                <c:ptCount val="4"/>
                <c:pt idx="0">
                  <c:v>Исполнено за 2017 год</c:v>
                </c:pt>
                <c:pt idx="1">
                  <c:v>Первоначальный план на 2018 год</c:v>
                </c:pt>
                <c:pt idx="2">
                  <c:v>Уточненный план на 2018 год</c:v>
                </c:pt>
                <c:pt idx="3">
                  <c:v>Исполнено за 2018 год</c:v>
                </c:pt>
              </c:strCache>
            </c:strRef>
          </c:cat>
          <c:val>
            <c:numRef>
              <c:f>'[Подсобка за 2018 г.xls]0409 часть 2'!$B$3:$E$3</c:f>
              <c:numCache>
                <c:formatCode>General</c:formatCode>
                <c:ptCount val="4"/>
                <c:pt idx="0" formatCode="#,##0.0">
                  <c:v>2849.5</c:v>
                </c:pt>
                <c:pt idx="2" formatCode="#,##0.0">
                  <c:v>2324.6999999999998</c:v>
                </c:pt>
                <c:pt idx="3" formatCode="#,##0.0">
                  <c:v>2318.6</c:v>
                </c:pt>
              </c:numCache>
            </c:numRef>
          </c:val>
        </c:ser>
        <c:ser>
          <c:idx val="2"/>
          <c:order val="2"/>
          <c:tx>
            <c:strRef>
              <c:f>'[Подсобка за 2018 г.xls]0409 часть 2'!$A$4</c:f>
              <c:strCache>
                <c:ptCount val="1"/>
                <c:pt idx="0">
                  <c:v>Прочие мероприятия в сфере дорожного хозяйства (оказание услуг по осуществлению строительного контроля за выполнением работ по текущему ремонту автомобильных дорог общего пользования местного значения, разработка сметной документации ремонта автомобильных</c:v>
                </c:pt>
              </c:strCache>
            </c:strRef>
          </c:tx>
          <c:spPr>
            <a:solidFill>
              <a:srgbClr val="FF6600"/>
            </a:solidFill>
            <a:ln w="12700">
              <a:solidFill>
                <a:srgbClr val="000000"/>
              </a:solidFill>
              <a:prstDash val="solid"/>
            </a:ln>
          </c:spPr>
          <c:invertIfNegative val="0"/>
          <c:dLbls>
            <c:dLbl>
              <c:idx val="0"/>
              <c:layout>
                <c:manualLayout>
                  <c:x val="0.10100996845091337"/>
                  <c:y val="1.5741687878139099E-3"/>
                </c:manualLayout>
              </c:layout>
              <c:dLblPos val="ctr"/>
              <c:showLegendKey val="0"/>
              <c:showVal val="1"/>
              <c:showCatName val="0"/>
              <c:showSerName val="0"/>
              <c:showPercent val="0"/>
              <c:showBubbleSize val="0"/>
            </c:dLbl>
            <c:dLbl>
              <c:idx val="1"/>
              <c:layout>
                <c:manualLayout>
                  <c:x val="0"/>
                  <c:y val="-2.8097062579821155E-2"/>
                </c:manualLayout>
              </c:layout>
              <c:dLblPos val="ctr"/>
              <c:showLegendKey val="0"/>
              <c:showVal val="1"/>
              <c:showCatName val="0"/>
              <c:showSerName val="0"/>
              <c:showPercent val="0"/>
              <c:showBubbleSize val="0"/>
            </c:dLbl>
            <c:dLbl>
              <c:idx val="2"/>
              <c:layout>
                <c:manualLayout>
                  <c:x val="-0.11081607717642034"/>
                  <c:y val="3.6258551737566275E-3"/>
                </c:manualLayout>
              </c:layout>
              <c:dLblPos val="ctr"/>
              <c:showLegendKey val="0"/>
              <c:showVal val="1"/>
              <c:showCatName val="0"/>
              <c:showSerName val="0"/>
              <c:showPercent val="0"/>
              <c:showBubbleSize val="0"/>
            </c:dLbl>
            <c:dLbl>
              <c:idx val="3"/>
              <c:layout>
                <c:manualLayout>
                  <c:x val="-0.10254605868500638"/>
                  <c:y val="2.1145512319293413E-3"/>
                </c:manualLayout>
              </c:layout>
              <c:dLblPos val="ctr"/>
              <c:showLegendKey val="0"/>
              <c:showVal val="1"/>
              <c:showCatName val="0"/>
              <c:showSerName val="0"/>
              <c:showPercent val="0"/>
              <c:showBubbleSize val="0"/>
            </c:dLbl>
            <c:txPr>
              <a:bodyPr/>
              <a:lstStyle/>
              <a:p>
                <a:pPr>
                  <a:defRPr sz="9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г.xls]0409 часть 2'!$B$1:$E$1</c:f>
              <c:strCache>
                <c:ptCount val="4"/>
                <c:pt idx="0">
                  <c:v>Исполнено за 2017 год</c:v>
                </c:pt>
                <c:pt idx="1">
                  <c:v>Первоначальный план на 2018 год</c:v>
                </c:pt>
                <c:pt idx="2">
                  <c:v>Уточненный план на 2018 год</c:v>
                </c:pt>
                <c:pt idx="3">
                  <c:v>Исполнено за 2018 год</c:v>
                </c:pt>
              </c:strCache>
            </c:strRef>
          </c:cat>
          <c:val>
            <c:numRef>
              <c:f>'[Подсобка за 2018 г.xls]0409 часть 2'!$B$4:$E$4</c:f>
              <c:numCache>
                <c:formatCode>#,##0.0</c:formatCode>
                <c:ptCount val="4"/>
                <c:pt idx="0">
                  <c:v>683.4</c:v>
                </c:pt>
                <c:pt idx="1">
                  <c:v>200</c:v>
                </c:pt>
                <c:pt idx="2">
                  <c:v>325.39999999999998</c:v>
                </c:pt>
                <c:pt idx="3">
                  <c:v>308.60000000000002</c:v>
                </c:pt>
              </c:numCache>
            </c:numRef>
          </c:val>
        </c:ser>
        <c:ser>
          <c:idx val="3"/>
          <c:order val="3"/>
          <c:tx>
            <c:strRef>
              <c:f>'[Подсобка за 2018 г.xls]0409 часть 2'!$A$5</c:f>
              <c:strCache>
                <c:ptCount val="1"/>
                <c:pt idx="0">
                  <c:v>Проектирование, строительство, реконструкция автомобильных дорог общего пользования местного значения с твердым покрытием до сельских населенных пунктов, не имеющих круглогодичной связи с сетью автомобильных дорог общего пользования</c:v>
                </c:pt>
              </c:strCache>
            </c:strRef>
          </c:tx>
          <c:invertIfNegative val="0"/>
          <c:dLbls>
            <c:txPr>
              <a:bodyPr/>
              <a:lstStyle/>
              <a:p>
                <a:pPr>
                  <a:defRPr sz="9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г.xls]0409 часть 2'!$B$1:$E$1</c:f>
              <c:strCache>
                <c:ptCount val="4"/>
                <c:pt idx="0">
                  <c:v>Исполнено за 2017 год</c:v>
                </c:pt>
                <c:pt idx="1">
                  <c:v>Первоначальный план на 2018 год</c:v>
                </c:pt>
                <c:pt idx="2">
                  <c:v>Уточненный план на 2018 год</c:v>
                </c:pt>
                <c:pt idx="3">
                  <c:v>Исполнено за 2018 год</c:v>
                </c:pt>
              </c:strCache>
            </c:strRef>
          </c:cat>
          <c:val>
            <c:numRef>
              <c:f>'[Подсобка за 2018 г.xls]0409 часть 2'!$B$5:$E$5</c:f>
              <c:numCache>
                <c:formatCode>General</c:formatCode>
                <c:ptCount val="4"/>
                <c:pt idx="2" formatCode="#,##0.0">
                  <c:v>3369.2</c:v>
                </c:pt>
                <c:pt idx="3" formatCode="#,##0.0">
                  <c:v>2863.8</c:v>
                </c:pt>
              </c:numCache>
            </c:numRef>
          </c:val>
        </c:ser>
        <c:dLbls>
          <c:showLegendKey val="0"/>
          <c:showVal val="0"/>
          <c:showCatName val="0"/>
          <c:showSerName val="0"/>
          <c:showPercent val="0"/>
          <c:showBubbleSize val="0"/>
        </c:dLbls>
        <c:gapWidth val="70"/>
        <c:overlap val="100"/>
        <c:axId val="164792832"/>
        <c:axId val="152937600"/>
      </c:barChart>
      <c:catAx>
        <c:axId val="16479283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Times New Roman"/>
                <a:ea typeface="Times New Roman"/>
                <a:cs typeface="Times New Roman"/>
              </a:defRPr>
            </a:pPr>
            <a:endParaRPr lang="ru-RU"/>
          </a:p>
        </c:txPr>
        <c:crossAx val="152937600"/>
        <c:crosses val="autoZero"/>
        <c:auto val="1"/>
        <c:lblAlgn val="ctr"/>
        <c:lblOffset val="100"/>
        <c:tickLblSkip val="1"/>
        <c:tickMarkSkip val="1"/>
        <c:noMultiLvlLbl val="0"/>
      </c:catAx>
      <c:valAx>
        <c:axId val="152937600"/>
        <c:scaling>
          <c:orientation val="minMax"/>
        </c:scaling>
        <c:delete val="0"/>
        <c:axPos val="l"/>
        <c:majorGridlines>
          <c:spPr>
            <a:ln w="3175">
              <a:solidFill>
                <a:srgbClr val="000000"/>
              </a:solidFill>
              <a:prstDash val="solid"/>
            </a:ln>
          </c:spPr>
        </c:majorGridlines>
        <c:numFmt formatCode="#,##0.0" sourceLinked="1"/>
        <c:majorTickMark val="out"/>
        <c:minorTickMark val="none"/>
        <c:tickLblPos val="nextTo"/>
        <c:spPr>
          <a:ln w="3175">
            <a:solidFill>
              <a:srgbClr val="000000"/>
            </a:solidFill>
            <a:prstDash val="solid"/>
          </a:ln>
        </c:spPr>
        <c:txPr>
          <a:bodyPr rot="0" vert="horz"/>
          <a:lstStyle/>
          <a:p>
            <a:pPr>
              <a:defRPr sz="900" b="1" i="0" u="none" strike="noStrike" baseline="0">
                <a:solidFill>
                  <a:srgbClr val="000000"/>
                </a:solidFill>
                <a:latin typeface="Times New Roman"/>
                <a:ea typeface="Times New Roman"/>
                <a:cs typeface="Times New Roman"/>
              </a:defRPr>
            </a:pPr>
            <a:endParaRPr lang="ru-RU"/>
          </a:p>
        </c:txPr>
        <c:crossAx val="164792832"/>
        <c:crosses val="autoZero"/>
        <c:crossBetween val="between"/>
      </c:valAx>
      <c:spPr>
        <a:noFill/>
        <a:ln w="12700">
          <a:solidFill>
            <a:srgbClr val="808080"/>
          </a:solidFill>
          <a:prstDash val="solid"/>
        </a:ln>
      </c:spPr>
    </c:plotArea>
    <c:legend>
      <c:legendPos val="r"/>
      <c:layout>
        <c:manualLayout>
          <c:xMode val="edge"/>
          <c:yMode val="edge"/>
          <c:x val="4.1299398481705371E-2"/>
          <c:y val="0.59777371931645229"/>
          <c:w val="0.94037637646568972"/>
          <c:h val="0.40222628068354771"/>
        </c:manualLayout>
      </c:layout>
      <c:overlay val="0"/>
      <c:spPr>
        <a:noFill/>
        <a:ln w="25400">
          <a:noFill/>
        </a:ln>
      </c:spPr>
      <c:txPr>
        <a:bodyPr/>
        <a:lstStyle/>
        <a:p>
          <a:pPr>
            <a:defRPr sz="750" b="0"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spPr>
    <a:gradFill rotWithShape="0">
      <a:gsLst>
        <a:gs pos="0">
          <a:srgbClr val="DCEBF5"/>
        </a:gs>
        <a:gs pos="8000">
          <a:srgbClr val="83A7C3"/>
        </a:gs>
        <a:gs pos="13000">
          <a:srgbClr val="768FB9"/>
        </a:gs>
        <a:gs pos="21001">
          <a:srgbClr val="83A7C3"/>
        </a:gs>
        <a:gs pos="52000">
          <a:srgbClr val="FFFFFF"/>
        </a:gs>
        <a:gs pos="56000">
          <a:srgbClr val="FF66FF"/>
        </a:gs>
        <a:gs pos="94000">
          <a:srgbClr val="EBDAD4"/>
        </a:gs>
        <a:gs pos="100000">
          <a:srgbClr val="EBDAD4"/>
        </a:gs>
      </a:gsLst>
      <a:lin ang="5400000" scaled="1"/>
    </a:gradFill>
    <a:ln w="9525">
      <a:noFill/>
    </a:ln>
  </c:spPr>
  <c:txPr>
    <a:bodyPr/>
    <a:lstStyle/>
    <a:p>
      <a:pPr>
        <a:defRPr sz="1125" b="0" i="0" u="none" strike="noStrike" baseline="0">
          <a:solidFill>
            <a:srgbClr val="000000"/>
          </a:solidFill>
          <a:latin typeface="Times New Roman"/>
          <a:ea typeface="Times New Roman"/>
          <a:cs typeface="Times New Roman"/>
        </a:defRPr>
      </a:pPr>
      <a:endParaRPr lang="ru-RU"/>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Times New Roman"/>
                <a:ea typeface="Times New Roman"/>
                <a:cs typeface="Times New Roman"/>
              </a:defRPr>
            </a:pPr>
            <a:r>
              <a:rPr lang="ru-RU" sz="1100" b="1" dirty="0"/>
              <a:t>Общий объём дорожного фонда Муромского района, тыс. рублей</a:t>
            </a:r>
          </a:p>
        </c:rich>
      </c:tx>
      <c:layout>
        <c:manualLayout>
          <c:xMode val="edge"/>
          <c:yMode val="edge"/>
          <c:x val="0.11716654828659022"/>
          <c:y val="1.6663578817353714E-2"/>
        </c:manualLayout>
      </c:layout>
      <c:overlay val="0"/>
      <c:spPr>
        <a:noFill/>
        <a:ln w="25400">
          <a:noFill/>
        </a:ln>
      </c:spPr>
    </c:title>
    <c:autoTitleDeleted val="0"/>
    <c:plotArea>
      <c:layout>
        <c:manualLayout>
          <c:layoutTarget val="inner"/>
          <c:xMode val="edge"/>
          <c:yMode val="edge"/>
          <c:x val="0.12273344472717609"/>
          <c:y val="0.20058977921877416"/>
          <c:w val="0.85032894736842102"/>
          <c:h val="0.55619319643868048"/>
        </c:manualLayout>
      </c:layout>
      <c:barChart>
        <c:barDir val="col"/>
        <c:grouping val="stacked"/>
        <c:varyColors val="0"/>
        <c:ser>
          <c:idx val="0"/>
          <c:order val="0"/>
          <c:tx>
            <c:strRef>
              <c:f>'[Подсобка за 2018 г.xls]0409 часть 2'!$A$10</c:f>
              <c:strCache>
                <c:ptCount val="1"/>
                <c:pt idx="0">
                  <c:v>Акцизы </c:v>
                </c:pt>
              </c:strCache>
            </c:strRef>
          </c:tx>
          <c:spPr>
            <a:solidFill>
              <a:srgbClr val="00FF00"/>
            </a:solidFill>
            <a:ln w="12700">
              <a:solidFill>
                <a:srgbClr val="000000"/>
              </a:solidFill>
              <a:prstDash val="solid"/>
            </a:ln>
          </c:spPr>
          <c:invertIfNegative val="0"/>
          <c:dLbls>
            <c:dLbl>
              <c:idx val="0"/>
              <c:layout>
                <c:manualLayout>
                  <c:x val="2.8819686341964605E-3"/>
                  <c:y val="4.9019607843137254E-2"/>
                </c:manualLayout>
              </c:layout>
              <c:showLegendKey val="0"/>
              <c:showVal val="1"/>
              <c:showCatName val="0"/>
              <c:showSerName val="0"/>
              <c:showPercent val="0"/>
              <c:showBubbleSize val="0"/>
            </c:dLbl>
            <c:dLbl>
              <c:idx val="1"/>
              <c:layout>
                <c:manualLayout>
                  <c:x val="5.7639372683929739E-3"/>
                  <c:y val="3.9215686274509803E-2"/>
                </c:manualLayout>
              </c:layout>
              <c:showLegendKey val="0"/>
              <c:showVal val="1"/>
              <c:showCatName val="0"/>
              <c:showSerName val="0"/>
              <c:showPercent val="0"/>
              <c:showBubbleSize val="0"/>
            </c:dLbl>
            <c:dLbl>
              <c:idx val="2"/>
              <c:layout>
                <c:manualLayout>
                  <c:x val="5.7639372683929739E-3"/>
                  <c:y val="9.8036642478513715E-3"/>
                </c:manualLayout>
              </c:layout>
              <c:showLegendKey val="0"/>
              <c:showVal val="1"/>
              <c:showCatName val="0"/>
              <c:showSerName val="0"/>
              <c:showPercent val="0"/>
              <c:showBubbleSize val="0"/>
            </c:dLbl>
            <c:dLbl>
              <c:idx val="3"/>
              <c:layout>
                <c:manualLayout>
                  <c:x val="2.8819686341963811E-3"/>
                  <c:y val="2.2875816993464051E-2"/>
                </c:manualLayout>
              </c:layout>
              <c:showLegendKey val="0"/>
              <c:showVal val="1"/>
              <c:showCatName val="0"/>
              <c:showSerName val="0"/>
              <c:showPercent val="0"/>
              <c:showBubbleSize val="0"/>
            </c:dLbl>
            <c:spPr>
              <a:noFill/>
              <a:ln w="25400">
                <a:noFill/>
              </a:ln>
            </c:spPr>
            <c:txPr>
              <a:bodyPr/>
              <a:lstStyle/>
              <a:p>
                <a:pPr>
                  <a:defRPr sz="9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г.xls]0409 часть 2'!$B$9:$E$9</c:f>
              <c:strCache>
                <c:ptCount val="4"/>
                <c:pt idx="0">
                  <c:v>Исполнено за 2017 год</c:v>
                </c:pt>
                <c:pt idx="1">
                  <c:v>Исполнено за 2018 год</c:v>
                </c:pt>
                <c:pt idx="2">
                  <c:v>Первоначальный план на 2018 год</c:v>
                </c:pt>
                <c:pt idx="3">
                  <c:v>Уточненный план на 2018 год</c:v>
                </c:pt>
              </c:strCache>
            </c:strRef>
          </c:cat>
          <c:val>
            <c:numRef>
              <c:f>'[Подсобка за 2018 г.xls]0409 часть 2'!$B$10:$E$10</c:f>
              <c:numCache>
                <c:formatCode>#,##0.0</c:formatCode>
                <c:ptCount val="4"/>
                <c:pt idx="0">
                  <c:v>16969</c:v>
                </c:pt>
                <c:pt idx="1">
                  <c:v>11977.8</c:v>
                </c:pt>
                <c:pt idx="2">
                  <c:v>10779</c:v>
                </c:pt>
                <c:pt idx="3">
                  <c:v>12074</c:v>
                </c:pt>
              </c:numCache>
            </c:numRef>
          </c:val>
        </c:ser>
        <c:ser>
          <c:idx val="1"/>
          <c:order val="1"/>
          <c:tx>
            <c:strRef>
              <c:f>'[Подсобка за 2018 г.xls]0409 часть 2'!$A$11</c:f>
              <c:strCache>
                <c:ptCount val="1"/>
                <c:pt idx="0">
                  <c:v>Неустойки, штрафы, пени</c:v>
                </c:pt>
              </c:strCache>
            </c:strRef>
          </c:tx>
          <c:spPr>
            <a:solidFill>
              <a:srgbClr val="00FFFF"/>
            </a:solidFill>
            <a:ln w="12700">
              <a:solidFill>
                <a:srgbClr val="000000"/>
              </a:solidFill>
              <a:prstDash val="solid"/>
            </a:ln>
          </c:spPr>
          <c:invertIfNegative val="0"/>
          <c:dLbls>
            <c:dLbl>
              <c:idx val="0"/>
              <c:layout>
                <c:manualLayout>
                  <c:x val="-7.3202614379084971E-2"/>
                  <c:y val="-2.6094683370058193E-3"/>
                </c:manualLayout>
              </c:layout>
              <c:dLblPos val="ctr"/>
              <c:showLegendKey val="0"/>
              <c:showVal val="1"/>
              <c:showCatName val="0"/>
              <c:showSerName val="0"/>
              <c:showPercent val="0"/>
              <c:showBubbleSize val="0"/>
            </c:dLbl>
            <c:dLbl>
              <c:idx val="1"/>
              <c:layout>
                <c:manualLayout>
                  <c:x val="1.7613386173491853E-3"/>
                  <c:y val="1.5655577299412915E-2"/>
                </c:manualLayout>
              </c:layout>
              <c:dLblPos val="ctr"/>
              <c:showLegendKey val="0"/>
              <c:showVal val="1"/>
              <c:showCatName val="0"/>
              <c:showSerName val="0"/>
              <c:showPercent val="0"/>
              <c:showBubbleSize val="0"/>
            </c:dLbl>
            <c:dLbl>
              <c:idx val="3"/>
              <c:layout>
                <c:manualLayout>
                  <c:x val="3.5226772346983706E-3"/>
                  <c:y val="1.8264840182648401E-2"/>
                </c:manualLayout>
              </c:layout>
              <c:dLblPos val="ctr"/>
              <c:showLegendKey val="0"/>
              <c:showVal val="1"/>
              <c:showCatName val="0"/>
              <c:showSerName val="0"/>
              <c:showPercent val="0"/>
              <c:showBubbleSize val="0"/>
            </c:dLbl>
            <c:spPr>
              <a:noFill/>
              <a:ln w="25400">
                <a:noFill/>
              </a:ln>
            </c:spPr>
            <c:txPr>
              <a:bodyPr/>
              <a:lstStyle/>
              <a:p>
                <a:pPr>
                  <a:defRPr sz="975"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г.xls]0409 часть 2'!$B$9:$E$9</c:f>
              <c:strCache>
                <c:ptCount val="4"/>
                <c:pt idx="0">
                  <c:v>Исполнено за 2017 год</c:v>
                </c:pt>
                <c:pt idx="1">
                  <c:v>Исполнено за 2018 год</c:v>
                </c:pt>
                <c:pt idx="2">
                  <c:v>Первоначальный план на 2018 год</c:v>
                </c:pt>
                <c:pt idx="3">
                  <c:v>Уточненный план на 2018 год</c:v>
                </c:pt>
              </c:strCache>
            </c:strRef>
          </c:cat>
          <c:val>
            <c:numRef>
              <c:f>'[Подсобка за 2018 г.xls]0409 часть 2'!$B$11:$E$11</c:f>
              <c:numCache>
                <c:formatCode>General</c:formatCode>
                <c:ptCount val="4"/>
                <c:pt idx="0" formatCode="#,##0.0">
                  <c:v>83</c:v>
                </c:pt>
              </c:numCache>
            </c:numRef>
          </c:val>
        </c:ser>
        <c:ser>
          <c:idx val="2"/>
          <c:order val="2"/>
          <c:tx>
            <c:strRef>
              <c:f>'[Подсобка за 2018 г.xls]0409 часть 2'!$A$12</c:f>
              <c:strCache>
                <c:ptCount val="1"/>
                <c:pt idx="0">
                  <c:v>НДФЛ</c:v>
                </c:pt>
              </c:strCache>
            </c:strRef>
          </c:tx>
          <c:spPr>
            <a:solidFill>
              <a:srgbClr val="FFFF00"/>
            </a:solidFill>
            <a:ln>
              <a:solidFill>
                <a:sysClr val="windowText" lastClr="000000"/>
              </a:solidFill>
            </a:ln>
          </c:spPr>
          <c:invertIfNegative val="0"/>
          <c:dLbls>
            <c:dLbl>
              <c:idx val="0"/>
              <c:layout>
                <c:manualLayout>
                  <c:x val="-1.7429193899782135E-3"/>
                  <c:y val="4.7835933587863769E-17"/>
                </c:manualLayout>
              </c:layout>
              <c:dLblPos val="ctr"/>
              <c:showLegendKey val="0"/>
              <c:showVal val="1"/>
              <c:showCatName val="0"/>
              <c:showSerName val="0"/>
              <c:showPercent val="0"/>
              <c:showBubbleSize val="0"/>
            </c:dLbl>
            <c:dLbl>
              <c:idx val="1"/>
              <c:layout>
                <c:manualLayout>
                  <c:x val="0"/>
                  <c:y val="-2.0545377038133875E-7"/>
                </c:manualLayout>
              </c:layout>
              <c:dLblPos val="ctr"/>
              <c:showLegendKey val="0"/>
              <c:showVal val="1"/>
              <c:showCatName val="0"/>
              <c:showSerName val="0"/>
              <c:showPercent val="0"/>
              <c:showBubbleSize val="0"/>
            </c:dLbl>
            <c:dLbl>
              <c:idx val="3"/>
              <c:layout>
                <c:manualLayout>
                  <c:x val="1.7613386173491853E-3"/>
                  <c:y val="4.7835933587863769E-17"/>
                </c:manualLayout>
              </c:layout>
              <c:dLblPos val="ctr"/>
              <c:showLegendKey val="0"/>
              <c:showVal val="1"/>
              <c:showCatName val="0"/>
              <c:showSerName val="0"/>
              <c:showPercent val="0"/>
              <c:showBubbleSize val="0"/>
            </c:dLbl>
            <c:txPr>
              <a:bodyPr/>
              <a:lstStyle/>
              <a:p>
                <a:pPr>
                  <a:defRPr sz="9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г.xls]0409 часть 2'!$B$9:$E$9</c:f>
              <c:strCache>
                <c:ptCount val="4"/>
                <c:pt idx="0">
                  <c:v>Исполнено за 2017 год</c:v>
                </c:pt>
                <c:pt idx="1">
                  <c:v>Исполнено за 2018 год</c:v>
                </c:pt>
                <c:pt idx="2">
                  <c:v>Первоначальный план на 2018 год</c:v>
                </c:pt>
                <c:pt idx="3">
                  <c:v>Уточненный план на 2018 год</c:v>
                </c:pt>
              </c:strCache>
            </c:strRef>
          </c:cat>
          <c:val>
            <c:numRef>
              <c:f>'[Подсобка за 2018 г.xls]0409 часть 2'!$B$12:$E$12</c:f>
              <c:numCache>
                <c:formatCode>General</c:formatCode>
                <c:ptCount val="4"/>
                <c:pt idx="0" formatCode="#,##0.0">
                  <c:v>1864.9</c:v>
                </c:pt>
              </c:numCache>
            </c:numRef>
          </c:val>
        </c:ser>
        <c:ser>
          <c:idx val="3"/>
          <c:order val="3"/>
          <c:tx>
            <c:strRef>
              <c:f>'[Подсобка за 2018 г.xls]0409 часть 2'!$A$13</c:f>
              <c:strCache>
                <c:ptCount val="1"/>
                <c:pt idx="0">
                  <c:v>Субсидии из областного бюджета</c:v>
                </c:pt>
              </c:strCache>
            </c:strRef>
          </c:tx>
          <c:spPr>
            <a:solidFill>
              <a:srgbClr val="FFC000"/>
            </a:solidFill>
            <a:ln>
              <a:solidFill>
                <a:sysClr val="windowText" lastClr="000000"/>
              </a:solidFill>
            </a:ln>
          </c:spPr>
          <c:invertIfNegative val="0"/>
          <c:dLbls>
            <c:spPr>
              <a:solidFill>
                <a:srgbClr val="FFC000"/>
              </a:solidFill>
            </c:spPr>
            <c:txPr>
              <a:bodyPr/>
              <a:lstStyle/>
              <a:p>
                <a:pPr>
                  <a:defRPr sz="9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г.xls]0409 часть 2'!$B$9:$E$9</c:f>
              <c:strCache>
                <c:ptCount val="4"/>
                <c:pt idx="0">
                  <c:v>Исполнено за 2017 год</c:v>
                </c:pt>
                <c:pt idx="1">
                  <c:v>Исполнено за 2018 год</c:v>
                </c:pt>
                <c:pt idx="2">
                  <c:v>Первоначальный план на 2018 год</c:v>
                </c:pt>
                <c:pt idx="3">
                  <c:v>Уточненный план на 2018 год</c:v>
                </c:pt>
              </c:strCache>
            </c:strRef>
          </c:cat>
          <c:val>
            <c:numRef>
              <c:f>'[Подсобка за 2018 г.xls]0409 часть 2'!$B$13:$E$13</c:f>
              <c:numCache>
                <c:formatCode>#,##0.0</c:formatCode>
                <c:ptCount val="4"/>
                <c:pt idx="0">
                  <c:v>8969.2999999999993</c:v>
                </c:pt>
                <c:pt idx="1">
                  <c:v>10001.200000000001</c:v>
                </c:pt>
                <c:pt idx="2">
                  <c:v>3030</c:v>
                </c:pt>
                <c:pt idx="3">
                  <c:v>10433.200000000001</c:v>
                </c:pt>
              </c:numCache>
            </c:numRef>
          </c:val>
        </c:ser>
        <c:ser>
          <c:idx val="4"/>
          <c:order val="4"/>
          <c:tx>
            <c:strRef>
              <c:f>'[Подсобка за 2018 г.xls]0409 часть 2'!$A$14</c:f>
              <c:strCache>
                <c:ptCount val="1"/>
                <c:pt idx="0">
                  <c:v>Дотация</c:v>
                </c:pt>
              </c:strCache>
            </c:strRef>
          </c:tx>
          <c:spPr>
            <a:ln cmpd="sng">
              <a:solidFill>
                <a:sysClr val="windowText" lastClr="000000"/>
              </a:solidFill>
            </a:ln>
          </c:spPr>
          <c:invertIfNegative val="0"/>
          <c:dLbls>
            <c:spPr>
              <a:ln cmpd="sng">
                <a:prstDash val="solid"/>
              </a:ln>
              <a:effectLst>
                <a:glow rad="127000">
                  <a:schemeClr val="tx1"/>
                </a:glow>
              </a:effectLst>
            </c:spPr>
            <c:txPr>
              <a:bodyPr/>
              <a:lstStyle/>
              <a:p>
                <a:pPr>
                  <a:defRPr sz="9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2018 г.xls]0409 часть 2'!$B$9:$E$9</c:f>
              <c:strCache>
                <c:ptCount val="4"/>
                <c:pt idx="0">
                  <c:v>Исполнено за 2017 год</c:v>
                </c:pt>
                <c:pt idx="1">
                  <c:v>Исполнено за 2018 год</c:v>
                </c:pt>
                <c:pt idx="2">
                  <c:v>Первоначальный план на 2018 год</c:v>
                </c:pt>
                <c:pt idx="3">
                  <c:v>Уточненный план на 2018 год</c:v>
                </c:pt>
              </c:strCache>
            </c:strRef>
          </c:cat>
          <c:val>
            <c:numRef>
              <c:f>'[Подсобка за 2018 г.xls]0409 часть 2'!$B$14:$E$14</c:f>
              <c:numCache>
                <c:formatCode>#,##0.0</c:formatCode>
                <c:ptCount val="4"/>
                <c:pt idx="1">
                  <c:v>5400</c:v>
                </c:pt>
                <c:pt idx="3">
                  <c:v>5400</c:v>
                </c:pt>
              </c:numCache>
            </c:numRef>
          </c:val>
        </c:ser>
        <c:dLbls>
          <c:showLegendKey val="0"/>
          <c:showVal val="0"/>
          <c:showCatName val="0"/>
          <c:showSerName val="0"/>
          <c:showPercent val="0"/>
          <c:showBubbleSize val="0"/>
        </c:dLbls>
        <c:gapWidth val="150"/>
        <c:overlap val="100"/>
        <c:axId val="150520320"/>
        <c:axId val="148309120"/>
      </c:barChart>
      <c:catAx>
        <c:axId val="15052032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Times New Roman"/>
                <a:ea typeface="Times New Roman"/>
                <a:cs typeface="Times New Roman"/>
              </a:defRPr>
            </a:pPr>
            <a:endParaRPr lang="ru-RU"/>
          </a:p>
        </c:txPr>
        <c:crossAx val="148309120"/>
        <c:crosses val="autoZero"/>
        <c:auto val="1"/>
        <c:lblAlgn val="ctr"/>
        <c:lblOffset val="100"/>
        <c:tickLblSkip val="1"/>
        <c:tickMarkSkip val="1"/>
        <c:noMultiLvlLbl val="0"/>
      </c:catAx>
      <c:valAx>
        <c:axId val="148309120"/>
        <c:scaling>
          <c:orientation val="minMax"/>
          <c:max val="30000"/>
        </c:scaling>
        <c:delete val="0"/>
        <c:axPos val="l"/>
        <c:majorGridlines>
          <c:spPr>
            <a:ln w="3175">
              <a:solidFill>
                <a:srgbClr val="000000"/>
              </a:solidFill>
              <a:prstDash val="solid"/>
            </a:ln>
          </c:spPr>
        </c:majorGridlines>
        <c:numFmt formatCode="#,##0.0"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Times New Roman"/>
                <a:ea typeface="Times New Roman"/>
                <a:cs typeface="Times New Roman"/>
              </a:defRPr>
            </a:pPr>
            <a:endParaRPr lang="ru-RU"/>
          </a:p>
        </c:txPr>
        <c:crossAx val="150520320"/>
        <c:crosses val="autoZero"/>
        <c:crossBetween val="between"/>
      </c:valAx>
      <c:spPr>
        <a:noFill/>
        <a:ln w="12700">
          <a:solidFill>
            <a:srgbClr val="808080"/>
          </a:solidFill>
          <a:prstDash val="solid"/>
        </a:ln>
      </c:spPr>
    </c:plotArea>
    <c:legend>
      <c:legendPos val="b"/>
      <c:legendEntry>
        <c:idx val="0"/>
        <c:txPr>
          <a:bodyPr/>
          <a:lstStyle/>
          <a:p>
            <a:pPr>
              <a:defRPr sz="900" b="1" i="0" u="none" strike="noStrike" baseline="0">
                <a:solidFill>
                  <a:srgbClr val="000000"/>
                </a:solidFill>
                <a:latin typeface="Times New Roman"/>
                <a:ea typeface="Times New Roman"/>
                <a:cs typeface="Times New Roman"/>
              </a:defRPr>
            </a:pPr>
            <a:endParaRPr lang="ru-RU"/>
          </a:p>
        </c:txPr>
      </c:legendEntry>
      <c:legendEntry>
        <c:idx val="1"/>
        <c:txPr>
          <a:bodyPr/>
          <a:lstStyle/>
          <a:p>
            <a:pPr>
              <a:defRPr sz="900" b="1" i="0" u="none" strike="noStrike" baseline="0">
                <a:solidFill>
                  <a:srgbClr val="000000"/>
                </a:solidFill>
                <a:latin typeface="Times New Roman"/>
                <a:ea typeface="Times New Roman"/>
                <a:cs typeface="Times New Roman"/>
              </a:defRPr>
            </a:pPr>
            <a:endParaRPr lang="ru-RU"/>
          </a:p>
        </c:txPr>
      </c:legendEntry>
      <c:layout>
        <c:manualLayout>
          <c:xMode val="edge"/>
          <c:yMode val="edge"/>
          <c:x val="1.2400391698610489E-2"/>
          <c:y val="0.84850882610261968"/>
          <c:w val="0.96780208299205328"/>
          <c:h val="0.13188333076012557"/>
        </c:manualLayout>
      </c:layout>
      <c:overlay val="1"/>
      <c:spPr>
        <a:noFill/>
        <a:ln w="25400">
          <a:noFill/>
        </a:ln>
      </c:spPr>
      <c:txPr>
        <a:bodyPr/>
        <a:lstStyle/>
        <a:p>
          <a:pPr>
            <a:defRPr sz="900" b="1"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spPr>
    <a:gradFill rotWithShape="0">
      <a:gsLst>
        <a:gs pos="0">
          <a:srgbClr val="F8B049"/>
        </a:gs>
        <a:gs pos="9000">
          <a:srgbClr val="B43E85"/>
        </a:gs>
        <a:gs pos="15500">
          <a:srgbClr val="C50849"/>
        </a:gs>
        <a:gs pos="16499">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1">
          <a:srgbClr val="F952A0"/>
        </a:gs>
        <a:gs pos="84500">
          <a:srgbClr val="C50849"/>
        </a:gs>
        <a:gs pos="91000">
          <a:srgbClr val="B43E85"/>
        </a:gs>
        <a:gs pos="100000">
          <a:srgbClr val="F8B049"/>
        </a:gs>
      </a:gsLst>
      <a:lin ang="18900000" scaled="1"/>
    </a:gradFill>
    <a:ln w="9525">
      <a:noFill/>
    </a:ln>
  </c:spPr>
  <c:txPr>
    <a:bodyPr/>
    <a:lstStyle/>
    <a:p>
      <a:pPr>
        <a:defRPr sz="975" b="0" i="0" u="none" strike="noStrike" baseline="0">
          <a:solidFill>
            <a:srgbClr val="000000"/>
          </a:solidFill>
          <a:latin typeface="Times New Roman"/>
          <a:ea typeface="Times New Roman"/>
          <a:cs typeface="Times New Roman"/>
        </a:defRPr>
      </a:pPr>
      <a:endParaRPr lang="ru-RU"/>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1CF24F"/>
              </a:solidFill>
            </c:spPr>
          </c:dPt>
          <c:dPt>
            <c:idx val="1"/>
            <c:bubble3D val="0"/>
            <c:spPr>
              <a:solidFill>
                <a:srgbClr val="FF00FF"/>
              </a:solidFill>
            </c:spPr>
          </c:dPt>
          <c:dPt>
            <c:idx val="2"/>
            <c:bubble3D val="0"/>
            <c:spPr>
              <a:solidFill>
                <a:srgbClr val="33CCFF"/>
              </a:solidFill>
            </c:spPr>
          </c:dPt>
          <c:dPt>
            <c:idx val="3"/>
            <c:bubble3D val="0"/>
            <c:spPr>
              <a:solidFill>
                <a:srgbClr val="FFCC00"/>
              </a:solidFill>
            </c:spPr>
          </c:dPt>
          <c:dLbls>
            <c:dLbl>
              <c:idx val="0"/>
              <c:layout>
                <c:manualLayout>
                  <c:x val="-1.3604451789458207E-2"/>
                  <c:y val="-2.73400600725867E-2"/>
                </c:manualLayout>
              </c:layout>
              <c:spPr/>
              <c:txPr>
                <a:bodyPr/>
                <a:lstStyle/>
                <a:p>
                  <a:pPr>
                    <a:defRPr b="1"/>
                  </a:pPr>
                  <a:endParaRPr lang="ru-RU"/>
                </a:p>
              </c:txPr>
              <c:showLegendKey val="0"/>
              <c:showVal val="0"/>
              <c:showCatName val="0"/>
              <c:showSerName val="0"/>
              <c:showPercent val="1"/>
              <c:showBubbleSize val="0"/>
            </c:dLbl>
            <c:dLbl>
              <c:idx val="1"/>
              <c:layout>
                <c:manualLayout>
                  <c:x val="7.9401825026108347E-2"/>
                  <c:y val="2.2825369936301645E-2"/>
                </c:manualLayout>
              </c:layout>
              <c:spPr/>
              <c:txPr>
                <a:bodyPr/>
                <a:lstStyle/>
                <a:p>
                  <a:pPr>
                    <a:defRPr b="1"/>
                  </a:pPr>
                  <a:endParaRPr lang="ru-RU"/>
                </a:p>
              </c:txPr>
              <c:showLegendKey val="0"/>
              <c:showVal val="0"/>
              <c:showCatName val="0"/>
              <c:showSerName val="0"/>
              <c:showPercent val="1"/>
              <c:showBubbleSize val="0"/>
            </c:dLbl>
            <c:dLbl>
              <c:idx val="2"/>
              <c:layout>
                <c:manualLayout>
                  <c:x val="-4.2332648882476016E-2"/>
                  <c:y val="-3.2849391695334733E-2"/>
                </c:manualLayout>
              </c:layout>
              <c:spPr/>
              <c:txPr>
                <a:bodyPr/>
                <a:lstStyle/>
                <a:p>
                  <a:pPr>
                    <a:defRPr b="1"/>
                  </a:pPr>
                  <a:endParaRPr lang="ru-RU"/>
                </a:p>
              </c:txPr>
              <c:showLegendKey val="0"/>
              <c:showVal val="0"/>
              <c:showCatName val="0"/>
              <c:showSerName val="0"/>
              <c:showPercent val="1"/>
              <c:showBubbleSize val="0"/>
            </c:dLbl>
            <c:dLbl>
              <c:idx val="3"/>
              <c:layout>
                <c:manualLayout>
                  <c:x val="3.9253881297626574E-2"/>
                  <c:y val="-2.6832432163692341E-2"/>
                </c:manualLayout>
              </c:layout>
              <c:spPr/>
              <c:txPr>
                <a:bodyPr/>
                <a:lstStyle/>
                <a:p>
                  <a:pPr>
                    <a:defRPr b="1"/>
                  </a:pPr>
                  <a:endParaRPr lang="ru-RU"/>
                </a:p>
              </c:txPr>
              <c:showLegendKey val="0"/>
              <c:showVal val="0"/>
              <c:showCatName val="0"/>
              <c:showSerName val="0"/>
              <c:showPercent val="1"/>
              <c:showBubbleSize val="0"/>
            </c:dLbl>
            <c:showLegendKey val="0"/>
            <c:showVal val="0"/>
            <c:showCatName val="0"/>
            <c:showSerName val="0"/>
            <c:showPercent val="1"/>
            <c:showBubbleSize val="0"/>
            <c:showLeaderLines val="1"/>
          </c:dLbls>
          <c:cat>
            <c:strRef>
              <c:f>'[графики к брошюре.xls]Лист8'!$B$35:$B$38</c:f>
              <c:strCache>
                <c:ptCount val="4"/>
                <c:pt idx="0">
                  <c:v>Дошкольное образование</c:v>
                </c:pt>
                <c:pt idx="1">
                  <c:v>Общее образование</c:v>
                </c:pt>
                <c:pt idx="2">
                  <c:v>Молодежная политика и оздоровление детей</c:v>
                </c:pt>
                <c:pt idx="3">
                  <c:v>Другие вопросы в области образования</c:v>
                </c:pt>
              </c:strCache>
            </c:strRef>
          </c:cat>
          <c:val>
            <c:numRef>
              <c:f>'[графики к брошюре.xls]Лист8'!$C$35:$C$38</c:f>
              <c:numCache>
                <c:formatCode>General</c:formatCode>
                <c:ptCount val="4"/>
                <c:pt idx="0">
                  <c:v>33555.699999999997</c:v>
                </c:pt>
                <c:pt idx="1">
                  <c:v>153296.79999999999</c:v>
                </c:pt>
                <c:pt idx="2">
                  <c:v>1717.5</c:v>
                </c:pt>
                <c:pt idx="3">
                  <c:v>12310.4</c:v>
                </c:pt>
              </c:numCache>
            </c:numRef>
          </c:val>
        </c:ser>
        <c:ser>
          <c:idx val="1"/>
          <c:order val="1"/>
          <c:dLbls>
            <c:showLegendKey val="0"/>
            <c:showVal val="0"/>
            <c:showCatName val="0"/>
            <c:showSerName val="0"/>
            <c:showPercent val="1"/>
            <c:showBubbleSize val="0"/>
            <c:showLeaderLines val="1"/>
          </c:dLbls>
          <c:cat>
            <c:strRef>
              <c:f>'[графики к брошюре.xls]Лист8'!$B$35:$B$38</c:f>
              <c:strCache>
                <c:ptCount val="4"/>
                <c:pt idx="0">
                  <c:v>Дошкольное образование</c:v>
                </c:pt>
                <c:pt idx="1">
                  <c:v>Общее образование</c:v>
                </c:pt>
                <c:pt idx="2">
                  <c:v>Молодежная политика и оздоровление детей</c:v>
                </c:pt>
                <c:pt idx="3">
                  <c:v>Другие вопросы в области образования</c:v>
                </c:pt>
              </c:strCache>
            </c:strRef>
          </c:cat>
          <c:val>
            <c:numRef>
              <c:f>'[графики к брошюре.xls]Лист8'!$D$35:$D$38</c:f>
              <c:numCache>
                <c:formatCode>0.0</c:formatCode>
                <c:ptCount val="4"/>
                <c:pt idx="0">
                  <c:v>16.704317593951426</c:v>
                </c:pt>
                <c:pt idx="1">
                  <c:v>76.312472496072274</c:v>
                </c:pt>
                <c:pt idx="2">
                  <c:v>0.85498635008691737</c:v>
                </c:pt>
                <c:pt idx="3">
                  <c:v>6.1282235598893671</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58119571570760653"/>
          <c:y val="9.345931519191332E-2"/>
          <c:w val="0.39134456755270491"/>
          <c:h val="0.90654068480808658"/>
        </c:manualLayout>
      </c:layout>
      <c:overlay val="0"/>
      <c:txPr>
        <a:bodyPr/>
        <a:lstStyle/>
        <a:p>
          <a:pPr>
            <a:defRPr b="1"/>
          </a:pPr>
          <a:endParaRPr lang="ru-RU"/>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32EE4A-48A8-478F-AF98-2E1C4C6F5BCD}" type="doc">
      <dgm:prSet loTypeId="urn:microsoft.com/office/officeart/2005/8/layout/radial6" loCatId="cycle" qsTypeId="urn:microsoft.com/office/officeart/2009/2/quickstyle/3d8" qsCatId="3D" csTypeId="urn:microsoft.com/office/officeart/2005/8/colors/accent1_2" csCatId="accent1" phldr="1"/>
      <dgm:spPr/>
      <dgm:t>
        <a:bodyPr/>
        <a:lstStyle/>
        <a:p>
          <a:endParaRPr lang="ru-RU"/>
        </a:p>
      </dgm:t>
    </dgm:pt>
    <dgm:pt modelId="{DD1EE5FB-9F48-4216-9723-907365AAB073}">
      <dgm:prSet phldrT="[Текст]" custT="1"/>
      <dgm:spPr>
        <a:xfrm>
          <a:off x="2186293" y="2202269"/>
          <a:ext cx="2396164" cy="2396164"/>
        </a:xfrm>
        <a:solidFill>
          <a:srgbClr val="92D05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2000" b="1" dirty="0" smtClean="0">
              <a:solidFill>
                <a:srgbClr val="000000"/>
              </a:solidFill>
              <a:latin typeface="Times New Roman" panose="02020603050405020304" pitchFamily="18" charset="0"/>
              <a:ea typeface="+mn-ea"/>
              <a:cs typeface="Times New Roman" panose="02020603050405020304" pitchFamily="18" charset="0"/>
            </a:rPr>
            <a:t>Социальная сфера, </a:t>
          </a:r>
        </a:p>
        <a:p>
          <a:r>
            <a:rPr lang="ru-RU" sz="2000" b="1" dirty="0" smtClean="0">
              <a:solidFill>
                <a:srgbClr val="000000"/>
              </a:solidFill>
              <a:latin typeface="Times New Roman" panose="02020603050405020304" pitchFamily="18" charset="0"/>
              <a:ea typeface="+mn-ea"/>
              <a:cs typeface="Times New Roman" panose="02020603050405020304" pitchFamily="18" charset="0"/>
            </a:rPr>
            <a:t>257 859,5 тыс. рублей</a:t>
          </a:r>
          <a:endParaRPr lang="ru-RU" sz="2000" b="1" dirty="0">
            <a:solidFill>
              <a:srgbClr val="000000"/>
            </a:solidFill>
            <a:latin typeface="Times New Roman" panose="02020603050405020304" pitchFamily="18" charset="0"/>
            <a:ea typeface="+mn-ea"/>
            <a:cs typeface="Times New Roman" panose="02020603050405020304" pitchFamily="18" charset="0"/>
          </a:endParaRPr>
        </a:p>
      </dgm:t>
    </dgm:pt>
    <dgm:pt modelId="{6D481ABB-E0D9-4A75-A767-6BC6DB0D6B8A}" type="parTrans" cxnId="{B6B19743-A5A4-46FB-B5A5-F5198375E2A3}">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FD569561-C12B-475D-8993-C6E7785D8A0F}" type="sibTrans" cxnId="{B6B19743-A5A4-46FB-B5A5-F5198375E2A3}">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C4A14963-3236-4C1C-9523-361718EC8CF6}">
      <dgm:prSet phldrT="[Текст]" custT="1"/>
      <dgm:spPr>
        <a:xfrm>
          <a:off x="2448277" y="0"/>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400" b="1" dirty="0" smtClean="0">
              <a:solidFill>
                <a:srgbClr val="000000"/>
              </a:solidFill>
              <a:latin typeface="Times New Roman" panose="02020603050405020304" pitchFamily="18" charset="0"/>
              <a:ea typeface="+mn-ea"/>
              <a:cs typeface="Times New Roman" panose="02020603050405020304" pitchFamily="18" charset="0"/>
            </a:rPr>
            <a:t>Образование, 200880,4 тыс. рублей</a:t>
          </a:r>
          <a:endParaRPr lang="ru-RU" sz="1400" b="1" dirty="0">
            <a:solidFill>
              <a:srgbClr val="000000"/>
            </a:solidFill>
            <a:latin typeface="Times New Roman" panose="02020603050405020304" pitchFamily="18" charset="0"/>
            <a:ea typeface="+mn-ea"/>
            <a:cs typeface="Times New Roman" panose="02020603050405020304" pitchFamily="18" charset="0"/>
          </a:endParaRPr>
        </a:p>
      </dgm:t>
    </dgm:pt>
    <dgm:pt modelId="{BE1CB2A4-69C1-414F-96C1-F018E1DFB1D4}" type="parTrans" cxnId="{DAD7D6A8-8C77-4187-8A14-8E30CBDC4E4C}">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1E9B016A-7C00-4861-819E-3D48FD1C663C}" type="sibTrans" cxnId="{DAD7D6A8-8C77-4187-8A14-8E30CBDC4E4C}">
      <dgm:prSet/>
      <dgm:spPr>
        <a:xfrm>
          <a:off x="700767" y="778219"/>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F50ED61A-E8B8-4DDF-A399-8DF6E0C7CF0E}">
      <dgm:prSet phldrT="[Текст]" custT="1"/>
      <dgm:spPr>
        <a:xfrm>
          <a:off x="5006331" y="2464590"/>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450" b="1" dirty="0" smtClean="0">
              <a:solidFill>
                <a:srgbClr val="000000"/>
              </a:solidFill>
              <a:latin typeface="Times New Roman" panose="02020603050405020304" pitchFamily="18" charset="0"/>
              <a:ea typeface="+mn-ea"/>
              <a:cs typeface="Times New Roman" panose="02020603050405020304" pitchFamily="18" charset="0"/>
            </a:rPr>
            <a:t>Культура, кинематография, 19615,9 тыс. рублей</a:t>
          </a:r>
          <a:endParaRPr lang="ru-RU" sz="1450" b="1" dirty="0">
            <a:solidFill>
              <a:srgbClr val="000000"/>
            </a:solidFill>
            <a:latin typeface="Times New Roman" panose="02020603050405020304" pitchFamily="18" charset="0"/>
            <a:ea typeface="+mn-ea"/>
            <a:cs typeface="Times New Roman" panose="02020603050405020304" pitchFamily="18" charset="0"/>
          </a:endParaRPr>
        </a:p>
      </dgm:t>
    </dgm:pt>
    <dgm:pt modelId="{185650CA-0CA1-4D41-B96B-3937149E7C71}" type="parTrans" cxnId="{3EF6FE37-EB1E-421E-8504-77FBF4C041EC}">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DF439A89-F23B-4DAE-A380-1D59E72639F6}" type="sibTrans" cxnId="{3EF6FE37-EB1E-421E-8504-77FBF4C041EC}">
      <dgm:prSet/>
      <dgm:spPr>
        <a:xfrm>
          <a:off x="701477" y="798711"/>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BAEC9F68-9F71-4D97-A579-9D49DA39DDEF}">
      <dgm:prSet phldrT="[Текст]" custT="1"/>
      <dgm:spPr>
        <a:xfrm>
          <a:off x="2545718" y="5104209"/>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450" b="1" dirty="0" smtClean="0">
              <a:solidFill>
                <a:srgbClr val="000000"/>
              </a:solidFill>
              <a:latin typeface="Times New Roman" panose="02020603050405020304" pitchFamily="18" charset="0"/>
              <a:ea typeface="+mn-ea"/>
              <a:cs typeface="Times New Roman" panose="02020603050405020304" pitchFamily="18" charset="0"/>
            </a:rPr>
            <a:t>Социальная политика, 37097,5 тыс. рублей</a:t>
          </a:r>
          <a:endParaRPr lang="ru-RU" sz="1450" b="1" dirty="0">
            <a:solidFill>
              <a:srgbClr val="000000"/>
            </a:solidFill>
            <a:latin typeface="Times New Roman" panose="02020603050405020304" pitchFamily="18" charset="0"/>
            <a:ea typeface="+mn-ea"/>
            <a:cs typeface="Times New Roman" panose="02020603050405020304" pitchFamily="18" charset="0"/>
          </a:endParaRPr>
        </a:p>
      </dgm:t>
    </dgm:pt>
    <dgm:pt modelId="{83094569-2328-4BBF-B12C-D0C9C49F68D1}" type="parTrans" cxnId="{8490B6AE-A494-4D2B-8AA4-DE212E6A04DD}">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CDA2C95E-FBEB-4D65-BD3E-3E238C80300F}" type="sibTrans" cxnId="{8490B6AE-A494-4D2B-8AA4-DE212E6A04DD}">
      <dgm:prSet/>
      <dgm:spPr>
        <a:xfrm>
          <a:off x="781477" y="797452"/>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B0075305-B4AA-4DB9-9E80-C014C1726C26}">
      <dgm:prSet phldrT="[Текст]" custT="1"/>
      <dgm:spPr>
        <a:xfrm>
          <a:off x="3202" y="2561693"/>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400" b="1" dirty="0" smtClean="0">
              <a:solidFill>
                <a:srgbClr val="000000"/>
              </a:solidFill>
              <a:latin typeface="Times New Roman" panose="02020603050405020304" pitchFamily="18" charset="0"/>
              <a:ea typeface="+mn-ea"/>
              <a:cs typeface="Times New Roman" panose="02020603050405020304" pitchFamily="18" charset="0"/>
            </a:rPr>
            <a:t>Физическая культура и спорт, 265,7 тыс. рублей</a:t>
          </a:r>
          <a:endParaRPr lang="ru-RU" sz="1800" b="1" dirty="0">
            <a:solidFill>
              <a:srgbClr val="000000"/>
            </a:solidFill>
            <a:latin typeface="Times New Roman" panose="02020603050405020304" pitchFamily="18" charset="0"/>
            <a:ea typeface="+mn-ea"/>
            <a:cs typeface="Times New Roman" panose="02020603050405020304" pitchFamily="18" charset="0"/>
          </a:endParaRPr>
        </a:p>
      </dgm:t>
    </dgm:pt>
    <dgm:pt modelId="{924D17F0-B4F6-434C-8E76-37C48C31CF9A}" type="parTrans" cxnId="{167FDBF1-E56F-4B4C-AFF8-A91F74EC0A3D}">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040CA4BB-D645-4450-B8AA-822CD243AE17}" type="sibTrans" cxnId="{167FDBF1-E56F-4B4C-AFF8-A91F74EC0A3D}">
      <dgm:prSet/>
      <dgm:spPr>
        <a:xfrm>
          <a:off x="781390" y="776409"/>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1EEFC122-26DF-4D76-8B60-68475E6B328D}" type="pres">
      <dgm:prSet presAssocID="{1A32EE4A-48A8-478F-AF98-2E1C4C6F5BCD}" presName="Name0" presStyleCnt="0">
        <dgm:presLayoutVars>
          <dgm:chMax val="1"/>
          <dgm:dir/>
          <dgm:animLvl val="ctr"/>
          <dgm:resizeHandles val="exact"/>
        </dgm:presLayoutVars>
      </dgm:prSet>
      <dgm:spPr/>
      <dgm:t>
        <a:bodyPr/>
        <a:lstStyle/>
        <a:p>
          <a:endParaRPr lang="ru-RU"/>
        </a:p>
      </dgm:t>
    </dgm:pt>
    <dgm:pt modelId="{47B604D7-5595-4786-AE2B-411D4E545473}" type="pres">
      <dgm:prSet presAssocID="{DD1EE5FB-9F48-4216-9723-907365AAB073}" presName="centerShape" presStyleLbl="node0" presStyleIdx="0" presStyleCnt="1" custLinFactNeighborX="-3088" custLinFactNeighborY="-436"/>
      <dgm:spPr>
        <a:prstGeom prst="ellipse">
          <a:avLst/>
        </a:prstGeom>
      </dgm:spPr>
      <dgm:t>
        <a:bodyPr/>
        <a:lstStyle/>
        <a:p>
          <a:endParaRPr lang="ru-RU"/>
        </a:p>
      </dgm:t>
    </dgm:pt>
    <dgm:pt modelId="{E25A4084-729D-4BCE-8A6E-22DE91CC9B20}" type="pres">
      <dgm:prSet presAssocID="{C4A14963-3236-4C1C-9523-361718EC8CF6}" presName="node" presStyleLbl="node1" presStyleIdx="0" presStyleCnt="4" custRadScaleRad="106986" custRadScaleInc="-6843">
        <dgm:presLayoutVars>
          <dgm:bulletEnabled val="1"/>
        </dgm:presLayoutVars>
      </dgm:prSet>
      <dgm:spPr>
        <a:prstGeom prst="ellipse">
          <a:avLst/>
        </a:prstGeom>
      </dgm:spPr>
      <dgm:t>
        <a:bodyPr/>
        <a:lstStyle/>
        <a:p>
          <a:endParaRPr lang="ru-RU"/>
        </a:p>
      </dgm:t>
    </dgm:pt>
    <dgm:pt modelId="{08992A4D-5D55-42B8-82A4-C48DDB6BFEBF}" type="pres">
      <dgm:prSet presAssocID="{C4A14963-3236-4C1C-9523-361718EC8CF6}" presName="dummy" presStyleCnt="0"/>
      <dgm:spPr/>
    </dgm:pt>
    <dgm:pt modelId="{9556A93D-E26F-4D44-8CBF-9999BE72B6DB}" type="pres">
      <dgm:prSet presAssocID="{1E9B016A-7C00-4861-819E-3D48FD1C663C}" presName="sibTrans" presStyleLbl="sibTrans2D1" presStyleIdx="0" presStyleCnt="4"/>
      <dgm:spPr>
        <a:prstGeom prst="blockArc">
          <a:avLst>
            <a:gd name="adj1" fmla="val 16177378"/>
            <a:gd name="adj2" fmla="val 21494695"/>
            <a:gd name="adj3" fmla="val 4640"/>
          </a:avLst>
        </a:prstGeom>
      </dgm:spPr>
      <dgm:t>
        <a:bodyPr/>
        <a:lstStyle/>
        <a:p>
          <a:endParaRPr lang="ru-RU"/>
        </a:p>
      </dgm:t>
    </dgm:pt>
    <dgm:pt modelId="{E3D2177C-897F-437B-B077-88B08B2CC7B3}" type="pres">
      <dgm:prSet presAssocID="{F50ED61A-E8B8-4DDF-A399-8DF6E0C7CF0E}" presName="node" presStyleLbl="node1" presStyleIdx="1" presStyleCnt="4" custRadScaleRad="96854" custRadScaleInc="-7533">
        <dgm:presLayoutVars>
          <dgm:bulletEnabled val="1"/>
        </dgm:presLayoutVars>
      </dgm:prSet>
      <dgm:spPr>
        <a:prstGeom prst="ellipse">
          <a:avLst/>
        </a:prstGeom>
      </dgm:spPr>
      <dgm:t>
        <a:bodyPr/>
        <a:lstStyle/>
        <a:p>
          <a:endParaRPr lang="ru-RU"/>
        </a:p>
      </dgm:t>
    </dgm:pt>
    <dgm:pt modelId="{B43C64CD-F30C-4AC2-9300-BFC3BA517F1C}" type="pres">
      <dgm:prSet presAssocID="{F50ED61A-E8B8-4DDF-A399-8DF6E0C7CF0E}" presName="dummy" presStyleCnt="0"/>
      <dgm:spPr/>
    </dgm:pt>
    <dgm:pt modelId="{843652C0-29F1-4C0F-A6DA-0360306A17E7}" type="pres">
      <dgm:prSet presAssocID="{DF439A89-F23B-4DAE-A380-1D59E72639F6}" presName="sibTrans" presStyleLbl="sibTrans2D1" presStyleIdx="1" presStyleCnt="4"/>
      <dgm:spPr>
        <a:prstGeom prst="blockArc">
          <a:avLst>
            <a:gd name="adj1" fmla="val 21466970"/>
            <a:gd name="adj2" fmla="val 5291815"/>
            <a:gd name="adj3" fmla="val 4640"/>
          </a:avLst>
        </a:prstGeom>
      </dgm:spPr>
      <dgm:t>
        <a:bodyPr/>
        <a:lstStyle/>
        <a:p>
          <a:endParaRPr lang="ru-RU"/>
        </a:p>
      </dgm:t>
    </dgm:pt>
    <dgm:pt modelId="{9CF57767-718D-4956-A2F4-F9165F4C08A3}" type="pres">
      <dgm:prSet presAssocID="{BAEC9F68-9F71-4D97-A579-9D49DA39DDEF}" presName="node" presStyleLbl="node1" presStyleIdx="2" presStyleCnt="4">
        <dgm:presLayoutVars>
          <dgm:bulletEnabled val="1"/>
        </dgm:presLayoutVars>
      </dgm:prSet>
      <dgm:spPr>
        <a:prstGeom prst="ellipse">
          <a:avLst/>
        </a:prstGeom>
      </dgm:spPr>
      <dgm:t>
        <a:bodyPr/>
        <a:lstStyle/>
        <a:p>
          <a:endParaRPr lang="ru-RU"/>
        </a:p>
      </dgm:t>
    </dgm:pt>
    <dgm:pt modelId="{B121C78A-55C7-4D23-9DD6-EDD42699B880}" type="pres">
      <dgm:prSet presAssocID="{BAEC9F68-9F71-4D97-A579-9D49DA39DDEF}" presName="dummy" presStyleCnt="0"/>
      <dgm:spPr/>
    </dgm:pt>
    <dgm:pt modelId="{5FCAE13F-B98E-48A4-B80B-0E4E233BFC44}" type="pres">
      <dgm:prSet presAssocID="{CDA2C95E-FBEB-4D65-BD3E-3E238C80300F}" presName="sibTrans" presStyleLbl="sibTrans2D1" presStyleIdx="2" presStyleCnt="4"/>
      <dgm:spPr>
        <a:prstGeom prst="blockArc">
          <a:avLst>
            <a:gd name="adj1" fmla="val 5400000"/>
            <a:gd name="adj2" fmla="val 10800000"/>
            <a:gd name="adj3" fmla="val 4640"/>
          </a:avLst>
        </a:prstGeom>
      </dgm:spPr>
      <dgm:t>
        <a:bodyPr/>
        <a:lstStyle/>
        <a:p>
          <a:endParaRPr lang="ru-RU"/>
        </a:p>
      </dgm:t>
    </dgm:pt>
    <dgm:pt modelId="{7B1F5CE7-3B72-4C9F-AA19-142A39084760}" type="pres">
      <dgm:prSet presAssocID="{B0075305-B4AA-4DB9-9E80-C014C1726C26}" presName="node" presStyleLbl="node1" presStyleIdx="3" presStyleCnt="4">
        <dgm:presLayoutVars>
          <dgm:bulletEnabled val="1"/>
        </dgm:presLayoutVars>
      </dgm:prSet>
      <dgm:spPr>
        <a:prstGeom prst="ellipse">
          <a:avLst/>
        </a:prstGeom>
      </dgm:spPr>
      <dgm:t>
        <a:bodyPr/>
        <a:lstStyle/>
        <a:p>
          <a:endParaRPr lang="ru-RU"/>
        </a:p>
      </dgm:t>
    </dgm:pt>
    <dgm:pt modelId="{4F5B8355-2C1D-40C9-9193-8B029F66C0C7}" type="pres">
      <dgm:prSet presAssocID="{B0075305-B4AA-4DB9-9E80-C014C1726C26}" presName="dummy" presStyleCnt="0"/>
      <dgm:spPr/>
    </dgm:pt>
    <dgm:pt modelId="{2A53AC6B-C834-43C0-B11B-45EF6CEF1FFD}" type="pres">
      <dgm:prSet presAssocID="{040CA4BB-D645-4450-B8AA-822CD243AE17}" presName="sibTrans" presStyleLbl="sibTrans2D1" presStyleIdx="3" presStyleCnt="4"/>
      <dgm:spPr>
        <a:prstGeom prst="blockArc">
          <a:avLst>
            <a:gd name="adj1" fmla="val 10771547"/>
            <a:gd name="adj2" fmla="val 16068335"/>
            <a:gd name="adj3" fmla="val 4640"/>
          </a:avLst>
        </a:prstGeom>
      </dgm:spPr>
      <dgm:t>
        <a:bodyPr/>
        <a:lstStyle/>
        <a:p>
          <a:endParaRPr lang="ru-RU"/>
        </a:p>
      </dgm:t>
    </dgm:pt>
  </dgm:ptLst>
  <dgm:cxnLst>
    <dgm:cxn modelId="{0DA02A81-AFE6-4A26-88D2-89BC2996F8C4}" type="presOf" srcId="{1E9B016A-7C00-4861-819E-3D48FD1C663C}" destId="{9556A93D-E26F-4D44-8CBF-9999BE72B6DB}" srcOrd="0" destOrd="0" presId="urn:microsoft.com/office/officeart/2005/8/layout/radial6"/>
    <dgm:cxn modelId="{5D7BE078-FF0E-463D-BF71-A460CFC66551}" type="presOf" srcId="{B0075305-B4AA-4DB9-9E80-C014C1726C26}" destId="{7B1F5CE7-3B72-4C9F-AA19-142A39084760}" srcOrd="0" destOrd="0" presId="urn:microsoft.com/office/officeart/2005/8/layout/radial6"/>
    <dgm:cxn modelId="{E4796862-FD73-460E-A5C5-76BD11D1F3F6}" type="presOf" srcId="{C4A14963-3236-4C1C-9523-361718EC8CF6}" destId="{E25A4084-729D-4BCE-8A6E-22DE91CC9B20}" srcOrd="0" destOrd="0" presId="urn:microsoft.com/office/officeart/2005/8/layout/radial6"/>
    <dgm:cxn modelId="{3EF6FE37-EB1E-421E-8504-77FBF4C041EC}" srcId="{DD1EE5FB-9F48-4216-9723-907365AAB073}" destId="{F50ED61A-E8B8-4DDF-A399-8DF6E0C7CF0E}" srcOrd="1" destOrd="0" parTransId="{185650CA-0CA1-4D41-B96B-3937149E7C71}" sibTransId="{DF439A89-F23B-4DAE-A380-1D59E72639F6}"/>
    <dgm:cxn modelId="{C294D3DF-BA5D-461A-AF20-C63E95BB767B}" type="presOf" srcId="{040CA4BB-D645-4450-B8AA-822CD243AE17}" destId="{2A53AC6B-C834-43C0-B11B-45EF6CEF1FFD}" srcOrd="0" destOrd="0" presId="urn:microsoft.com/office/officeart/2005/8/layout/radial6"/>
    <dgm:cxn modelId="{93E735A6-903F-441F-8F9A-CFD4FDCAA5F4}" type="presOf" srcId="{DF439A89-F23B-4DAE-A380-1D59E72639F6}" destId="{843652C0-29F1-4C0F-A6DA-0360306A17E7}" srcOrd="0" destOrd="0" presId="urn:microsoft.com/office/officeart/2005/8/layout/radial6"/>
    <dgm:cxn modelId="{D00201EF-AFEC-45D2-8AFA-7EBE69460524}" type="presOf" srcId="{1A32EE4A-48A8-478F-AF98-2E1C4C6F5BCD}" destId="{1EEFC122-26DF-4D76-8B60-68475E6B328D}" srcOrd="0" destOrd="0" presId="urn:microsoft.com/office/officeart/2005/8/layout/radial6"/>
    <dgm:cxn modelId="{5E03DBAF-DA24-46D3-9302-007995D276C0}" type="presOf" srcId="{DD1EE5FB-9F48-4216-9723-907365AAB073}" destId="{47B604D7-5595-4786-AE2B-411D4E545473}" srcOrd="0" destOrd="0" presId="urn:microsoft.com/office/officeart/2005/8/layout/radial6"/>
    <dgm:cxn modelId="{B6B19743-A5A4-46FB-B5A5-F5198375E2A3}" srcId="{1A32EE4A-48A8-478F-AF98-2E1C4C6F5BCD}" destId="{DD1EE5FB-9F48-4216-9723-907365AAB073}" srcOrd="0" destOrd="0" parTransId="{6D481ABB-E0D9-4A75-A767-6BC6DB0D6B8A}" sibTransId="{FD569561-C12B-475D-8993-C6E7785D8A0F}"/>
    <dgm:cxn modelId="{38AC9908-AC22-428F-81AF-74295E0F65D4}" type="presOf" srcId="{BAEC9F68-9F71-4D97-A579-9D49DA39DDEF}" destId="{9CF57767-718D-4956-A2F4-F9165F4C08A3}" srcOrd="0" destOrd="0" presId="urn:microsoft.com/office/officeart/2005/8/layout/radial6"/>
    <dgm:cxn modelId="{8490B6AE-A494-4D2B-8AA4-DE212E6A04DD}" srcId="{DD1EE5FB-9F48-4216-9723-907365AAB073}" destId="{BAEC9F68-9F71-4D97-A579-9D49DA39DDEF}" srcOrd="2" destOrd="0" parTransId="{83094569-2328-4BBF-B12C-D0C9C49F68D1}" sibTransId="{CDA2C95E-FBEB-4D65-BD3E-3E238C80300F}"/>
    <dgm:cxn modelId="{167FDBF1-E56F-4B4C-AFF8-A91F74EC0A3D}" srcId="{DD1EE5FB-9F48-4216-9723-907365AAB073}" destId="{B0075305-B4AA-4DB9-9E80-C014C1726C26}" srcOrd="3" destOrd="0" parTransId="{924D17F0-B4F6-434C-8E76-37C48C31CF9A}" sibTransId="{040CA4BB-D645-4450-B8AA-822CD243AE17}"/>
    <dgm:cxn modelId="{DAD7D6A8-8C77-4187-8A14-8E30CBDC4E4C}" srcId="{DD1EE5FB-9F48-4216-9723-907365AAB073}" destId="{C4A14963-3236-4C1C-9523-361718EC8CF6}" srcOrd="0" destOrd="0" parTransId="{BE1CB2A4-69C1-414F-96C1-F018E1DFB1D4}" sibTransId="{1E9B016A-7C00-4861-819E-3D48FD1C663C}"/>
    <dgm:cxn modelId="{0096AEAA-9FC6-4C36-B67B-B3CA9E5016B2}" type="presOf" srcId="{F50ED61A-E8B8-4DDF-A399-8DF6E0C7CF0E}" destId="{E3D2177C-897F-437B-B077-88B08B2CC7B3}" srcOrd="0" destOrd="0" presId="urn:microsoft.com/office/officeart/2005/8/layout/radial6"/>
    <dgm:cxn modelId="{6503089C-6751-4F44-8E10-B63127F458DE}" type="presOf" srcId="{CDA2C95E-FBEB-4D65-BD3E-3E238C80300F}" destId="{5FCAE13F-B98E-48A4-B80B-0E4E233BFC44}" srcOrd="0" destOrd="0" presId="urn:microsoft.com/office/officeart/2005/8/layout/radial6"/>
    <dgm:cxn modelId="{F5BD7128-DBA6-41F7-9D9A-68EC7C5B7DD7}" type="presParOf" srcId="{1EEFC122-26DF-4D76-8B60-68475E6B328D}" destId="{47B604D7-5595-4786-AE2B-411D4E545473}" srcOrd="0" destOrd="0" presId="urn:microsoft.com/office/officeart/2005/8/layout/radial6"/>
    <dgm:cxn modelId="{6B54D2FD-4A18-4823-87A1-00B93763E13F}" type="presParOf" srcId="{1EEFC122-26DF-4D76-8B60-68475E6B328D}" destId="{E25A4084-729D-4BCE-8A6E-22DE91CC9B20}" srcOrd="1" destOrd="0" presId="urn:microsoft.com/office/officeart/2005/8/layout/radial6"/>
    <dgm:cxn modelId="{30B067B2-D1FD-4C52-B2BE-DE1365B7E502}" type="presParOf" srcId="{1EEFC122-26DF-4D76-8B60-68475E6B328D}" destId="{08992A4D-5D55-42B8-82A4-C48DDB6BFEBF}" srcOrd="2" destOrd="0" presId="urn:microsoft.com/office/officeart/2005/8/layout/radial6"/>
    <dgm:cxn modelId="{C7D25D5B-AEDF-4E80-8AEC-2BC9EDCB3280}" type="presParOf" srcId="{1EEFC122-26DF-4D76-8B60-68475E6B328D}" destId="{9556A93D-E26F-4D44-8CBF-9999BE72B6DB}" srcOrd="3" destOrd="0" presId="urn:microsoft.com/office/officeart/2005/8/layout/radial6"/>
    <dgm:cxn modelId="{F4CD408F-ABE9-40B5-8D8A-A2F753A6A51C}" type="presParOf" srcId="{1EEFC122-26DF-4D76-8B60-68475E6B328D}" destId="{E3D2177C-897F-437B-B077-88B08B2CC7B3}" srcOrd="4" destOrd="0" presId="urn:microsoft.com/office/officeart/2005/8/layout/radial6"/>
    <dgm:cxn modelId="{BF47BBDA-3914-4106-B5C7-F056A60612E9}" type="presParOf" srcId="{1EEFC122-26DF-4D76-8B60-68475E6B328D}" destId="{B43C64CD-F30C-4AC2-9300-BFC3BA517F1C}" srcOrd="5" destOrd="0" presId="urn:microsoft.com/office/officeart/2005/8/layout/radial6"/>
    <dgm:cxn modelId="{C94D9691-ACC0-4C42-B5F0-AF859011C3AB}" type="presParOf" srcId="{1EEFC122-26DF-4D76-8B60-68475E6B328D}" destId="{843652C0-29F1-4C0F-A6DA-0360306A17E7}" srcOrd="6" destOrd="0" presId="urn:microsoft.com/office/officeart/2005/8/layout/radial6"/>
    <dgm:cxn modelId="{C736922E-9BC3-4D70-A5DD-38D02FD989AD}" type="presParOf" srcId="{1EEFC122-26DF-4D76-8B60-68475E6B328D}" destId="{9CF57767-718D-4956-A2F4-F9165F4C08A3}" srcOrd="7" destOrd="0" presId="urn:microsoft.com/office/officeart/2005/8/layout/radial6"/>
    <dgm:cxn modelId="{86C75F85-CC88-4FB9-ACC7-246F31417E5E}" type="presParOf" srcId="{1EEFC122-26DF-4D76-8B60-68475E6B328D}" destId="{B121C78A-55C7-4D23-9DD6-EDD42699B880}" srcOrd="8" destOrd="0" presId="urn:microsoft.com/office/officeart/2005/8/layout/radial6"/>
    <dgm:cxn modelId="{823C318B-6A9F-4656-B302-2F2F37FCFA0A}" type="presParOf" srcId="{1EEFC122-26DF-4D76-8B60-68475E6B328D}" destId="{5FCAE13F-B98E-48A4-B80B-0E4E233BFC44}" srcOrd="9" destOrd="0" presId="urn:microsoft.com/office/officeart/2005/8/layout/radial6"/>
    <dgm:cxn modelId="{0D90B6E4-2FE7-4F48-A6B2-493AE4C49382}" type="presParOf" srcId="{1EEFC122-26DF-4D76-8B60-68475E6B328D}" destId="{7B1F5CE7-3B72-4C9F-AA19-142A39084760}" srcOrd="10" destOrd="0" presId="urn:microsoft.com/office/officeart/2005/8/layout/radial6"/>
    <dgm:cxn modelId="{997B90B8-ADD7-4820-9EA9-9E4F4D2DFA8E}" type="presParOf" srcId="{1EEFC122-26DF-4D76-8B60-68475E6B328D}" destId="{4F5B8355-2C1D-40C9-9193-8B029F66C0C7}" srcOrd="11" destOrd="0" presId="urn:microsoft.com/office/officeart/2005/8/layout/radial6"/>
    <dgm:cxn modelId="{25B628E8-36AA-42F5-9546-2CD61D75B3EB}" type="presParOf" srcId="{1EEFC122-26DF-4D76-8B60-68475E6B328D}" destId="{2A53AC6B-C834-43C0-B11B-45EF6CEF1FFD}" srcOrd="12" destOrd="0" presId="urn:microsoft.com/office/officeart/2005/8/layout/radial6"/>
  </dgm:cxnLst>
  <dgm:bg>
    <a:effectLst>
      <a:glow rad="228600">
        <a:schemeClr val="accent6">
          <a:satMod val="175000"/>
          <a:alpha val="40000"/>
        </a:schemeClr>
      </a:glow>
    </a:effectLst>
  </dgm:bg>
  <dgm:whole>
    <a:ln>
      <a:solidFill>
        <a:srgbClr val="00F07E">
          <a:alpha val="0"/>
        </a:srgbClr>
      </a:solid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3AC6B-C834-43C0-B11B-45EF6CEF1FFD}">
      <dsp:nvSpPr>
        <dsp:cNvPr id="0" name=""/>
        <dsp:cNvSpPr/>
      </dsp:nvSpPr>
      <dsp:spPr>
        <a:xfrm>
          <a:off x="738216" y="1059163"/>
          <a:ext cx="4956974" cy="4956974"/>
        </a:xfrm>
        <a:prstGeom prst="blockArc">
          <a:avLst>
            <a:gd name="adj1" fmla="val 10771547"/>
            <a:gd name="adj2" fmla="val 16068335"/>
            <a:gd name="adj3" fmla="val 4640"/>
          </a:avLst>
        </a:prstGeo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sp:spPr>
      <dsp:style>
        <a:lnRef idx="0">
          <a:scrgbClr r="0" g="0" b="0"/>
        </a:lnRef>
        <a:fillRef idx="1">
          <a:scrgbClr r="0" g="0" b="0"/>
        </a:fillRef>
        <a:effectRef idx="2">
          <a:scrgbClr r="0" g="0" b="0"/>
        </a:effectRef>
        <a:fontRef idx="minor">
          <a:schemeClr val="lt1"/>
        </a:fontRef>
      </dsp:style>
    </dsp:sp>
    <dsp:sp modelId="{5FCAE13F-B98E-48A4-B80B-0E4E233BFC44}">
      <dsp:nvSpPr>
        <dsp:cNvPr id="0" name=""/>
        <dsp:cNvSpPr/>
      </dsp:nvSpPr>
      <dsp:spPr>
        <a:xfrm>
          <a:off x="744124" y="1228190"/>
          <a:ext cx="4956974" cy="4956974"/>
        </a:xfrm>
        <a:prstGeom prst="blockArc">
          <a:avLst>
            <a:gd name="adj1" fmla="val 5400000"/>
            <a:gd name="adj2" fmla="val 10800000"/>
            <a:gd name="adj3" fmla="val 4640"/>
          </a:avLst>
        </a:prstGeo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sp:spPr>
      <dsp:style>
        <a:lnRef idx="0">
          <a:scrgbClr r="0" g="0" b="0"/>
        </a:lnRef>
        <a:fillRef idx="1">
          <a:scrgbClr r="0" g="0" b="0"/>
        </a:fillRef>
        <a:effectRef idx="2">
          <a:scrgbClr r="0" g="0" b="0"/>
        </a:effectRef>
        <a:fontRef idx="minor">
          <a:schemeClr val="lt1"/>
        </a:fontRef>
      </dsp:style>
    </dsp:sp>
    <dsp:sp modelId="{843652C0-29F1-4C0F-A6DA-0360306A17E7}">
      <dsp:nvSpPr>
        <dsp:cNvPr id="0" name=""/>
        <dsp:cNvSpPr/>
      </dsp:nvSpPr>
      <dsp:spPr>
        <a:xfrm>
          <a:off x="667948" y="1229389"/>
          <a:ext cx="4956974" cy="4956974"/>
        </a:xfrm>
        <a:prstGeom prst="blockArc">
          <a:avLst>
            <a:gd name="adj1" fmla="val 21466970"/>
            <a:gd name="adj2" fmla="val 5291815"/>
            <a:gd name="adj3" fmla="val 4640"/>
          </a:avLst>
        </a:prstGeo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sp:spPr>
      <dsp:style>
        <a:lnRef idx="0">
          <a:scrgbClr r="0" g="0" b="0"/>
        </a:lnRef>
        <a:fillRef idx="1">
          <a:scrgbClr r="0" g="0" b="0"/>
        </a:fillRef>
        <a:effectRef idx="2">
          <a:scrgbClr r="0" g="0" b="0"/>
        </a:effectRef>
        <a:fontRef idx="minor">
          <a:schemeClr val="lt1"/>
        </a:fontRef>
      </dsp:style>
    </dsp:sp>
    <dsp:sp modelId="{9556A93D-E26F-4D44-8CBF-9999BE72B6DB}">
      <dsp:nvSpPr>
        <dsp:cNvPr id="0" name=""/>
        <dsp:cNvSpPr/>
      </dsp:nvSpPr>
      <dsp:spPr>
        <a:xfrm>
          <a:off x="667300" y="1060670"/>
          <a:ext cx="4956974" cy="4956974"/>
        </a:xfrm>
        <a:prstGeom prst="blockArc">
          <a:avLst>
            <a:gd name="adj1" fmla="val 16177378"/>
            <a:gd name="adj2" fmla="val 21494695"/>
            <a:gd name="adj3" fmla="val 4640"/>
          </a:avLst>
        </a:prstGeo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sp:spPr>
      <dsp:style>
        <a:lnRef idx="0">
          <a:scrgbClr r="0" g="0" b="0"/>
        </a:lnRef>
        <a:fillRef idx="1">
          <a:scrgbClr r="0" g="0" b="0"/>
        </a:fillRef>
        <a:effectRef idx="2">
          <a:scrgbClr r="0" g="0" b="0"/>
        </a:effectRef>
        <a:fontRef idx="minor">
          <a:schemeClr val="lt1"/>
        </a:fontRef>
      </dsp:style>
    </dsp:sp>
    <dsp:sp modelId="{47B604D7-5595-4786-AE2B-411D4E545473}">
      <dsp:nvSpPr>
        <dsp:cNvPr id="0" name=""/>
        <dsp:cNvSpPr/>
      </dsp:nvSpPr>
      <dsp:spPr>
        <a:xfrm>
          <a:off x="1932274" y="2544749"/>
          <a:ext cx="2281634" cy="2281634"/>
        </a:xfrm>
        <a:prstGeom prst="ellipse">
          <a:avLst/>
        </a:prstGeom>
        <a:solidFill>
          <a:srgbClr val="92D05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smtClean="0">
              <a:solidFill>
                <a:srgbClr val="000000"/>
              </a:solidFill>
              <a:latin typeface="Times New Roman" panose="02020603050405020304" pitchFamily="18" charset="0"/>
              <a:ea typeface="+mn-ea"/>
              <a:cs typeface="Times New Roman" panose="02020603050405020304" pitchFamily="18" charset="0"/>
            </a:rPr>
            <a:t>Социальная сфера, </a:t>
          </a:r>
        </a:p>
        <a:p>
          <a:pPr lvl="0" algn="ctr" defTabSz="889000">
            <a:lnSpc>
              <a:spcPct val="90000"/>
            </a:lnSpc>
            <a:spcBef>
              <a:spcPct val="0"/>
            </a:spcBef>
            <a:spcAft>
              <a:spcPct val="35000"/>
            </a:spcAft>
          </a:pPr>
          <a:r>
            <a:rPr lang="ru-RU" sz="2000" b="1" kern="1200" dirty="0" smtClean="0">
              <a:solidFill>
                <a:srgbClr val="000000"/>
              </a:solidFill>
              <a:latin typeface="Times New Roman" panose="02020603050405020304" pitchFamily="18" charset="0"/>
              <a:ea typeface="+mn-ea"/>
              <a:cs typeface="Times New Roman" panose="02020603050405020304" pitchFamily="18" charset="0"/>
            </a:rPr>
            <a:t>257 859,5 тыс. рублей</a:t>
          </a:r>
          <a:endParaRPr lang="ru-RU" sz="2000" b="1" kern="1200" dirty="0">
            <a:solidFill>
              <a:srgbClr val="000000"/>
            </a:solidFill>
            <a:latin typeface="Times New Roman" panose="02020603050405020304" pitchFamily="18" charset="0"/>
            <a:ea typeface="+mn-ea"/>
            <a:cs typeface="Times New Roman" panose="02020603050405020304" pitchFamily="18" charset="0"/>
          </a:endParaRPr>
        </a:p>
      </dsp:txBody>
      <dsp:txXfrm>
        <a:off x="2266412" y="2878887"/>
        <a:ext cx="1613358" cy="1613358"/>
      </dsp:txXfrm>
    </dsp:sp>
    <dsp:sp modelId="{E25A4084-729D-4BCE-8A6E-22DE91CC9B20}">
      <dsp:nvSpPr>
        <dsp:cNvPr id="0" name=""/>
        <dsp:cNvSpPr/>
      </dsp:nvSpPr>
      <dsp:spPr>
        <a:xfrm>
          <a:off x="2331256" y="319647"/>
          <a:ext cx="1597144" cy="1597144"/>
        </a:xfrm>
        <a:prstGeom prst="ellipse">
          <a:avLst/>
        </a:prstGeo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00"/>
              </a:solidFill>
              <a:latin typeface="Times New Roman" panose="02020603050405020304" pitchFamily="18" charset="0"/>
              <a:ea typeface="+mn-ea"/>
              <a:cs typeface="Times New Roman" panose="02020603050405020304" pitchFamily="18" charset="0"/>
            </a:rPr>
            <a:t>Образование, 200880,4 тыс. рублей</a:t>
          </a:r>
          <a:endParaRPr lang="ru-RU" sz="1400" b="1" kern="1200" dirty="0">
            <a:solidFill>
              <a:srgbClr val="000000"/>
            </a:solidFill>
            <a:latin typeface="Times New Roman" panose="02020603050405020304" pitchFamily="18" charset="0"/>
            <a:ea typeface="+mn-ea"/>
            <a:cs typeface="Times New Roman" panose="02020603050405020304" pitchFamily="18" charset="0"/>
          </a:endParaRPr>
        </a:p>
      </dsp:txBody>
      <dsp:txXfrm>
        <a:off x="2565152" y="553543"/>
        <a:ext cx="1129352" cy="1129352"/>
      </dsp:txXfrm>
    </dsp:sp>
    <dsp:sp modelId="{E3D2177C-897F-437B-B077-88B08B2CC7B3}">
      <dsp:nvSpPr>
        <dsp:cNvPr id="0" name=""/>
        <dsp:cNvSpPr/>
      </dsp:nvSpPr>
      <dsp:spPr>
        <a:xfrm>
          <a:off x="4767042" y="2815643"/>
          <a:ext cx="1597144" cy="1597144"/>
        </a:xfrm>
        <a:prstGeom prst="ellipse">
          <a:avLst/>
        </a:prstGeo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44525">
            <a:lnSpc>
              <a:spcPct val="90000"/>
            </a:lnSpc>
            <a:spcBef>
              <a:spcPct val="0"/>
            </a:spcBef>
            <a:spcAft>
              <a:spcPct val="35000"/>
            </a:spcAft>
          </a:pPr>
          <a:r>
            <a:rPr lang="ru-RU" sz="1450" b="1" kern="1200" dirty="0" smtClean="0">
              <a:solidFill>
                <a:srgbClr val="000000"/>
              </a:solidFill>
              <a:latin typeface="Times New Roman" panose="02020603050405020304" pitchFamily="18" charset="0"/>
              <a:ea typeface="+mn-ea"/>
              <a:cs typeface="Times New Roman" panose="02020603050405020304" pitchFamily="18" charset="0"/>
            </a:rPr>
            <a:t>Культура, кинематография, 19615,9 тыс. рублей</a:t>
          </a:r>
          <a:endParaRPr lang="ru-RU" sz="1450" b="1" kern="1200" dirty="0">
            <a:solidFill>
              <a:srgbClr val="000000"/>
            </a:solidFill>
            <a:latin typeface="Times New Roman" panose="02020603050405020304" pitchFamily="18" charset="0"/>
            <a:ea typeface="+mn-ea"/>
            <a:cs typeface="Times New Roman" panose="02020603050405020304" pitchFamily="18" charset="0"/>
          </a:endParaRPr>
        </a:p>
      </dsp:txBody>
      <dsp:txXfrm>
        <a:off x="5000938" y="3049539"/>
        <a:ext cx="1129352" cy="1129352"/>
      </dsp:txXfrm>
    </dsp:sp>
    <dsp:sp modelId="{9CF57767-718D-4956-A2F4-F9165F4C08A3}">
      <dsp:nvSpPr>
        <dsp:cNvPr id="0" name=""/>
        <dsp:cNvSpPr/>
      </dsp:nvSpPr>
      <dsp:spPr>
        <a:xfrm>
          <a:off x="2424039" y="5329096"/>
          <a:ext cx="1597144" cy="1597144"/>
        </a:xfrm>
        <a:prstGeom prst="ellipse">
          <a:avLst/>
        </a:prstGeo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44525">
            <a:lnSpc>
              <a:spcPct val="90000"/>
            </a:lnSpc>
            <a:spcBef>
              <a:spcPct val="0"/>
            </a:spcBef>
            <a:spcAft>
              <a:spcPct val="35000"/>
            </a:spcAft>
          </a:pPr>
          <a:r>
            <a:rPr lang="ru-RU" sz="1450" b="1" kern="1200" dirty="0" smtClean="0">
              <a:solidFill>
                <a:srgbClr val="000000"/>
              </a:solidFill>
              <a:latin typeface="Times New Roman" panose="02020603050405020304" pitchFamily="18" charset="0"/>
              <a:ea typeface="+mn-ea"/>
              <a:cs typeface="Times New Roman" panose="02020603050405020304" pitchFamily="18" charset="0"/>
            </a:rPr>
            <a:t>Социальная политика, 37097,5 тыс. рублей</a:t>
          </a:r>
          <a:endParaRPr lang="ru-RU" sz="1450" b="1" kern="1200" dirty="0">
            <a:solidFill>
              <a:srgbClr val="000000"/>
            </a:solidFill>
            <a:latin typeface="Times New Roman" panose="02020603050405020304" pitchFamily="18" charset="0"/>
            <a:ea typeface="+mn-ea"/>
            <a:cs typeface="Times New Roman" panose="02020603050405020304" pitchFamily="18" charset="0"/>
          </a:endParaRPr>
        </a:p>
      </dsp:txBody>
      <dsp:txXfrm>
        <a:off x="2657935" y="5562992"/>
        <a:ext cx="1129352" cy="1129352"/>
      </dsp:txXfrm>
    </dsp:sp>
    <dsp:sp modelId="{7B1F5CE7-3B72-4C9F-AA19-142A39084760}">
      <dsp:nvSpPr>
        <dsp:cNvPr id="0" name=""/>
        <dsp:cNvSpPr/>
      </dsp:nvSpPr>
      <dsp:spPr>
        <a:xfrm>
          <a:off x="3049" y="2908105"/>
          <a:ext cx="1597144" cy="1597144"/>
        </a:xfrm>
        <a:prstGeom prst="ellipse">
          <a:avLst/>
        </a:prstGeo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00"/>
              </a:solidFill>
              <a:latin typeface="Times New Roman" panose="02020603050405020304" pitchFamily="18" charset="0"/>
              <a:ea typeface="+mn-ea"/>
              <a:cs typeface="Times New Roman" panose="02020603050405020304" pitchFamily="18" charset="0"/>
            </a:rPr>
            <a:t>Физическая культура и спорт, 265,7 тыс. рублей</a:t>
          </a:r>
          <a:endParaRPr lang="ru-RU" sz="1800" b="1" kern="1200" dirty="0">
            <a:solidFill>
              <a:srgbClr val="000000"/>
            </a:solidFill>
            <a:latin typeface="Times New Roman" panose="02020603050405020304" pitchFamily="18" charset="0"/>
            <a:ea typeface="+mn-ea"/>
            <a:cs typeface="Times New Roman" panose="02020603050405020304" pitchFamily="18" charset="0"/>
          </a:endParaRPr>
        </a:p>
      </dsp:txBody>
      <dsp:txXfrm>
        <a:off x="236945" y="3142001"/>
        <a:ext cx="1129352" cy="112935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drawings/drawing1.xml><?xml version="1.0" encoding="utf-8"?>
<c:userShapes xmlns:c="http://schemas.openxmlformats.org/drawingml/2006/chart">
  <cdr:relSizeAnchor xmlns:cdr="http://schemas.openxmlformats.org/drawingml/2006/chartDrawing">
    <cdr:from>
      <cdr:x>0.84575</cdr:x>
      <cdr:y>0.37075</cdr:y>
    </cdr:from>
    <cdr:to>
      <cdr:x>0.89825</cdr:x>
      <cdr:y>0.6305</cdr:y>
    </cdr:to>
    <cdr:sp macro="" textlink="">
      <cdr:nvSpPr>
        <cdr:cNvPr id="1025" name="AutoShape 1"/>
        <cdr:cNvSpPr>
          <a:spLocks xmlns:a="http://schemas.openxmlformats.org/drawingml/2006/main" noChangeArrowheads="1"/>
        </cdr:cNvSpPr>
      </cdr:nvSpPr>
      <cdr:spPr bwMode="auto">
        <a:xfrm xmlns:a="http://schemas.openxmlformats.org/drawingml/2006/main" rot="5400000">
          <a:off x="4935225" y="1814887"/>
          <a:ext cx="1026760" cy="328041"/>
        </a:xfrm>
        <a:prstGeom xmlns:a="http://schemas.openxmlformats.org/drawingml/2006/main" prst="curvedDownArrow">
          <a:avLst>
            <a:gd name="adj1" fmla="val 62599"/>
            <a:gd name="adj2" fmla="val 125199"/>
            <a:gd name="adj3" fmla="val 33333"/>
          </a:avLst>
        </a:prstGeom>
        <a:solidFill xmlns:a="http://schemas.openxmlformats.org/drawingml/2006/main">
          <a:srgbClr xmlns:mc="http://schemas.openxmlformats.org/markup-compatibility/2006" xmlns:a14="http://schemas.microsoft.com/office/drawing/2010/main" val="00FFFF" mc:Ignorable="a14" a14:legacySpreadsheetColorIndex="1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ru-RU" sz="800" b="1" i="0" u="none" strike="noStrike" baseline="0">
              <a:solidFill>
                <a:srgbClr val="000000"/>
              </a:solidFill>
              <a:latin typeface="Arial Cyr"/>
              <a:cs typeface="Arial Cyr"/>
            </a:rPr>
            <a:t>       </a:t>
          </a:r>
        </a:p>
      </cdr:txBody>
    </cdr:sp>
  </cdr:relSizeAnchor>
  <cdr:relSizeAnchor xmlns:cdr="http://schemas.openxmlformats.org/drawingml/2006/chartDrawing">
    <cdr:from>
      <cdr:x>0.91192</cdr:x>
      <cdr:y>0.60555</cdr:y>
    </cdr:from>
    <cdr:to>
      <cdr:x>0.96892</cdr:x>
      <cdr:y>0.8423</cdr:y>
    </cdr:to>
    <cdr:sp macro="" textlink="">
      <cdr:nvSpPr>
        <cdr:cNvPr id="1027" name="AutoShape 3"/>
        <cdr:cNvSpPr>
          <a:spLocks xmlns:a="http://schemas.openxmlformats.org/drawingml/2006/main" noChangeArrowheads="1"/>
        </cdr:cNvSpPr>
      </cdr:nvSpPr>
      <cdr:spPr bwMode="auto">
        <a:xfrm xmlns:a="http://schemas.openxmlformats.org/drawingml/2006/main" rot="5400000">
          <a:off x="6391534" y="2033401"/>
          <a:ext cx="731968" cy="409581"/>
        </a:xfrm>
        <a:prstGeom xmlns:a="http://schemas.openxmlformats.org/drawingml/2006/main" prst="curvedDownArrow">
          <a:avLst>
            <a:gd name="adj1" fmla="val 52552"/>
            <a:gd name="adj2" fmla="val 105104"/>
            <a:gd name="adj3" fmla="val 33333"/>
          </a:avLst>
        </a:prstGeom>
        <a:solidFill xmlns:a="http://schemas.openxmlformats.org/drawingml/2006/main">
          <a:srgbClr xmlns:mc="http://schemas.openxmlformats.org/markup-compatibility/2006" xmlns:a14="http://schemas.microsoft.com/office/drawing/2010/main" val="00FFFF" mc:Ignorable="a14" a14:legacySpreadsheetColorIndex="3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ru-RU" sz="800" b="1" i="0" u="none" strike="noStrike" baseline="0">
              <a:solidFill>
                <a:srgbClr val="000000"/>
              </a:solidFill>
              <a:latin typeface="Arial Cyr"/>
              <a:cs typeface="Arial Cyr"/>
            </a:rPr>
            <a:t>  </a:t>
          </a:r>
        </a:p>
      </cdr:txBody>
    </cdr:sp>
  </cdr:relSizeAnchor>
  <cdr:relSizeAnchor xmlns:cdr="http://schemas.openxmlformats.org/drawingml/2006/chartDrawing">
    <cdr:from>
      <cdr:x>0.88186</cdr:x>
      <cdr:y>0.69871</cdr:y>
    </cdr:from>
    <cdr:to>
      <cdr:x>0.92949</cdr:x>
      <cdr:y>0.746</cdr:y>
    </cdr:to>
    <cdr:sp macro="" textlink="">
      <cdr:nvSpPr>
        <cdr:cNvPr id="1028" name="Text Box 4"/>
        <cdr:cNvSpPr txBox="1">
          <a:spLocks xmlns:a="http://schemas.openxmlformats.org/drawingml/2006/main" noChangeArrowheads="1"/>
        </cdr:cNvSpPr>
      </cdr:nvSpPr>
      <cdr:spPr bwMode="auto">
        <a:xfrm xmlns:a="http://schemas.openxmlformats.org/drawingml/2006/main">
          <a:off x="6336704" y="2160240"/>
          <a:ext cx="342252" cy="14620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Arial Cyr"/>
              <a:cs typeface="Arial Cyr"/>
            </a:rPr>
            <a:t>+ 3,2%</a:t>
          </a:r>
          <a:endParaRPr lang="ru-RU" sz="800" b="1" i="0" u="none" strike="noStrike" baseline="0" dirty="0">
            <a:solidFill>
              <a:srgbClr val="000000"/>
            </a:solidFill>
            <a:latin typeface="Arial Cyr"/>
            <a:cs typeface="Arial Cyr"/>
          </a:endParaRPr>
        </a:p>
      </cdr:txBody>
    </cdr:sp>
  </cdr:relSizeAnchor>
  <cdr:relSizeAnchor xmlns:cdr="http://schemas.openxmlformats.org/drawingml/2006/chartDrawing">
    <cdr:from>
      <cdr:x>0.81171</cdr:x>
      <cdr:y>0.46581</cdr:y>
    </cdr:from>
    <cdr:to>
      <cdr:x>0.87871</cdr:x>
      <cdr:y>0.51156</cdr:y>
    </cdr:to>
    <cdr:sp macro="" textlink="">
      <cdr:nvSpPr>
        <cdr:cNvPr id="1029" name="Text Box 5"/>
        <cdr:cNvSpPr txBox="1">
          <a:spLocks xmlns:a="http://schemas.openxmlformats.org/drawingml/2006/main" noChangeArrowheads="1"/>
        </cdr:cNvSpPr>
      </cdr:nvSpPr>
      <cdr:spPr bwMode="auto">
        <a:xfrm xmlns:a="http://schemas.openxmlformats.org/drawingml/2006/main">
          <a:off x="5832648" y="1440160"/>
          <a:ext cx="481438" cy="14144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Arial Cyr"/>
              <a:cs typeface="Arial Cyr"/>
            </a:rPr>
            <a:t>+3,7%</a:t>
          </a:r>
          <a:endParaRPr lang="ru-RU" sz="800" b="1" i="0" u="none" strike="noStrike" baseline="0" dirty="0">
            <a:solidFill>
              <a:srgbClr val="000000"/>
            </a:solidFill>
            <a:latin typeface="Arial Cyr"/>
            <a:cs typeface="Arial Cyr"/>
          </a:endParaRPr>
        </a:p>
      </cdr:txBody>
    </cdr:sp>
  </cdr:relSizeAnchor>
  <cdr:relSizeAnchor xmlns:cdr="http://schemas.openxmlformats.org/drawingml/2006/chartDrawing">
    <cdr:from>
      <cdr:x>0.41336</cdr:x>
      <cdr:y>0.18281</cdr:y>
    </cdr:from>
    <cdr:to>
      <cdr:x>0.46849</cdr:x>
      <cdr:y>0.40729</cdr:y>
    </cdr:to>
    <cdr:sp macro="" textlink="">
      <cdr:nvSpPr>
        <cdr:cNvPr id="1030" name="AutoShape 6"/>
        <cdr:cNvSpPr>
          <a:spLocks xmlns:a="http://schemas.openxmlformats.org/drawingml/2006/main" noChangeArrowheads="1"/>
        </cdr:cNvSpPr>
      </cdr:nvSpPr>
      <cdr:spPr bwMode="auto">
        <a:xfrm xmlns:a="http://schemas.openxmlformats.org/drawingml/2006/main" rot="5400000">
          <a:off x="2821328" y="714128"/>
          <a:ext cx="694046" cy="396169"/>
        </a:xfrm>
        <a:prstGeom xmlns:a="http://schemas.openxmlformats.org/drawingml/2006/main" prst="curvedDownArrow">
          <a:avLst>
            <a:gd name="adj1" fmla="val 51982"/>
            <a:gd name="adj2" fmla="val 103965"/>
            <a:gd name="adj3" fmla="val 33333"/>
          </a:avLst>
        </a:prstGeom>
        <a:solidFill xmlns:a="http://schemas.openxmlformats.org/drawingml/2006/main">
          <a:srgbClr xmlns:mc="http://schemas.openxmlformats.org/markup-compatibility/2006" xmlns:a14="http://schemas.microsoft.com/office/drawing/2010/main" val="00FFFF" mc:Ignorable="a14" a14:legacySpreadsheetColorIndex="1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0.387</cdr:x>
      <cdr:y>0.25125</cdr:y>
    </cdr:from>
    <cdr:to>
      <cdr:x>0.43865</cdr:x>
      <cdr:y>0.29854</cdr:y>
    </cdr:to>
    <cdr:sp macro="" textlink="">
      <cdr:nvSpPr>
        <cdr:cNvPr id="1031" name="Text Box 7"/>
        <cdr:cNvSpPr txBox="1">
          <a:spLocks xmlns:a="http://schemas.openxmlformats.org/drawingml/2006/main" noChangeArrowheads="1"/>
        </cdr:cNvSpPr>
      </cdr:nvSpPr>
      <cdr:spPr bwMode="auto">
        <a:xfrm xmlns:a="http://schemas.openxmlformats.org/drawingml/2006/main">
          <a:off x="2780845" y="776798"/>
          <a:ext cx="371127" cy="14619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Arial Cyr"/>
              <a:cs typeface="Arial Cyr"/>
            </a:rPr>
            <a:t>+ 0,8 %</a:t>
          </a:r>
          <a:endParaRPr lang="ru-RU" sz="800" b="1" i="0" u="none" strike="noStrike" baseline="0" dirty="0">
            <a:solidFill>
              <a:srgbClr val="000000"/>
            </a:solidFill>
            <a:latin typeface="Arial Cyr"/>
            <a:cs typeface="Arial Cyr"/>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0.1065</cdr:x>
      <cdr:y>0.8945</cdr:y>
    </cdr:from>
    <cdr:to>
      <cdr:x>0.24968</cdr:x>
      <cdr:y>0.93311</cdr:y>
    </cdr:to>
    <cdr:sp macro="" textlink="">
      <cdr:nvSpPr>
        <cdr:cNvPr id="1025" name="Text Box 1"/>
        <cdr:cNvSpPr txBox="1">
          <a:spLocks xmlns:a="http://schemas.openxmlformats.org/drawingml/2006/main" noChangeArrowheads="1"/>
        </cdr:cNvSpPr>
      </cdr:nvSpPr>
      <cdr:spPr bwMode="auto">
        <a:xfrm xmlns:a="http://schemas.openxmlformats.org/drawingml/2006/main">
          <a:off x="620651" y="3743169"/>
          <a:ext cx="834396"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a:solidFill>
                <a:srgbClr val="000000"/>
              </a:solidFill>
              <a:latin typeface="Arial Cyr"/>
              <a:cs typeface="Arial Cyr"/>
            </a:rPr>
            <a:t>Итого: </a:t>
          </a:r>
          <a:r>
            <a:rPr lang="ru-RU" sz="900" b="1" i="0" u="none" strike="noStrike" baseline="0" dirty="0" smtClean="0">
              <a:solidFill>
                <a:srgbClr val="000000"/>
              </a:solidFill>
              <a:latin typeface="Arial Cyr"/>
              <a:cs typeface="Arial Cyr"/>
            </a:rPr>
            <a:t>59471,7</a:t>
          </a:r>
          <a:endParaRPr lang="ru-RU" sz="900" b="1" i="0" u="none" strike="noStrike" baseline="0" dirty="0">
            <a:solidFill>
              <a:srgbClr val="000000"/>
            </a:solidFill>
            <a:latin typeface="Arial Cyr"/>
            <a:cs typeface="Arial Cyr"/>
          </a:endParaRPr>
        </a:p>
      </cdr:txBody>
    </cdr:sp>
  </cdr:relSizeAnchor>
  <cdr:relSizeAnchor xmlns:cdr="http://schemas.openxmlformats.org/drawingml/2006/chartDrawing">
    <cdr:from>
      <cdr:x>0.319</cdr:x>
      <cdr:y>0.8945</cdr:y>
    </cdr:from>
    <cdr:to>
      <cdr:x>0.46218</cdr:x>
      <cdr:y>0.96621</cdr:y>
    </cdr:to>
    <cdr:sp macro="" textlink="">
      <cdr:nvSpPr>
        <cdr:cNvPr id="1026" name="Text Box 2"/>
        <cdr:cNvSpPr txBox="1">
          <a:spLocks xmlns:a="http://schemas.openxmlformats.org/drawingml/2006/main" noChangeArrowheads="1"/>
        </cdr:cNvSpPr>
      </cdr:nvSpPr>
      <cdr:spPr bwMode="auto">
        <a:xfrm xmlns:a="http://schemas.openxmlformats.org/drawingml/2006/main">
          <a:off x="1859039" y="3743169"/>
          <a:ext cx="834396" cy="30008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a:solidFill>
                <a:srgbClr val="000000"/>
              </a:solidFill>
              <a:latin typeface="Arial Cyr"/>
              <a:cs typeface="Arial Cyr"/>
            </a:rPr>
            <a:t>Итого: </a:t>
          </a:r>
          <a:r>
            <a:rPr lang="ru-RU" sz="900" b="1" i="0" u="none" strike="noStrike" baseline="0" dirty="0" smtClean="0">
              <a:solidFill>
                <a:srgbClr val="000000"/>
              </a:solidFill>
              <a:latin typeface="Arial Cyr"/>
              <a:cs typeface="Arial Cyr"/>
            </a:rPr>
            <a:t>59958,2</a:t>
          </a:r>
        </a:p>
        <a:p xmlns:a="http://schemas.openxmlformats.org/drawingml/2006/main">
          <a:pPr algn="l" rtl="0">
            <a:defRPr sz="1000"/>
          </a:pPr>
          <a:endParaRPr lang="ru-RU" sz="900" b="1" i="0" u="none" strike="noStrike" baseline="0" dirty="0">
            <a:solidFill>
              <a:srgbClr val="000000"/>
            </a:solidFill>
            <a:latin typeface="Arial Cyr"/>
            <a:cs typeface="Arial Cyr"/>
          </a:endParaRPr>
        </a:p>
      </cdr:txBody>
    </cdr:sp>
  </cdr:relSizeAnchor>
  <cdr:relSizeAnchor xmlns:cdr="http://schemas.openxmlformats.org/drawingml/2006/chartDrawing">
    <cdr:from>
      <cdr:x>0.53375</cdr:x>
      <cdr:y>0.8945</cdr:y>
    </cdr:from>
    <cdr:to>
      <cdr:x>0.67693</cdr:x>
      <cdr:y>0.93311</cdr:y>
    </cdr:to>
    <cdr:sp macro="" textlink="">
      <cdr:nvSpPr>
        <cdr:cNvPr id="1027" name="Text Box 3"/>
        <cdr:cNvSpPr txBox="1">
          <a:spLocks xmlns:a="http://schemas.openxmlformats.org/drawingml/2006/main" noChangeArrowheads="1"/>
        </cdr:cNvSpPr>
      </cdr:nvSpPr>
      <cdr:spPr bwMode="auto">
        <a:xfrm xmlns:a="http://schemas.openxmlformats.org/drawingml/2006/main">
          <a:off x="3110539" y="3743169"/>
          <a:ext cx="834396"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a:solidFill>
                <a:srgbClr val="000000"/>
              </a:solidFill>
              <a:latin typeface="Arial Cyr"/>
              <a:cs typeface="Arial Cyr"/>
            </a:rPr>
            <a:t>Итого: </a:t>
          </a:r>
          <a:r>
            <a:rPr lang="ru-RU" sz="900" b="1" i="0" u="none" strike="noStrike" baseline="0" dirty="0" smtClean="0">
              <a:solidFill>
                <a:srgbClr val="000000"/>
              </a:solidFill>
              <a:latin typeface="Arial Cyr"/>
              <a:cs typeface="Arial Cyr"/>
            </a:rPr>
            <a:t>57855,7</a:t>
          </a:r>
          <a:endParaRPr lang="ru-RU" sz="900" b="1" i="0" u="none" strike="noStrike" baseline="0" dirty="0">
            <a:solidFill>
              <a:srgbClr val="000000"/>
            </a:solidFill>
            <a:latin typeface="Arial Cyr"/>
            <a:cs typeface="Arial Cyr"/>
          </a:endParaRPr>
        </a:p>
      </cdr:txBody>
    </cdr:sp>
  </cdr:relSizeAnchor>
  <cdr:relSizeAnchor xmlns:cdr="http://schemas.openxmlformats.org/drawingml/2006/chartDrawing">
    <cdr:from>
      <cdr:x>0.43375</cdr:x>
      <cdr:y>0.94525</cdr:y>
    </cdr:from>
    <cdr:to>
      <cdr:x>0.6035</cdr:x>
      <cdr:y>0.99</cdr:y>
    </cdr:to>
    <cdr:sp macro="" textlink="">
      <cdr:nvSpPr>
        <cdr:cNvPr id="1029" name="AutoShape 5"/>
        <cdr:cNvSpPr>
          <a:spLocks xmlns:a="http://schemas.openxmlformats.org/drawingml/2006/main" noChangeArrowheads="1"/>
        </cdr:cNvSpPr>
      </cdr:nvSpPr>
      <cdr:spPr bwMode="auto">
        <a:xfrm xmlns:a="http://schemas.openxmlformats.org/drawingml/2006/main">
          <a:off x="2429304" y="3700441"/>
          <a:ext cx="950718" cy="175186"/>
        </a:xfrm>
        <a:prstGeom xmlns:a="http://schemas.openxmlformats.org/drawingml/2006/main" prst="curvedUpArrow">
          <a:avLst>
            <a:gd name="adj1" fmla="val 108538"/>
            <a:gd name="adj2" fmla="val 217076"/>
            <a:gd name="adj3" fmla="val 33333"/>
          </a:avLst>
        </a:prstGeom>
        <a:solidFill xmlns:a="http://schemas.openxmlformats.org/drawingml/2006/main">
          <a:srgbClr xmlns:mc="http://schemas.openxmlformats.org/markup-compatibility/2006" xmlns:a14="http://schemas.microsoft.com/office/drawing/2010/main" val="C0C0C0" mc:Ignorable="a14" a14:legacySpreadsheetColorIndex="22"/>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0.23025</cdr:x>
      <cdr:y>0.9245</cdr:y>
    </cdr:from>
    <cdr:to>
      <cdr:x>0.28816</cdr:x>
      <cdr:y>0.95944</cdr:y>
    </cdr:to>
    <cdr:sp macro="" textlink="">
      <cdr:nvSpPr>
        <cdr:cNvPr id="1030" name="Text Box 6"/>
        <cdr:cNvSpPr txBox="1">
          <a:spLocks xmlns:a="http://schemas.openxmlformats.org/drawingml/2006/main" noChangeArrowheads="1"/>
        </cdr:cNvSpPr>
      </cdr:nvSpPr>
      <cdr:spPr bwMode="auto">
        <a:xfrm xmlns:a="http://schemas.openxmlformats.org/drawingml/2006/main">
          <a:off x="1341830" y="3868709"/>
          <a:ext cx="337465" cy="14619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Arial Cyr"/>
              <a:cs typeface="Arial Cyr"/>
            </a:rPr>
            <a:t>+486,5</a:t>
          </a:r>
          <a:endParaRPr lang="ru-RU" sz="800" b="1" i="0" u="none" strike="noStrike" baseline="0" dirty="0">
            <a:solidFill>
              <a:srgbClr val="000000"/>
            </a:solidFill>
            <a:latin typeface="Arial Cyr"/>
            <a:cs typeface="Arial Cyr"/>
          </a:endParaRPr>
        </a:p>
      </cdr:txBody>
    </cdr:sp>
  </cdr:relSizeAnchor>
  <cdr:relSizeAnchor xmlns:cdr="http://schemas.openxmlformats.org/drawingml/2006/chartDrawing">
    <cdr:from>
      <cdr:x>0.471</cdr:x>
      <cdr:y>0.9245</cdr:y>
    </cdr:from>
    <cdr:to>
      <cdr:x>0.53881</cdr:x>
      <cdr:y>0.95944</cdr:y>
    </cdr:to>
    <cdr:sp macro="" textlink="">
      <cdr:nvSpPr>
        <cdr:cNvPr id="1031" name="Text Box 7"/>
        <cdr:cNvSpPr txBox="1">
          <a:spLocks xmlns:a="http://schemas.openxmlformats.org/drawingml/2006/main" noChangeArrowheads="1"/>
        </cdr:cNvSpPr>
      </cdr:nvSpPr>
      <cdr:spPr bwMode="auto">
        <a:xfrm xmlns:a="http://schemas.openxmlformats.org/drawingml/2006/main">
          <a:off x="2744850" y="3868709"/>
          <a:ext cx="395173" cy="14619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Arial Cyr"/>
              <a:cs typeface="Arial Cyr"/>
            </a:rPr>
            <a:t>+2102,5</a:t>
          </a:r>
          <a:endParaRPr lang="ru-RU" sz="800" b="1" i="0" u="none" strike="noStrike" baseline="0" dirty="0">
            <a:solidFill>
              <a:srgbClr val="000000"/>
            </a:solidFill>
            <a:latin typeface="Arial Cyr"/>
            <a:cs typeface="Arial Cyr"/>
          </a:endParaRPr>
        </a:p>
      </cdr:txBody>
    </cdr:sp>
  </cdr:relSizeAnchor>
  <cdr:relSizeAnchor xmlns:cdr="http://schemas.openxmlformats.org/drawingml/2006/chartDrawing">
    <cdr:from>
      <cdr:x>0.1515</cdr:x>
      <cdr:y>0.94525</cdr:y>
    </cdr:from>
    <cdr:to>
      <cdr:x>0.336</cdr:x>
      <cdr:y>0.99525</cdr:y>
    </cdr:to>
    <cdr:sp macro="" textlink="">
      <cdr:nvSpPr>
        <cdr:cNvPr id="1032" name="AutoShape 8"/>
        <cdr:cNvSpPr>
          <a:spLocks xmlns:a="http://schemas.openxmlformats.org/drawingml/2006/main" noChangeArrowheads="1"/>
        </cdr:cNvSpPr>
      </cdr:nvSpPr>
      <cdr:spPr bwMode="auto">
        <a:xfrm xmlns:a="http://schemas.openxmlformats.org/drawingml/2006/main" rot="5400000">
          <a:off x="1267301" y="3281646"/>
          <a:ext cx="195739" cy="1033329"/>
        </a:xfrm>
        <a:prstGeom xmlns:a="http://schemas.openxmlformats.org/drawingml/2006/main" prst="curvedLeftArrow">
          <a:avLst>
            <a:gd name="adj1" fmla="val 103774"/>
            <a:gd name="adj2" fmla="val 254620"/>
            <a:gd name="adj3" fmla="val 33333"/>
          </a:avLst>
        </a:prstGeom>
        <a:solidFill xmlns:a="http://schemas.openxmlformats.org/drawingml/2006/main">
          <a:srgbClr xmlns:mc="http://schemas.openxmlformats.org/markup-compatibility/2006" xmlns:a14="http://schemas.microsoft.com/office/drawing/2010/main" val="C0C0C0" mc:Ignorable="a14" a14:legacySpreadsheetColorIndex="22"/>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userShapes>
</file>

<file path=ppt/drawings/drawing3.xml><?xml version="1.0" encoding="utf-8"?>
<c:userShapes xmlns:c="http://schemas.openxmlformats.org/drawingml/2006/chart">
  <cdr:relSizeAnchor xmlns:cdr="http://schemas.openxmlformats.org/drawingml/2006/chartDrawing">
    <cdr:from>
      <cdr:x>0.11103</cdr:x>
      <cdr:y>0.17774</cdr:y>
    </cdr:from>
    <cdr:to>
      <cdr:x>0.19178</cdr:x>
      <cdr:y>0.22649</cdr:y>
    </cdr:to>
    <cdr:sp macro="" textlink="">
      <cdr:nvSpPr>
        <cdr:cNvPr id="1025" name="AutoShape 1"/>
        <cdr:cNvSpPr>
          <a:spLocks xmlns:a="http://schemas.openxmlformats.org/drawingml/2006/main" noChangeArrowheads="1"/>
        </cdr:cNvSpPr>
      </cdr:nvSpPr>
      <cdr:spPr bwMode="auto">
        <a:xfrm xmlns:a="http://schemas.openxmlformats.org/drawingml/2006/main" rot="487901">
          <a:off x="864394" y="536391"/>
          <a:ext cx="628646" cy="147120"/>
        </a:xfrm>
        <a:prstGeom xmlns:a="http://schemas.openxmlformats.org/drawingml/2006/main" prst="rightArrow">
          <a:avLst>
            <a:gd name="adj1" fmla="val 50000"/>
            <a:gd name="adj2" fmla="val 106577"/>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0.22172</cdr:x>
      <cdr:y>0.47484</cdr:y>
    </cdr:from>
    <cdr:to>
      <cdr:x>0.31293</cdr:x>
      <cdr:y>0.52274</cdr:y>
    </cdr:to>
    <cdr:sp macro="" textlink="">
      <cdr:nvSpPr>
        <cdr:cNvPr id="1026" name="AutoShape 2"/>
        <cdr:cNvSpPr>
          <a:spLocks xmlns:a="http://schemas.openxmlformats.org/drawingml/2006/main" noChangeArrowheads="1"/>
        </cdr:cNvSpPr>
      </cdr:nvSpPr>
      <cdr:spPr bwMode="auto">
        <a:xfrm xmlns:a="http://schemas.openxmlformats.org/drawingml/2006/main" rot="761262">
          <a:off x="1726121" y="1432981"/>
          <a:ext cx="710079" cy="144554"/>
        </a:xfrm>
        <a:prstGeom xmlns:a="http://schemas.openxmlformats.org/drawingml/2006/main" prst="rightArrow">
          <a:avLst>
            <a:gd name="adj1" fmla="val 50000"/>
            <a:gd name="adj2" fmla="val 142332"/>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0.576</cdr:x>
      <cdr:y>0.70525</cdr:y>
    </cdr:from>
    <cdr:to>
      <cdr:x>0.6495</cdr:x>
      <cdr:y>0.74725</cdr:y>
    </cdr:to>
    <cdr:sp macro="" textlink="">
      <cdr:nvSpPr>
        <cdr:cNvPr id="1027" name="AutoShape 3"/>
        <cdr:cNvSpPr>
          <a:spLocks xmlns:a="http://schemas.openxmlformats.org/drawingml/2006/main" noChangeArrowheads="1"/>
        </cdr:cNvSpPr>
      </cdr:nvSpPr>
      <cdr:spPr bwMode="auto">
        <a:xfrm xmlns:a="http://schemas.openxmlformats.org/drawingml/2006/main" rot="-355354">
          <a:off x="4504334" y="2142884"/>
          <a:ext cx="574772" cy="127616"/>
        </a:xfrm>
        <a:prstGeom xmlns:a="http://schemas.openxmlformats.org/drawingml/2006/main" prst="rightArrow">
          <a:avLst>
            <a:gd name="adj1" fmla="val 50000"/>
            <a:gd name="adj2" fmla="val 112598"/>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0.79498</cdr:x>
      <cdr:y>0.59156</cdr:y>
    </cdr:from>
    <cdr:to>
      <cdr:x>0.88523</cdr:x>
      <cdr:y>0.63356</cdr:y>
    </cdr:to>
    <cdr:sp macro="" textlink="">
      <cdr:nvSpPr>
        <cdr:cNvPr id="1028" name="AutoShape 4"/>
        <cdr:cNvSpPr>
          <a:spLocks xmlns:a="http://schemas.openxmlformats.org/drawingml/2006/main" noChangeArrowheads="1"/>
        </cdr:cNvSpPr>
      </cdr:nvSpPr>
      <cdr:spPr bwMode="auto">
        <a:xfrm xmlns:a="http://schemas.openxmlformats.org/drawingml/2006/main" rot="-686520">
          <a:off x="6189000" y="1785238"/>
          <a:ext cx="702605" cy="126749"/>
        </a:xfrm>
        <a:prstGeom xmlns:a="http://schemas.openxmlformats.org/drawingml/2006/main" prst="rightArrow">
          <a:avLst>
            <a:gd name="adj1" fmla="val 50000"/>
            <a:gd name="adj2" fmla="val 138258"/>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0.1251</cdr:x>
      <cdr:y>0.13939</cdr:y>
    </cdr:from>
    <cdr:to>
      <cdr:x>0.17771</cdr:x>
      <cdr:y>0.19293</cdr:y>
    </cdr:to>
    <cdr:sp macro="" textlink="">
      <cdr:nvSpPr>
        <cdr:cNvPr id="1029" name="Text Box 5"/>
        <cdr:cNvSpPr txBox="1">
          <a:spLocks xmlns:a="http://schemas.openxmlformats.org/drawingml/2006/main" noChangeArrowheads="1"/>
        </cdr:cNvSpPr>
      </cdr:nvSpPr>
      <cdr:spPr bwMode="auto">
        <a:xfrm xmlns:a="http://schemas.openxmlformats.org/drawingml/2006/main">
          <a:off x="973892" y="420663"/>
          <a:ext cx="409599"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smtClean="0">
              <a:solidFill>
                <a:srgbClr val="000000"/>
              </a:solidFill>
              <a:latin typeface="Arial Cyr"/>
              <a:cs typeface="Arial Cyr"/>
            </a:rPr>
            <a:t>101,0%</a:t>
          </a:r>
          <a:endParaRPr lang="ru-RU" sz="900" b="1" i="0" u="none" strike="noStrike" baseline="0" dirty="0">
            <a:solidFill>
              <a:srgbClr val="000000"/>
            </a:solidFill>
            <a:latin typeface="Arial Cyr"/>
            <a:cs typeface="Arial Cyr"/>
          </a:endParaRPr>
        </a:p>
      </cdr:txBody>
    </cdr:sp>
  </cdr:relSizeAnchor>
  <cdr:relSizeAnchor xmlns:cdr="http://schemas.openxmlformats.org/drawingml/2006/chartDrawing">
    <cdr:from>
      <cdr:x>0.24854</cdr:x>
      <cdr:y>0.378</cdr:y>
    </cdr:from>
    <cdr:to>
      <cdr:x>0.30116</cdr:x>
      <cdr:y>0.43154</cdr:y>
    </cdr:to>
    <cdr:sp macro="" textlink="">
      <cdr:nvSpPr>
        <cdr:cNvPr id="1030" name="Text Box 6"/>
        <cdr:cNvSpPr txBox="1">
          <a:spLocks xmlns:a="http://schemas.openxmlformats.org/drawingml/2006/main" noChangeArrowheads="1"/>
        </cdr:cNvSpPr>
      </cdr:nvSpPr>
      <cdr:spPr bwMode="auto">
        <a:xfrm xmlns:a="http://schemas.openxmlformats.org/drawingml/2006/main">
          <a:off x="1934939" y="1140743"/>
          <a:ext cx="409599"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smtClean="0">
              <a:solidFill>
                <a:srgbClr val="000000"/>
              </a:solidFill>
              <a:latin typeface="Arial Cyr"/>
              <a:cs typeface="Arial Cyr"/>
            </a:rPr>
            <a:t>105,6%</a:t>
          </a:r>
          <a:endParaRPr lang="ru-RU" sz="900" b="1" i="0" u="none" strike="noStrike" baseline="0" dirty="0">
            <a:solidFill>
              <a:srgbClr val="000000"/>
            </a:solidFill>
            <a:latin typeface="Arial Cyr"/>
            <a:cs typeface="Arial Cyr"/>
          </a:endParaRPr>
        </a:p>
      </cdr:txBody>
    </cdr:sp>
  </cdr:relSizeAnchor>
  <cdr:relSizeAnchor xmlns:cdr="http://schemas.openxmlformats.org/drawingml/2006/chartDrawing">
    <cdr:from>
      <cdr:x>0.58152</cdr:x>
      <cdr:y>0.64047</cdr:y>
    </cdr:from>
    <cdr:to>
      <cdr:x>0.63558</cdr:x>
      <cdr:y>0.69911</cdr:y>
    </cdr:to>
    <cdr:sp macro="" textlink="">
      <cdr:nvSpPr>
        <cdr:cNvPr id="1031" name="Text Box 7"/>
        <cdr:cNvSpPr txBox="1">
          <a:spLocks xmlns:a="http://schemas.openxmlformats.org/drawingml/2006/main" noChangeArrowheads="1"/>
        </cdr:cNvSpPr>
      </cdr:nvSpPr>
      <cdr:spPr bwMode="auto">
        <a:xfrm xmlns:a="http://schemas.openxmlformats.org/drawingml/2006/main">
          <a:off x="4527227" y="1932831"/>
          <a:ext cx="420821" cy="17697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smtClean="0">
              <a:solidFill>
                <a:srgbClr val="000000"/>
              </a:solidFill>
              <a:latin typeface="Arial Cyr"/>
              <a:cs typeface="Arial Cyr"/>
            </a:rPr>
            <a:t>133,5</a:t>
          </a:r>
          <a:r>
            <a:rPr lang="ru-RU" sz="1000" b="1" i="0" u="none" strike="noStrike" baseline="0" dirty="0" smtClean="0">
              <a:solidFill>
                <a:srgbClr val="000000"/>
              </a:solidFill>
              <a:latin typeface="Arial Cyr"/>
              <a:cs typeface="Arial Cyr"/>
            </a:rPr>
            <a:t>%</a:t>
          </a:r>
          <a:endParaRPr lang="ru-RU" sz="1000" b="1" i="0" u="none" strike="noStrike" baseline="0" dirty="0">
            <a:solidFill>
              <a:srgbClr val="000000"/>
            </a:solidFill>
            <a:latin typeface="Arial Cyr"/>
            <a:cs typeface="Arial Cyr"/>
          </a:endParaRPr>
        </a:p>
      </cdr:txBody>
    </cdr:sp>
  </cdr:relSizeAnchor>
  <cdr:relSizeAnchor xmlns:cdr="http://schemas.openxmlformats.org/drawingml/2006/chartDrawing">
    <cdr:from>
      <cdr:x>0.81276</cdr:x>
      <cdr:y>0.52116</cdr:y>
    </cdr:from>
    <cdr:to>
      <cdr:x>0.86682</cdr:x>
      <cdr:y>0.57981</cdr:y>
    </cdr:to>
    <cdr:sp macro="" textlink="">
      <cdr:nvSpPr>
        <cdr:cNvPr id="1032" name="Text Box 8"/>
        <cdr:cNvSpPr txBox="1">
          <a:spLocks xmlns:a="http://schemas.openxmlformats.org/drawingml/2006/main" noChangeArrowheads="1"/>
        </cdr:cNvSpPr>
      </cdr:nvSpPr>
      <cdr:spPr bwMode="auto">
        <a:xfrm xmlns:a="http://schemas.openxmlformats.org/drawingml/2006/main">
          <a:off x="6327427" y="1572791"/>
          <a:ext cx="420821" cy="17697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smtClean="0">
              <a:solidFill>
                <a:srgbClr val="000000"/>
              </a:solidFill>
              <a:latin typeface="Arial Cyr"/>
              <a:cs typeface="Arial Cyr"/>
            </a:rPr>
            <a:t>128,3</a:t>
          </a:r>
          <a:r>
            <a:rPr lang="ru-RU" sz="1000" b="1" i="0" u="none" strike="noStrike" baseline="0" dirty="0" smtClean="0">
              <a:solidFill>
                <a:srgbClr val="000000"/>
              </a:solidFill>
              <a:latin typeface="Arial Cyr"/>
              <a:cs typeface="Arial Cyr"/>
            </a:rPr>
            <a:t>%</a:t>
          </a:r>
          <a:endParaRPr lang="ru-RU" sz="1000" b="1" i="0" u="none" strike="noStrike" baseline="0" dirty="0">
            <a:solidFill>
              <a:srgbClr val="000000"/>
            </a:solidFill>
            <a:latin typeface="Arial Cyr"/>
            <a:cs typeface="Arial Cyr"/>
          </a:endParaRPr>
        </a:p>
      </cdr:txBody>
    </cdr:sp>
  </cdr:relSizeAnchor>
  <cdr:relSizeAnchor xmlns:cdr="http://schemas.openxmlformats.org/drawingml/2006/chartDrawing">
    <cdr:from>
      <cdr:x>0.467</cdr:x>
      <cdr:y>0.6265</cdr:y>
    </cdr:from>
    <cdr:to>
      <cdr:x>0.55075</cdr:x>
      <cdr:y>0.65625</cdr:y>
    </cdr:to>
    <cdr:sp macro="" textlink="">
      <cdr:nvSpPr>
        <cdr:cNvPr id="1033" name="AutoShape 9"/>
        <cdr:cNvSpPr>
          <a:spLocks xmlns:a="http://schemas.openxmlformats.org/drawingml/2006/main" noChangeArrowheads="1"/>
        </cdr:cNvSpPr>
      </cdr:nvSpPr>
      <cdr:spPr bwMode="auto">
        <a:xfrm xmlns:a="http://schemas.openxmlformats.org/drawingml/2006/main" rot="-785653">
          <a:off x="3651952" y="1903605"/>
          <a:ext cx="654927" cy="90394"/>
        </a:xfrm>
        <a:prstGeom xmlns:a="http://schemas.openxmlformats.org/drawingml/2006/main" prst="rightArrow">
          <a:avLst>
            <a:gd name="adj1" fmla="val 50000"/>
            <a:gd name="adj2" fmla="val 181131"/>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0.46128</cdr:x>
      <cdr:y>0.56889</cdr:y>
    </cdr:from>
    <cdr:to>
      <cdr:x>0.50566</cdr:x>
      <cdr:y>0.62243</cdr:y>
    </cdr:to>
    <cdr:sp macro="" textlink="">
      <cdr:nvSpPr>
        <cdr:cNvPr id="1034" name="Text Box 10"/>
        <cdr:cNvSpPr txBox="1">
          <a:spLocks xmlns:a="http://schemas.openxmlformats.org/drawingml/2006/main" noChangeArrowheads="1"/>
        </cdr:cNvSpPr>
      </cdr:nvSpPr>
      <cdr:spPr bwMode="auto">
        <a:xfrm xmlns:a="http://schemas.openxmlformats.org/drawingml/2006/main">
          <a:off x="3591123" y="1716807"/>
          <a:ext cx="345479"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smtClean="0">
              <a:solidFill>
                <a:srgbClr val="000000"/>
              </a:solidFill>
              <a:latin typeface="Arial Cyr" panose="020B0604020202020204" pitchFamily="34" charset="0"/>
              <a:cs typeface="Arial Cyr" panose="020B0604020202020204" pitchFamily="34" charset="0"/>
            </a:rPr>
            <a:t>83,1</a:t>
          </a:r>
          <a:r>
            <a:rPr lang="ru-RU" sz="900" b="1" i="0" u="none" strike="noStrike" baseline="0" dirty="0" smtClean="0">
              <a:solidFill>
                <a:srgbClr val="000000"/>
              </a:solidFill>
              <a:latin typeface="Arial"/>
              <a:cs typeface="Arial"/>
            </a:rPr>
            <a:t>%</a:t>
          </a:r>
          <a:endParaRPr lang="ru-RU" sz="900" b="1" i="0" u="none" strike="noStrike" baseline="0" dirty="0">
            <a:solidFill>
              <a:srgbClr val="000000"/>
            </a:solidFill>
            <a:latin typeface="Arial"/>
            <a:cs typeface="Arial"/>
          </a:endParaRPr>
        </a:p>
      </cdr:txBody>
    </cdr:sp>
  </cdr:relSizeAnchor>
  <cdr:relSizeAnchor xmlns:cdr="http://schemas.openxmlformats.org/drawingml/2006/chartDrawing">
    <cdr:from>
      <cdr:x>0.68325</cdr:x>
      <cdr:y>0.67475</cdr:y>
    </cdr:from>
    <cdr:to>
      <cdr:x>0.76775</cdr:x>
      <cdr:y>0.704</cdr:y>
    </cdr:to>
    <cdr:sp macro="" textlink="">
      <cdr:nvSpPr>
        <cdr:cNvPr id="1035" name="AutoShape 11"/>
        <cdr:cNvSpPr>
          <a:spLocks xmlns:a="http://schemas.openxmlformats.org/drawingml/2006/main" noChangeArrowheads="1"/>
        </cdr:cNvSpPr>
      </cdr:nvSpPr>
      <cdr:spPr bwMode="auto">
        <a:xfrm xmlns:a="http://schemas.openxmlformats.org/drawingml/2006/main" rot="-733549">
          <a:off x="5343032" y="2050211"/>
          <a:ext cx="660792" cy="88875"/>
        </a:xfrm>
        <a:prstGeom xmlns:a="http://schemas.openxmlformats.org/drawingml/2006/main" prst="rightArrow">
          <a:avLst>
            <a:gd name="adj1" fmla="val 50000"/>
            <a:gd name="adj2" fmla="val 185877"/>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0.69252</cdr:x>
      <cdr:y>0.64047</cdr:y>
    </cdr:from>
    <cdr:to>
      <cdr:x>0.7369</cdr:x>
      <cdr:y>0.69401</cdr:y>
    </cdr:to>
    <cdr:sp macro="" textlink="">
      <cdr:nvSpPr>
        <cdr:cNvPr id="1036" name="Text Box 12"/>
        <cdr:cNvSpPr txBox="1">
          <a:spLocks xmlns:a="http://schemas.openxmlformats.org/drawingml/2006/main" noChangeArrowheads="1"/>
        </cdr:cNvSpPr>
      </cdr:nvSpPr>
      <cdr:spPr bwMode="auto">
        <a:xfrm xmlns:a="http://schemas.openxmlformats.org/drawingml/2006/main">
          <a:off x="5391323" y="1932831"/>
          <a:ext cx="345479"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smtClean="0">
              <a:solidFill>
                <a:srgbClr val="000000"/>
              </a:solidFill>
              <a:latin typeface="Arial"/>
              <a:cs typeface="Arial"/>
            </a:rPr>
            <a:t>99,3%</a:t>
          </a:r>
          <a:endParaRPr lang="ru-RU" sz="900" b="1" i="0" u="none" strike="noStrike" baseline="0" dirty="0">
            <a:solidFill>
              <a:srgbClr val="000000"/>
            </a:solidFill>
            <a:latin typeface="Arial"/>
            <a:cs typeface="Arial"/>
          </a:endParaRPr>
        </a:p>
      </cdr:txBody>
    </cdr:sp>
  </cdr:relSizeAnchor>
  <cdr:relSizeAnchor xmlns:cdr="http://schemas.openxmlformats.org/drawingml/2006/chartDrawing">
    <cdr:from>
      <cdr:x>0.35875</cdr:x>
      <cdr:y>0.67475</cdr:y>
    </cdr:from>
    <cdr:to>
      <cdr:x>0.43025</cdr:x>
      <cdr:y>0.70525</cdr:y>
    </cdr:to>
    <cdr:sp macro="" textlink="">
      <cdr:nvSpPr>
        <cdr:cNvPr id="1037" name="AutoShape 13"/>
        <cdr:cNvSpPr>
          <a:spLocks xmlns:a="http://schemas.openxmlformats.org/drawingml/2006/main" noChangeArrowheads="1"/>
        </cdr:cNvSpPr>
      </cdr:nvSpPr>
      <cdr:spPr bwMode="auto">
        <a:xfrm xmlns:a="http://schemas.openxmlformats.org/drawingml/2006/main" rot="-776296">
          <a:off x="2805434" y="2050211"/>
          <a:ext cx="559132" cy="92673"/>
        </a:xfrm>
        <a:prstGeom xmlns:a="http://schemas.openxmlformats.org/drawingml/2006/main" prst="rightArrow">
          <a:avLst>
            <a:gd name="adj1" fmla="val 50000"/>
            <a:gd name="adj2" fmla="val 150835"/>
          </a:avLst>
        </a:prstGeom>
        <a:solidFill xmlns:a="http://schemas.openxmlformats.org/drawingml/2006/main">
          <a:srgbClr xmlns:mc="http://schemas.openxmlformats.org/markup-compatibility/2006" xmlns:a14="http://schemas.microsoft.com/office/drawing/2010/main" val="CC99FF" mc:Ignorable="a14" a14:legacySpreadsheetColorIndex="46"/>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0.35954</cdr:x>
      <cdr:y>0.56889</cdr:y>
    </cdr:from>
    <cdr:to>
      <cdr:x>0.41215</cdr:x>
      <cdr:y>0.62243</cdr:y>
    </cdr:to>
    <cdr:sp macro="" textlink="">
      <cdr:nvSpPr>
        <cdr:cNvPr id="1038" name="Text Box 14"/>
        <cdr:cNvSpPr txBox="1">
          <a:spLocks xmlns:a="http://schemas.openxmlformats.org/drawingml/2006/main" noChangeArrowheads="1"/>
        </cdr:cNvSpPr>
      </cdr:nvSpPr>
      <cdr:spPr bwMode="auto">
        <a:xfrm xmlns:a="http://schemas.openxmlformats.org/drawingml/2006/main">
          <a:off x="2799035" y="1716807"/>
          <a:ext cx="409599"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900" b="1" i="0" u="none" strike="noStrike" baseline="0" dirty="0" smtClean="0">
              <a:solidFill>
                <a:srgbClr val="000000"/>
              </a:solidFill>
              <a:latin typeface="Arial Cyr" panose="020B0604020202020204" pitchFamily="34" charset="0"/>
              <a:cs typeface="Arial Cyr" panose="020B0604020202020204" pitchFamily="34" charset="0"/>
            </a:rPr>
            <a:t>128,6</a:t>
          </a:r>
          <a:r>
            <a:rPr lang="ru-RU" sz="900" b="1" i="0" u="none" strike="noStrike" baseline="0" dirty="0" smtClean="0">
              <a:solidFill>
                <a:srgbClr val="000000"/>
              </a:solidFill>
              <a:latin typeface="Arial"/>
              <a:cs typeface="Arial"/>
            </a:rPr>
            <a:t>%</a:t>
          </a:r>
          <a:endParaRPr lang="ru-RU" sz="900" b="1" i="0" u="none" strike="noStrike" baseline="0" dirty="0">
            <a:solidFill>
              <a:srgbClr val="000000"/>
            </a:solidFill>
            <a:latin typeface="Arial"/>
            <a:cs typeface="Aria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0.29704</cdr:x>
      <cdr:y>0.71994</cdr:y>
    </cdr:from>
    <cdr:to>
      <cdr:x>0.42107</cdr:x>
      <cdr:y>0.73339</cdr:y>
    </cdr:to>
    <cdr:sp macro="" textlink="">
      <cdr:nvSpPr>
        <cdr:cNvPr id="1025" name="AutoShape 1"/>
        <cdr:cNvSpPr>
          <a:spLocks xmlns:a="http://schemas.openxmlformats.org/drawingml/2006/main" noChangeArrowheads="1"/>
        </cdr:cNvSpPr>
      </cdr:nvSpPr>
      <cdr:spPr bwMode="auto">
        <a:xfrm xmlns:a="http://schemas.openxmlformats.org/drawingml/2006/main" rot="-486595">
          <a:off x="1731039" y="2448106"/>
          <a:ext cx="722861" cy="45719"/>
        </a:xfrm>
        <a:prstGeom xmlns:a="http://schemas.openxmlformats.org/drawingml/2006/main" prst="notchedRightArrow">
          <a:avLst>
            <a:gd name="adj1" fmla="val 98352"/>
            <a:gd name="adj2" fmla="val 152199"/>
          </a:avLst>
        </a:prstGeom>
        <a:solidFill xmlns:a="http://schemas.openxmlformats.org/drawingml/2006/main">
          <a:srgbClr xmlns:mc="http://schemas.openxmlformats.org/markup-compatibility/2006" xmlns:a14="http://schemas.microsoft.com/office/drawing/2010/main" val="33CCCC" mc:Ignorable="a14" a14:legacySpreadsheetColorIndex="49"/>
        </a:solidFill>
        <a:ln xmlns:a="http://schemas.openxmlformats.org/drawingml/2006/main" w="76200" cmpd="tri">
          <a:solidFill>
            <a:srgbClr xmlns:mc="http://schemas.openxmlformats.org/markup-compatibility/2006" xmlns:a14="http://schemas.microsoft.com/office/drawing/2010/main" val="00FFFF" mc:Ignorable="a14" a14:legacySpreadsheetColorIndex="35"/>
          </a:solidFill>
          <a:miter lim="800000"/>
          <a:headEnd/>
          <a:tailEnd/>
        </a:ln>
      </cdr:spPr>
    </cdr:sp>
  </cdr:relSizeAnchor>
  <cdr:relSizeAnchor xmlns:cdr="http://schemas.openxmlformats.org/drawingml/2006/chartDrawing">
    <cdr:from>
      <cdr:x>0.31051</cdr:x>
      <cdr:y>0.61297</cdr:y>
    </cdr:from>
    <cdr:to>
      <cdr:x>0.42551</cdr:x>
      <cdr:y>0.6274</cdr:y>
    </cdr:to>
    <cdr:sp macro="" textlink="">
      <cdr:nvSpPr>
        <cdr:cNvPr id="1026" name="AutoShape 2"/>
        <cdr:cNvSpPr>
          <a:spLocks xmlns:a="http://schemas.openxmlformats.org/drawingml/2006/main" noChangeArrowheads="1"/>
        </cdr:cNvSpPr>
      </cdr:nvSpPr>
      <cdr:spPr bwMode="auto">
        <a:xfrm xmlns:a="http://schemas.openxmlformats.org/drawingml/2006/main" rot="21113182">
          <a:off x="1809537" y="2084357"/>
          <a:ext cx="670187" cy="49083"/>
        </a:xfrm>
        <a:prstGeom xmlns:a="http://schemas.openxmlformats.org/drawingml/2006/main" prst="notchedRightArrow">
          <a:avLst>
            <a:gd name="adj1" fmla="val 50000"/>
            <a:gd name="adj2" fmla="val 119900"/>
          </a:avLst>
        </a:prstGeom>
        <a:solidFill xmlns:a="http://schemas.openxmlformats.org/drawingml/2006/main">
          <a:srgbClr xmlns:mc="http://schemas.openxmlformats.org/markup-compatibility/2006" xmlns:a14="http://schemas.microsoft.com/office/drawing/2010/main" val="99CC00" mc:Ignorable="a14" a14:legacySpreadsheetColorIndex="50"/>
        </a:solidFill>
        <a:ln xmlns:a="http://schemas.openxmlformats.org/drawingml/2006/main" w="76200" cmpd="tri">
          <a:solidFill>
            <a:srgbClr xmlns:mc="http://schemas.openxmlformats.org/markup-compatibility/2006" xmlns:a14="http://schemas.microsoft.com/office/drawing/2010/main" val="00FF00" mc:Ignorable="a14" a14:legacySpreadsheetColorIndex="11"/>
          </a:solidFill>
          <a:miter lim="800000"/>
          <a:headEnd/>
          <a:tailEnd/>
        </a:ln>
      </cdr:spPr>
    </cdr:sp>
  </cdr:relSizeAnchor>
  <cdr:relSizeAnchor xmlns:cdr="http://schemas.openxmlformats.org/drawingml/2006/chartDrawing">
    <cdr:from>
      <cdr:x>0.31059</cdr:x>
      <cdr:y>0.50334</cdr:y>
    </cdr:from>
    <cdr:to>
      <cdr:x>0.41759</cdr:x>
      <cdr:y>0.51679</cdr:y>
    </cdr:to>
    <cdr:sp macro="" textlink="">
      <cdr:nvSpPr>
        <cdr:cNvPr id="1027" name="AutoShape 3"/>
        <cdr:cNvSpPr>
          <a:spLocks xmlns:a="http://schemas.openxmlformats.org/drawingml/2006/main" noChangeArrowheads="1"/>
        </cdr:cNvSpPr>
      </cdr:nvSpPr>
      <cdr:spPr bwMode="auto">
        <a:xfrm xmlns:a="http://schemas.openxmlformats.org/drawingml/2006/main" rot="-380700">
          <a:off x="1810044" y="1711585"/>
          <a:ext cx="623565" cy="45736"/>
        </a:xfrm>
        <a:prstGeom xmlns:a="http://schemas.openxmlformats.org/drawingml/2006/main" prst="notchedRightArrow">
          <a:avLst>
            <a:gd name="adj1" fmla="val 50000"/>
            <a:gd name="adj2" fmla="val 126076"/>
          </a:avLst>
        </a:prstGeom>
        <a:solidFill xmlns:a="http://schemas.openxmlformats.org/drawingml/2006/main">
          <a:srgbClr xmlns:mc="http://schemas.openxmlformats.org/markup-compatibility/2006" xmlns:a14="http://schemas.microsoft.com/office/drawing/2010/main" val="99CC00" mc:Ignorable="a14" a14:legacySpreadsheetColorIndex="50"/>
        </a:solidFill>
        <a:ln xmlns:a="http://schemas.openxmlformats.org/drawingml/2006/main" w="76200" cmpd="tri">
          <a:solidFill>
            <a:srgbClr xmlns:mc="http://schemas.openxmlformats.org/markup-compatibility/2006" xmlns:a14="http://schemas.microsoft.com/office/drawing/2010/main" val="808000" mc:Ignorable="a14" a14:legacySpreadsheetColorIndex="19"/>
          </a:solidFill>
          <a:miter lim="800000"/>
          <a:headEnd/>
          <a:tailEnd/>
        </a:ln>
      </cdr:spPr>
    </cdr:sp>
  </cdr:relSizeAnchor>
  <cdr:relSizeAnchor xmlns:cdr="http://schemas.openxmlformats.org/drawingml/2006/chartDrawing">
    <cdr:from>
      <cdr:x>0.31059</cdr:x>
      <cdr:y>0.3765</cdr:y>
    </cdr:from>
    <cdr:to>
      <cdr:x>0.41459</cdr:x>
      <cdr:y>0.38994</cdr:y>
    </cdr:to>
    <cdr:sp macro="" textlink="">
      <cdr:nvSpPr>
        <cdr:cNvPr id="1028" name="AutoShape 4"/>
        <cdr:cNvSpPr>
          <a:spLocks xmlns:a="http://schemas.openxmlformats.org/drawingml/2006/main" noChangeArrowheads="1"/>
        </cdr:cNvSpPr>
      </cdr:nvSpPr>
      <cdr:spPr bwMode="auto">
        <a:xfrm xmlns:a="http://schemas.openxmlformats.org/drawingml/2006/main" rot="-400127">
          <a:off x="1810031" y="1280257"/>
          <a:ext cx="606082" cy="45702"/>
        </a:xfrm>
        <a:prstGeom xmlns:a="http://schemas.openxmlformats.org/drawingml/2006/main" prst="notchedRightArrow">
          <a:avLst>
            <a:gd name="adj1" fmla="val 50000"/>
            <a:gd name="adj2" fmla="val 131553"/>
          </a:avLst>
        </a:prstGeom>
        <a:solidFill xmlns:a="http://schemas.openxmlformats.org/drawingml/2006/main">
          <a:srgbClr xmlns:mc="http://schemas.openxmlformats.org/markup-compatibility/2006" xmlns:a14="http://schemas.microsoft.com/office/drawing/2010/main" val="FF6600" mc:Ignorable="a14" a14:legacySpreadsheetColorIndex="53"/>
        </a:solidFill>
        <a:ln xmlns:a="http://schemas.openxmlformats.org/drawingml/2006/main" w="76200" cmpd="tri">
          <a:solidFill>
            <a:srgbClr val="E6AF00"/>
          </a:solidFill>
          <a:miter lim="800000"/>
          <a:headEnd/>
          <a:tailEnd/>
        </a:ln>
      </cdr:spPr>
    </cdr:sp>
  </cdr:relSizeAnchor>
  <cdr:relSizeAnchor xmlns:cdr="http://schemas.openxmlformats.org/drawingml/2006/chartDrawing">
    <cdr:from>
      <cdr:x>0.32284</cdr:x>
      <cdr:y>0.66266</cdr:y>
    </cdr:from>
    <cdr:to>
      <cdr:x>0.38609</cdr:x>
      <cdr:y>0.70216</cdr:y>
    </cdr:to>
    <cdr:sp macro="" textlink="">
      <cdr:nvSpPr>
        <cdr:cNvPr id="1029" name="Text Box 5"/>
        <cdr:cNvSpPr txBox="1">
          <a:spLocks xmlns:a="http://schemas.openxmlformats.org/drawingml/2006/main" noChangeArrowheads="1"/>
        </cdr:cNvSpPr>
      </cdr:nvSpPr>
      <cdr:spPr bwMode="auto">
        <a:xfrm xmlns:a="http://schemas.openxmlformats.org/drawingml/2006/main">
          <a:off x="1881435" y="2253332"/>
          <a:ext cx="368603" cy="13431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Arial Cyr"/>
              <a:cs typeface="Arial Cyr"/>
            </a:rPr>
            <a:t>+6,2%</a:t>
          </a:r>
          <a:endParaRPr lang="ru-RU" sz="800" b="1" i="0" u="none" strike="noStrike" baseline="0" dirty="0">
            <a:solidFill>
              <a:srgbClr val="000000"/>
            </a:solidFill>
            <a:latin typeface="Arial Cyr"/>
            <a:cs typeface="Arial Cyr"/>
          </a:endParaRPr>
        </a:p>
      </cdr:txBody>
    </cdr:sp>
  </cdr:relSizeAnchor>
  <cdr:relSizeAnchor xmlns:cdr="http://schemas.openxmlformats.org/drawingml/2006/chartDrawing">
    <cdr:from>
      <cdr:x>0.28577</cdr:x>
      <cdr:y>0.55678</cdr:y>
    </cdr:from>
    <cdr:to>
      <cdr:x>0.34506</cdr:x>
      <cdr:y>0.59977</cdr:y>
    </cdr:to>
    <cdr:sp macro="" textlink="">
      <cdr:nvSpPr>
        <cdr:cNvPr id="1030" name="Text Box 6"/>
        <cdr:cNvSpPr txBox="1">
          <a:spLocks xmlns:a="http://schemas.openxmlformats.org/drawingml/2006/main" noChangeArrowheads="1"/>
        </cdr:cNvSpPr>
      </cdr:nvSpPr>
      <cdr:spPr bwMode="auto">
        <a:xfrm xmlns:a="http://schemas.openxmlformats.org/drawingml/2006/main">
          <a:off x="1665411" y="1893292"/>
          <a:ext cx="345479" cy="14619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Arial Cyr"/>
              <a:cs typeface="Arial Cyr"/>
            </a:rPr>
            <a:t>-39,7%</a:t>
          </a:r>
          <a:endParaRPr lang="ru-RU" sz="800" b="1" i="0" u="none" strike="noStrike" baseline="0" dirty="0">
            <a:solidFill>
              <a:srgbClr val="000000"/>
            </a:solidFill>
            <a:latin typeface="Arial Cyr"/>
            <a:cs typeface="Arial Cyr"/>
          </a:endParaRPr>
        </a:p>
      </cdr:txBody>
    </cdr:sp>
  </cdr:relSizeAnchor>
  <cdr:relSizeAnchor xmlns:cdr="http://schemas.openxmlformats.org/drawingml/2006/chartDrawing">
    <cdr:from>
      <cdr:x>0.32284</cdr:x>
      <cdr:y>0.42857</cdr:y>
    </cdr:from>
    <cdr:to>
      <cdr:x>0.38653</cdr:x>
      <cdr:y>0.47156</cdr:y>
    </cdr:to>
    <cdr:sp macro="" textlink="">
      <cdr:nvSpPr>
        <cdr:cNvPr id="1031" name="Text Box 7"/>
        <cdr:cNvSpPr txBox="1">
          <a:spLocks xmlns:a="http://schemas.openxmlformats.org/drawingml/2006/main" noChangeArrowheads="1"/>
        </cdr:cNvSpPr>
      </cdr:nvSpPr>
      <cdr:spPr bwMode="auto">
        <a:xfrm xmlns:a="http://schemas.openxmlformats.org/drawingml/2006/main">
          <a:off x="1881435" y="1457315"/>
          <a:ext cx="371127" cy="14619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Arial Cyr"/>
              <a:cs typeface="Arial Cyr"/>
            </a:rPr>
            <a:t>+11,2%</a:t>
          </a:r>
          <a:endParaRPr lang="ru-RU" sz="800" b="1" i="0" u="none" strike="noStrike" baseline="0" dirty="0">
            <a:solidFill>
              <a:srgbClr val="000000"/>
            </a:solidFill>
            <a:latin typeface="Arial Cyr"/>
            <a:cs typeface="Arial Cyr"/>
          </a:endParaRPr>
        </a:p>
      </cdr:txBody>
    </cdr:sp>
  </cdr:relSizeAnchor>
  <cdr:relSizeAnchor xmlns:cdr="http://schemas.openxmlformats.org/drawingml/2006/chartDrawing">
    <cdr:from>
      <cdr:x>0.29813</cdr:x>
      <cdr:y>0.32384</cdr:y>
    </cdr:from>
    <cdr:to>
      <cdr:x>0.38407</cdr:x>
      <cdr:y>0.36683</cdr:y>
    </cdr:to>
    <cdr:sp macro="" textlink="">
      <cdr:nvSpPr>
        <cdr:cNvPr id="1032" name="Text Box 8"/>
        <cdr:cNvSpPr txBox="1">
          <a:spLocks xmlns:a="http://schemas.openxmlformats.org/drawingml/2006/main" noChangeArrowheads="1"/>
        </cdr:cNvSpPr>
      </cdr:nvSpPr>
      <cdr:spPr bwMode="auto">
        <a:xfrm xmlns:a="http://schemas.openxmlformats.org/drawingml/2006/main">
          <a:off x="1737419" y="1101204"/>
          <a:ext cx="500834" cy="14618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18288" tIns="22860" rIns="0" bIns="0" anchor="t" upright="1">
          <a:spAutoFit/>
        </a:bodyPr>
        <a:lstStyle xmlns:a="http://schemas.openxmlformats.org/drawingml/2006/main"/>
        <a:p xmlns:a="http://schemas.openxmlformats.org/drawingml/2006/main">
          <a:pPr algn="l" rtl="0">
            <a:defRPr sz="1000"/>
          </a:pPr>
          <a:r>
            <a:rPr lang="ru-RU" sz="800" b="1" dirty="0" smtClean="0">
              <a:solidFill>
                <a:srgbClr val="000000"/>
              </a:solidFill>
              <a:latin typeface="Arial Cyr"/>
              <a:cs typeface="Arial Cyr"/>
            </a:rPr>
            <a:t>+73,8</a:t>
          </a:r>
          <a:r>
            <a:rPr lang="ru-RU" sz="800" b="1" i="0" u="none" strike="noStrike" baseline="0" dirty="0" smtClean="0">
              <a:solidFill>
                <a:srgbClr val="000000"/>
              </a:solidFill>
              <a:latin typeface="Arial Cyr"/>
              <a:cs typeface="Arial Cyr"/>
            </a:rPr>
            <a:t>%</a:t>
          </a:r>
          <a:endParaRPr lang="ru-RU" sz="800" b="1" i="0" u="none" strike="noStrike" baseline="0" dirty="0">
            <a:solidFill>
              <a:srgbClr val="000000"/>
            </a:solidFill>
            <a:latin typeface="Arial Cyr"/>
            <a:cs typeface="Arial Cyr"/>
          </a:endParaRPr>
        </a:p>
      </cdr:txBody>
    </cdr:sp>
  </cdr:relSizeAnchor>
  <cdr:relSizeAnchor xmlns:cdr="http://schemas.openxmlformats.org/drawingml/2006/chartDrawing">
    <cdr:from>
      <cdr:x>0.14986</cdr:x>
      <cdr:y>0.11208</cdr:y>
    </cdr:from>
    <cdr:to>
      <cdr:x>0.27323</cdr:x>
      <cdr:y>0.15372</cdr:y>
    </cdr:to>
    <cdr:sp macro="" textlink="">
      <cdr:nvSpPr>
        <cdr:cNvPr id="1035" name="Text Box 11"/>
        <cdr:cNvSpPr txBox="1">
          <a:spLocks xmlns:a="http://schemas.openxmlformats.org/drawingml/2006/main" noChangeArrowheads="1"/>
        </cdr:cNvSpPr>
      </cdr:nvSpPr>
      <cdr:spPr bwMode="auto">
        <a:xfrm xmlns:a="http://schemas.openxmlformats.org/drawingml/2006/main">
          <a:off x="873341" y="381120"/>
          <a:ext cx="718979" cy="1415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a:solidFill>
                <a:srgbClr val="000000"/>
              </a:solidFill>
              <a:latin typeface="Times New Roman"/>
              <a:cs typeface="Times New Roman"/>
            </a:rPr>
            <a:t>Всего: </a:t>
          </a:r>
          <a:r>
            <a:rPr lang="ru-RU" sz="800" b="1" i="0" u="none" strike="noStrike" baseline="0" dirty="0" smtClean="0">
              <a:solidFill>
                <a:srgbClr val="000000"/>
              </a:solidFill>
              <a:latin typeface="Times New Roman"/>
              <a:cs typeface="Times New Roman"/>
            </a:rPr>
            <a:t>316305,5</a:t>
          </a:r>
        </a:p>
      </cdr:txBody>
    </cdr:sp>
  </cdr:relSizeAnchor>
  <cdr:relSizeAnchor xmlns:cdr="http://schemas.openxmlformats.org/drawingml/2006/chartDrawing">
    <cdr:from>
      <cdr:x>0.43405</cdr:x>
      <cdr:y>0.11208</cdr:y>
    </cdr:from>
    <cdr:to>
      <cdr:x>0.55742</cdr:x>
      <cdr:y>0.15372</cdr:y>
    </cdr:to>
    <cdr:sp macro="" textlink="">
      <cdr:nvSpPr>
        <cdr:cNvPr id="1036" name="Text Box 12"/>
        <cdr:cNvSpPr txBox="1">
          <a:spLocks xmlns:a="http://schemas.openxmlformats.org/drawingml/2006/main" noChangeArrowheads="1"/>
        </cdr:cNvSpPr>
      </cdr:nvSpPr>
      <cdr:spPr bwMode="auto">
        <a:xfrm xmlns:a="http://schemas.openxmlformats.org/drawingml/2006/main">
          <a:off x="2529518" y="381120"/>
          <a:ext cx="718979" cy="1415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a:solidFill>
                <a:srgbClr val="000000"/>
              </a:solidFill>
              <a:latin typeface="Times New Roman"/>
              <a:cs typeface="Times New Roman"/>
            </a:rPr>
            <a:t>Всего: </a:t>
          </a:r>
          <a:r>
            <a:rPr lang="ru-RU" sz="800" b="1" i="0" u="none" strike="noStrike" baseline="0" dirty="0" smtClean="0">
              <a:solidFill>
                <a:srgbClr val="000000"/>
              </a:solidFill>
              <a:latin typeface="Times New Roman"/>
              <a:cs typeface="Times New Roman"/>
            </a:rPr>
            <a:t>327863,6</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0.30175</cdr:x>
      <cdr:y>0.15225</cdr:y>
    </cdr:from>
    <cdr:to>
      <cdr:x>0.40725</cdr:x>
      <cdr:y>0.177</cdr:y>
    </cdr:to>
    <cdr:sp macro="" textlink="">
      <cdr:nvSpPr>
        <cdr:cNvPr id="1037" name="AutoShape 13"/>
        <cdr:cNvSpPr>
          <a:spLocks xmlns:a="http://schemas.openxmlformats.org/drawingml/2006/main" noChangeArrowheads="1"/>
        </cdr:cNvSpPr>
      </cdr:nvSpPr>
      <cdr:spPr bwMode="auto">
        <a:xfrm xmlns:a="http://schemas.openxmlformats.org/drawingml/2006/main">
          <a:off x="1997547" y="585873"/>
          <a:ext cx="698397" cy="95241"/>
        </a:xfrm>
        <a:prstGeom xmlns:a="http://schemas.openxmlformats.org/drawingml/2006/main" prst="rightArrow">
          <a:avLst>
            <a:gd name="adj1" fmla="val 50000"/>
            <a:gd name="adj2" fmla="val 183324"/>
          </a:avLst>
        </a:prstGeom>
        <a:solidFill xmlns:a="http://schemas.openxmlformats.org/drawingml/2006/main">
          <a:srgbClr xmlns:mc="http://schemas.openxmlformats.org/markup-compatibility/2006" xmlns:a14="http://schemas.microsoft.com/office/drawing/2010/main" val="000000" mc:Ignorable="a14" a14:legacySpreadsheetColorIndex="8"/>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0.31675</cdr:x>
      <cdr:y>0.11775</cdr:y>
    </cdr:from>
    <cdr:to>
      <cdr:x>0.36943</cdr:x>
      <cdr:y>0.15939</cdr:y>
    </cdr:to>
    <cdr:sp macro="" textlink="">
      <cdr:nvSpPr>
        <cdr:cNvPr id="1038" name="Text Box 14"/>
        <cdr:cNvSpPr txBox="1">
          <a:spLocks xmlns:a="http://schemas.openxmlformats.org/drawingml/2006/main" noChangeArrowheads="1"/>
        </cdr:cNvSpPr>
      </cdr:nvSpPr>
      <cdr:spPr bwMode="auto">
        <a:xfrm xmlns:a="http://schemas.openxmlformats.org/drawingml/2006/main">
          <a:off x="1845928" y="400400"/>
          <a:ext cx="307007" cy="1415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+3,7%</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0.31059</cdr:x>
      <cdr:y>0.29159</cdr:y>
    </cdr:from>
    <cdr:to>
      <cdr:x>0.41765</cdr:x>
      <cdr:y>0.30503</cdr:y>
    </cdr:to>
    <cdr:sp macro="" textlink="">
      <cdr:nvSpPr>
        <cdr:cNvPr id="14" name="AutoShape 3"/>
        <cdr:cNvSpPr>
          <a:spLocks xmlns:a="http://schemas.openxmlformats.org/drawingml/2006/main" noChangeArrowheads="1"/>
        </cdr:cNvSpPr>
      </cdr:nvSpPr>
      <cdr:spPr bwMode="auto">
        <a:xfrm xmlns:a="http://schemas.openxmlformats.org/drawingml/2006/main" rot="-380700">
          <a:off x="1810042" y="991523"/>
          <a:ext cx="623893" cy="45719"/>
        </a:xfrm>
        <a:prstGeom xmlns:a="http://schemas.openxmlformats.org/drawingml/2006/main" prst="notchedRightArrow">
          <a:avLst>
            <a:gd name="adj1" fmla="val 50000"/>
            <a:gd name="adj2" fmla="val 126076"/>
          </a:avLst>
        </a:prstGeom>
        <a:solidFill xmlns:a="http://schemas.openxmlformats.org/drawingml/2006/main">
          <a:schemeClr val="accent4">
            <a:lumMod val="65000"/>
            <a:lumOff val="35000"/>
            <a:alpha val="97000"/>
          </a:schemeClr>
        </a:solidFill>
        <a:ln xmlns:a="http://schemas.openxmlformats.org/drawingml/2006/main" w="76200" cmpd="tri">
          <a:solidFill>
            <a:schemeClr val="accent4">
              <a:lumMod val="50000"/>
              <a:lumOff val="50000"/>
            </a:schemeClr>
          </a:solidFill>
          <a:miter lim="800000"/>
          <a:headEnd/>
          <a:tailEnd/>
        </a:ln>
      </cdr:spPr>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0.28577</cdr:x>
      <cdr:y>0.17561</cdr:y>
    </cdr:from>
    <cdr:to>
      <cdr:x>0.34506</cdr:x>
      <cdr:y>0.2186</cdr:y>
    </cdr:to>
    <cdr:sp macro="" textlink="">
      <cdr:nvSpPr>
        <cdr:cNvPr id="18" name="Text Box 7"/>
        <cdr:cNvSpPr txBox="1">
          <a:spLocks xmlns:a="http://schemas.openxmlformats.org/drawingml/2006/main" noChangeArrowheads="1"/>
        </cdr:cNvSpPr>
      </cdr:nvSpPr>
      <cdr:spPr bwMode="auto">
        <a:xfrm xmlns:a="http://schemas.openxmlformats.org/drawingml/2006/main">
          <a:off x="1665411" y="597148"/>
          <a:ext cx="345479" cy="14619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ru-RU" sz="800" b="1" i="0" u="none" strike="noStrike" baseline="0" dirty="0" smtClean="0">
              <a:solidFill>
                <a:srgbClr val="000000"/>
              </a:solidFill>
              <a:latin typeface="Arial Cyr"/>
              <a:cs typeface="Arial Cyr"/>
            </a:rPr>
            <a:t>-74,4%</a:t>
          </a:r>
          <a:endParaRPr lang="ru-RU" sz="800" b="1" i="0" u="none" strike="noStrike" baseline="0" dirty="0">
            <a:solidFill>
              <a:srgbClr val="000000"/>
            </a:solidFill>
            <a:latin typeface="Arial Cyr"/>
            <a:cs typeface="Arial Cyr"/>
          </a:endParaRPr>
        </a:p>
      </cdr:txBody>
    </cdr:sp>
  </cdr:relSizeAnchor>
  <cdr:relSizeAnchor xmlns:cdr="http://schemas.openxmlformats.org/drawingml/2006/chartDrawing">
    <cdr:from>
      <cdr:x>0.31059</cdr:x>
      <cdr:y>0.22827</cdr:y>
    </cdr:from>
    <cdr:to>
      <cdr:x>0.41459</cdr:x>
      <cdr:y>0.24171</cdr:y>
    </cdr:to>
    <cdr:sp macro="" textlink="">
      <cdr:nvSpPr>
        <cdr:cNvPr id="16" name="AutoShape 4"/>
        <cdr:cNvSpPr>
          <a:spLocks xmlns:a="http://schemas.openxmlformats.org/drawingml/2006/main" noChangeArrowheads="1"/>
        </cdr:cNvSpPr>
      </cdr:nvSpPr>
      <cdr:spPr bwMode="auto">
        <a:xfrm xmlns:a="http://schemas.openxmlformats.org/drawingml/2006/main" rot="-400127">
          <a:off x="1810030" y="776201"/>
          <a:ext cx="606082" cy="45702"/>
        </a:xfrm>
        <a:prstGeom xmlns:a="http://schemas.openxmlformats.org/drawingml/2006/main" prst="notchedRightArrow">
          <a:avLst>
            <a:gd name="adj1" fmla="val 50000"/>
            <a:gd name="adj2" fmla="val 131553"/>
          </a:avLst>
        </a:prstGeom>
        <a:solidFill xmlns:a="http://schemas.openxmlformats.org/drawingml/2006/main">
          <a:schemeClr val="accent2"/>
        </a:solidFill>
        <a:ln xmlns:a="http://schemas.openxmlformats.org/drawingml/2006/main" w="76200" cmpd="tri">
          <a:solidFill>
            <a:schemeClr val="accent2"/>
          </a:solidFill>
          <a:miter lim="800000"/>
          <a:headEnd/>
          <a:tailEnd/>
        </a:ln>
      </cdr:spPr>
    </cdr:sp>
  </cdr:relSizeAnchor>
  <cdr:relSizeAnchor xmlns:cdr="http://schemas.openxmlformats.org/drawingml/2006/chartDrawing">
    <cdr:from>
      <cdr:x>0.29813</cdr:x>
      <cdr:y>0.26031</cdr:y>
    </cdr:from>
    <cdr:to>
      <cdr:x>0.38407</cdr:x>
      <cdr:y>0.3033</cdr:y>
    </cdr:to>
    <cdr:sp macro="" textlink="">
      <cdr:nvSpPr>
        <cdr:cNvPr id="17" name="Text Box 8"/>
        <cdr:cNvSpPr txBox="1">
          <a:spLocks xmlns:a="http://schemas.openxmlformats.org/drawingml/2006/main" noChangeArrowheads="1"/>
        </cdr:cNvSpPr>
      </cdr:nvSpPr>
      <cdr:spPr bwMode="auto">
        <a:xfrm xmlns:a="http://schemas.openxmlformats.org/drawingml/2006/main">
          <a:off x="1737419" y="885180"/>
          <a:ext cx="500834" cy="14618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18288" tIns="22860"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Arial Cyr"/>
              <a:cs typeface="Arial Cyr"/>
            </a:rPr>
            <a:t>0,0%</a:t>
          </a:r>
          <a:endParaRPr lang="ru-RU" sz="800" b="1" i="0" u="none" strike="noStrike" baseline="0" dirty="0">
            <a:solidFill>
              <a:srgbClr val="000000"/>
            </a:solidFill>
            <a:latin typeface="Arial Cyr"/>
            <a:cs typeface="Arial Cyr"/>
          </a:endParaRPr>
        </a:p>
      </cdr:txBody>
    </cdr:sp>
  </cdr:relSizeAnchor>
  <cdr:relSizeAnchor xmlns:cdr="http://schemas.openxmlformats.org/drawingml/2006/chartDrawing">
    <cdr:from>
      <cdr:x>0.29812</cdr:x>
      <cdr:y>0.82582</cdr:y>
    </cdr:from>
    <cdr:to>
      <cdr:x>0.42216</cdr:x>
      <cdr:y>0.84057</cdr:y>
    </cdr:to>
    <cdr:sp macro="" textlink="">
      <cdr:nvSpPr>
        <cdr:cNvPr id="19" name="AutoShape 1"/>
        <cdr:cNvSpPr>
          <a:spLocks xmlns:a="http://schemas.openxmlformats.org/drawingml/2006/main" noChangeArrowheads="1"/>
        </cdr:cNvSpPr>
      </cdr:nvSpPr>
      <cdr:spPr bwMode="auto">
        <a:xfrm xmlns:a="http://schemas.openxmlformats.org/drawingml/2006/main" rot="-486595" flipV="1">
          <a:off x="1737343" y="2808125"/>
          <a:ext cx="722861" cy="50165"/>
        </a:xfrm>
        <a:prstGeom xmlns:a="http://schemas.openxmlformats.org/drawingml/2006/main" prst="notchedRightArrow">
          <a:avLst>
            <a:gd name="adj1" fmla="val 98352"/>
            <a:gd name="adj2" fmla="val 152199"/>
          </a:avLst>
        </a:prstGeom>
        <a:solidFill xmlns:a="http://schemas.openxmlformats.org/drawingml/2006/main">
          <a:srgbClr xmlns:mc="http://schemas.openxmlformats.org/markup-compatibility/2006" xmlns:a14="http://schemas.microsoft.com/office/drawing/2010/main" val="33CCCC" mc:Ignorable="a14" a14:legacySpreadsheetColorIndex="49"/>
        </a:solidFill>
        <a:ln xmlns:a="http://schemas.openxmlformats.org/drawingml/2006/main" w="76200" cmpd="tri">
          <a:solidFill>
            <a:schemeClr val="bg1">
              <a:lumMod val="85000"/>
            </a:schemeClr>
          </a:solidFill>
          <a:miter lim="800000"/>
          <a:headEnd/>
          <a:tailEnd/>
        </a:ln>
      </cdr:spPr>
    </cdr:sp>
  </cdr:relSizeAnchor>
  <cdr:relSizeAnchor xmlns:cdr="http://schemas.openxmlformats.org/drawingml/2006/chartDrawing">
    <cdr:from>
      <cdr:x>0.29813</cdr:x>
      <cdr:y>0.78972</cdr:y>
    </cdr:from>
    <cdr:to>
      <cdr:x>0.36138</cdr:x>
      <cdr:y>0.82922</cdr:y>
    </cdr:to>
    <cdr:sp macro="" textlink="">
      <cdr:nvSpPr>
        <cdr:cNvPr id="20" name="Text Box 5"/>
        <cdr:cNvSpPr txBox="1">
          <a:spLocks xmlns:a="http://schemas.openxmlformats.org/drawingml/2006/main" noChangeArrowheads="1"/>
        </cdr:cNvSpPr>
      </cdr:nvSpPr>
      <cdr:spPr bwMode="auto">
        <a:xfrm xmlns:a="http://schemas.openxmlformats.org/drawingml/2006/main">
          <a:off x="1737419" y="2685380"/>
          <a:ext cx="368603" cy="13431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Arial Cyr"/>
              <a:cs typeface="Arial Cyr"/>
            </a:rPr>
            <a:t>-88,6%</a:t>
          </a:r>
          <a:endParaRPr lang="ru-RU" sz="800" b="1" i="0" u="none" strike="noStrike" baseline="0" dirty="0">
            <a:solidFill>
              <a:srgbClr val="000000"/>
            </a:solidFill>
            <a:latin typeface="Arial Cyr"/>
            <a:cs typeface="Arial Cyr"/>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0.57363</cdr:x>
      <cdr:y>0.07787</cdr:y>
    </cdr:from>
    <cdr:to>
      <cdr:x>0.76413</cdr:x>
      <cdr:y>0.11387</cdr:y>
    </cdr:to>
    <cdr:sp macro="" textlink="">
      <cdr:nvSpPr>
        <cdr:cNvPr id="1025" name="AutoShape 1"/>
        <cdr:cNvSpPr>
          <a:spLocks xmlns:a="http://schemas.openxmlformats.org/drawingml/2006/main" noChangeArrowheads="1"/>
        </cdr:cNvSpPr>
      </cdr:nvSpPr>
      <cdr:spPr bwMode="auto">
        <a:xfrm xmlns:a="http://schemas.openxmlformats.org/drawingml/2006/main">
          <a:off x="4080595" y="309240"/>
          <a:ext cx="1355138" cy="142973"/>
        </a:xfrm>
        <a:prstGeom xmlns:a="http://schemas.openxmlformats.org/drawingml/2006/main" prst="curvedDownArrow">
          <a:avLst>
            <a:gd name="adj1" fmla="val 118016"/>
            <a:gd name="adj2" fmla="val 236032"/>
            <a:gd name="adj3" fmla="val 34782"/>
          </a:avLst>
        </a:prstGeom>
        <a:solidFill xmlns:a="http://schemas.openxmlformats.org/drawingml/2006/main">
          <a:srgbClr xmlns:mc="http://schemas.openxmlformats.org/markup-compatibility/2006" xmlns:a14="http://schemas.microsoft.com/office/drawing/2010/main" val="00CCFF" mc:Ignorable="a14" a14:legacySpreadsheetColorIndex="40"/>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sp>
  </cdr:relSizeAnchor>
  <cdr:relSizeAnchor xmlns:cdr="http://schemas.openxmlformats.org/drawingml/2006/chartDrawing">
    <cdr:from>
      <cdr:x>0.47241</cdr:x>
      <cdr:y>0.02347</cdr:y>
    </cdr:from>
    <cdr:to>
      <cdr:x>0.58376</cdr:x>
      <cdr:y>0.05973</cdr:y>
    </cdr:to>
    <cdr:sp macro="" textlink="">
      <cdr:nvSpPr>
        <cdr:cNvPr id="1031" name="Text Box 7"/>
        <cdr:cNvSpPr txBox="1">
          <a:spLocks xmlns:a="http://schemas.openxmlformats.org/drawingml/2006/main" noChangeArrowheads="1"/>
        </cdr:cNvSpPr>
      </cdr:nvSpPr>
      <cdr:spPr bwMode="auto">
        <a:xfrm xmlns:a="http://schemas.openxmlformats.org/drawingml/2006/main">
          <a:off x="3360515" y="93216"/>
          <a:ext cx="792098" cy="14400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Всего: 22409,9</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0.32057</cdr:x>
      <cdr:y>0.02347</cdr:y>
    </cdr:from>
    <cdr:to>
      <cdr:x>0.4191</cdr:x>
      <cdr:y>0.05912</cdr:y>
    </cdr:to>
    <cdr:sp macro="" textlink="">
      <cdr:nvSpPr>
        <cdr:cNvPr id="1032" name="Text Box 8"/>
        <cdr:cNvSpPr txBox="1">
          <a:spLocks xmlns:a="http://schemas.openxmlformats.org/drawingml/2006/main" noChangeArrowheads="1"/>
        </cdr:cNvSpPr>
      </cdr:nvSpPr>
      <cdr:spPr bwMode="auto">
        <a:xfrm xmlns:a="http://schemas.openxmlformats.org/drawingml/2006/main">
          <a:off x="2280395" y="93216"/>
          <a:ext cx="700901" cy="14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a:solidFill>
                <a:srgbClr val="000000"/>
              </a:solidFill>
              <a:latin typeface="Times New Roman"/>
              <a:cs typeface="Times New Roman"/>
            </a:rPr>
            <a:t>Всего: </a:t>
          </a:r>
          <a:r>
            <a:rPr lang="ru-RU" sz="800" b="1" i="0" u="none" strike="noStrike" baseline="0" dirty="0" smtClean="0">
              <a:solidFill>
                <a:srgbClr val="000000"/>
              </a:solidFill>
              <a:latin typeface="Times New Roman"/>
              <a:cs typeface="Times New Roman"/>
            </a:rPr>
            <a:t>23905,0</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0.64449</cdr:x>
      <cdr:y>0.07787</cdr:y>
    </cdr:from>
    <cdr:to>
      <cdr:x>0.68765</cdr:x>
      <cdr:y>0.11351</cdr:y>
    </cdr:to>
    <cdr:sp macro="" textlink="">
      <cdr:nvSpPr>
        <cdr:cNvPr id="1033" name="Text Box 9"/>
        <cdr:cNvSpPr txBox="1">
          <a:spLocks xmlns:a="http://schemas.openxmlformats.org/drawingml/2006/main" noChangeArrowheads="1"/>
        </cdr:cNvSpPr>
      </cdr:nvSpPr>
      <cdr:spPr bwMode="auto">
        <a:xfrm xmlns:a="http://schemas.openxmlformats.org/drawingml/2006/main">
          <a:off x="4584651" y="309240"/>
          <a:ext cx="307007" cy="1415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+2,5%</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0.6499</cdr:x>
      <cdr:y>0.02347</cdr:y>
    </cdr:from>
    <cdr:to>
      <cdr:x>0.75113</cdr:x>
      <cdr:y>0.05912</cdr:y>
    </cdr:to>
    <cdr:sp macro="" textlink="">
      <cdr:nvSpPr>
        <cdr:cNvPr id="1034" name="Text Box 10"/>
        <cdr:cNvSpPr txBox="1">
          <a:spLocks xmlns:a="http://schemas.openxmlformats.org/drawingml/2006/main" noChangeArrowheads="1"/>
        </cdr:cNvSpPr>
      </cdr:nvSpPr>
      <cdr:spPr bwMode="auto">
        <a:xfrm xmlns:a="http://schemas.openxmlformats.org/drawingml/2006/main">
          <a:off x="4623106" y="93216"/>
          <a:ext cx="720109" cy="14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a:solidFill>
                <a:srgbClr val="000000"/>
              </a:solidFill>
              <a:latin typeface="Times New Roman"/>
              <a:cs typeface="Times New Roman"/>
            </a:rPr>
            <a:t>Всего: </a:t>
          </a:r>
          <a:r>
            <a:rPr lang="ru-RU" sz="800" b="1" i="0" u="none" strike="noStrike" baseline="0" dirty="0" smtClean="0">
              <a:solidFill>
                <a:srgbClr val="000000"/>
              </a:solidFill>
              <a:latin typeface="Times New Roman"/>
              <a:cs typeface="Times New Roman"/>
            </a:rPr>
            <a:t>21870,5</a:t>
          </a:r>
        </a:p>
      </cdr:txBody>
    </cdr:sp>
  </cdr:relSizeAnchor>
  <cdr:relSizeAnchor xmlns:cdr="http://schemas.openxmlformats.org/drawingml/2006/chartDrawing">
    <cdr:from>
      <cdr:x>0.32057</cdr:x>
      <cdr:y>0.05973</cdr:y>
    </cdr:from>
    <cdr:to>
      <cdr:x>0.48407</cdr:x>
      <cdr:y>0.10073</cdr:y>
    </cdr:to>
    <cdr:sp macro="" textlink="">
      <cdr:nvSpPr>
        <cdr:cNvPr id="1035" name="AutoShape 11"/>
        <cdr:cNvSpPr>
          <a:spLocks xmlns:a="http://schemas.openxmlformats.org/drawingml/2006/main" noChangeArrowheads="1"/>
        </cdr:cNvSpPr>
      </cdr:nvSpPr>
      <cdr:spPr bwMode="auto">
        <a:xfrm xmlns:a="http://schemas.openxmlformats.org/drawingml/2006/main" rot="5400000">
          <a:off x="2780515" y="-262888"/>
          <a:ext cx="162831" cy="1163072"/>
        </a:xfrm>
        <a:prstGeom xmlns:a="http://schemas.openxmlformats.org/drawingml/2006/main" prst="curvedRightArrow">
          <a:avLst>
            <a:gd name="adj1" fmla="val 88937"/>
            <a:gd name="adj2" fmla="val 177873"/>
            <a:gd name="adj3" fmla="val 33333"/>
          </a:avLst>
        </a:prstGeom>
        <a:solidFill xmlns:a="http://schemas.openxmlformats.org/drawingml/2006/main">
          <a:srgbClr xmlns:mc="http://schemas.openxmlformats.org/markup-compatibility/2006" xmlns:a14="http://schemas.microsoft.com/office/drawing/2010/main" val="00CCFF" mc:Ignorable="a14" a14:legacySpreadsheetColorIndex="40"/>
        </a:solidFill>
        <a:ln xmlns:a="http://schemas.openxmlformats.org/drawingml/2006/main" w="9525">
          <a:solidFill>
            <a:srgbClr xmlns:mc="http://schemas.openxmlformats.org/markup-compatibility/2006" xmlns:a14="http://schemas.microsoft.com/office/drawing/2010/main" val="000000" mc:Ignorable="a14" a14:legacySpreadsheetColorIndex="77"/>
          </a:solidFill>
          <a:miter lim="800000"/>
          <a:headEnd/>
          <a:tailEnd/>
        </a:ln>
      </cdr:spPr>
    </cdr:sp>
  </cdr:relSizeAnchor>
  <cdr:relSizeAnchor xmlns:cdr="http://schemas.openxmlformats.org/drawingml/2006/chartDrawing">
    <cdr:from>
      <cdr:x>0.3813</cdr:x>
      <cdr:y>0.07787</cdr:y>
    </cdr:from>
    <cdr:to>
      <cdr:x>0.42108</cdr:x>
      <cdr:y>0.11351</cdr:y>
    </cdr:to>
    <cdr:sp macro="" textlink="">
      <cdr:nvSpPr>
        <cdr:cNvPr id="1037" name="Text Box 13"/>
        <cdr:cNvSpPr txBox="1">
          <a:spLocks xmlns:a="http://schemas.openxmlformats.org/drawingml/2006/main" noChangeArrowheads="1"/>
        </cdr:cNvSpPr>
      </cdr:nvSpPr>
      <cdr:spPr bwMode="auto">
        <a:xfrm xmlns:a="http://schemas.openxmlformats.org/drawingml/2006/main">
          <a:off x="2712443" y="309240"/>
          <a:ext cx="282963" cy="1415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-6,3%</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0.53314</cdr:x>
      <cdr:y>0.16852</cdr:y>
    </cdr:from>
    <cdr:to>
      <cdr:x>0.64514</cdr:x>
      <cdr:y>0.19202</cdr:y>
    </cdr:to>
    <cdr:sp macro="" textlink="">
      <cdr:nvSpPr>
        <cdr:cNvPr id="1038" name="AutoShape 14"/>
        <cdr:cNvSpPr>
          <a:spLocks xmlns:a="http://schemas.openxmlformats.org/drawingml/2006/main" noChangeArrowheads="1"/>
        </cdr:cNvSpPr>
      </cdr:nvSpPr>
      <cdr:spPr bwMode="auto">
        <a:xfrm xmlns:a="http://schemas.openxmlformats.org/drawingml/2006/main">
          <a:off x="3792563" y="669280"/>
          <a:ext cx="796721" cy="93330"/>
        </a:xfrm>
        <a:prstGeom xmlns:a="http://schemas.openxmlformats.org/drawingml/2006/main" prst="rightArrow">
          <a:avLst>
            <a:gd name="adj1" fmla="val 50000"/>
            <a:gd name="adj2" fmla="val 132864"/>
          </a:avLst>
        </a:prstGeom>
        <a:solidFill xmlns:a="http://schemas.openxmlformats.org/drawingml/2006/main">
          <a:srgbClr xmlns:mc="http://schemas.openxmlformats.org/markup-compatibility/2006" xmlns:a14="http://schemas.microsoft.com/office/drawing/2010/main" val="BBE0E3" mc:Ignorable="a14" a14:legacySpreadsheetColorIndex="24"/>
        </a:solidFill>
        <a:ln xmlns:a="http://schemas.openxmlformats.org/drawingml/2006/main" w="9525">
          <a:solidFill>
            <a:srgbClr xmlns:mc="http://schemas.openxmlformats.org/markup-compatibility/2006" xmlns:a14="http://schemas.microsoft.com/office/drawing/2010/main" val="000000" mc:Ignorable="a14" a14:legacySpreadsheetColorIndex="77"/>
          </a:solidFill>
          <a:miter lim="800000"/>
          <a:headEnd/>
          <a:tailEnd/>
        </a:ln>
      </cdr:spPr>
    </cdr:sp>
  </cdr:relSizeAnchor>
  <cdr:relSizeAnchor xmlns:cdr="http://schemas.openxmlformats.org/drawingml/2006/chartDrawing">
    <cdr:from>
      <cdr:x>0.34081</cdr:x>
      <cdr:y>0.16852</cdr:y>
    </cdr:from>
    <cdr:to>
      <cdr:x>0.46156</cdr:x>
      <cdr:y>0.19127</cdr:y>
    </cdr:to>
    <cdr:sp macro="" textlink="">
      <cdr:nvSpPr>
        <cdr:cNvPr id="1039" name="AutoShape 15"/>
        <cdr:cNvSpPr>
          <a:spLocks xmlns:a="http://schemas.openxmlformats.org/drawingml/2006/main" noChangeArrowheads="1"/>
        </cdr:cNvSpPr>
      </cdr:nvSpPr>
      <cdr:spPr bwMode="auto">
        <a:xfrm xmlns:a="http://schemas.openxmlformats.org/drawingml/2006/main">
          <a:off x="2424411" y="669280"/>
          <a:ext cx="858966" cy="90352"/>
        </a:xfrm>
        <a:prstGeom xmlns:a="http://schemas.openxmlformats.org/drawingml/2006/main" prst="leftArrow">
          <a:avLst>
            <a:gd name="adj1" fmla="val 50000"/>
            <a:gd name="adj2" fmla="val 147967"/>
          </a:avLst>
        </a:prstGeom>
        <a:solidFill xmlns:a="http://schemas.openxmlformats.org/drawingml/2006/main">
          <a:srgbClr xmlns:mc="http://schemas.openxmlformats.org/markup-compatibility/2006" xmlns:a14="http://schemas.microsoft.com/office/drawing/2010/main" val="BBE0E3" mc:Ignorable="a14" a14:legacySpreadsheetColorIndex="24"/>
        </a:solidFill>
        <a:ln xmlns:a="http://schemas.openxmlformats.org/drawingml/2006/main" w="9525">
          <a:solidFill>
            <a:srgbClr xmlns:mc="http://schemas.openxmlformats.org/markup-compatibility/2006" xmlns:a14="http://schemas.microsoft.com/office/drawing/2010/main" val="000000" mc:Ignorable="a14" a14:legacySpreadsheetColorIndex="77"/>
          </a:solidFill>
          <a:miter lim="800000"/>
          <a:headEnd/>
          <a:tailEnd/>
        </a:ln>
      </cdr:spPr>
    </cdr:sp>
  </cdr:relSizeAnchor>
  <cdr:relSizeAnchor xmlns:cdr="http://schemas.openxmlformats.org/drawingml/2006/chartDrawing">
    <cdr:from>
      <cdr:x>0.55339</cdr:x>
      <cdr:y>0.53115</cdr:y>
    </cdr:from>
    <cdr:to>
      <cdr:x>0.68539</cdr:x>
      <cdr:y>0.55465</cdr:y>
    </cdr:to>
    <cdr:sp macro="" textlink="">
      <cdr:nvSpPr>
        <cdr:cNvPr id="1040" name="AutoShape 16"/>
        <cdr:cNvSpPr>
          <a:spLocks xmlns:a="http://schemas.openxmlformats.org/drawingml/2006/main" noChangeArrowheads="1"/>
        </cdr:cNvSpPr>
      </cdr:nvSpPr>
      <cdr:spPr bwMode="auto">
        <a:xfrm xmlns:a="http://schemas.openxmlformats.org/drawingml/2006/main">
          <a:off x="3936579" y="2109440"/>
          <a:ext cx="938994" cy="93329"/>
        </a:xfrm>
        <a:prstGeom xmlns:a="http://schemas.openxmlformats.org/drawingml/2006/main" prst="rightArrow">
          <a:avLst>
            <a:gd name="adj1" fmla="val 50000"/>
            <a:gd name="adj2" fmla="val 156590"/>
          </a:avLst>
        </a:prstGeom>
        <a:solidFill xmlns:a="http://schemas.openxmlformats.org/drawingml/2006/main">
          <a:schemeClr val="accent2"/>
        </a:solidFill>
        <a:ln xmlns:a="http://schemas.openxmlformats.org/drawingml/2006/main" w="9525">
          <a:solidFill>
            <a:srgbClr xmlns:mc="http://schemas.openxmlformats.org/markup-compatibility/2006" xmlns:a14="http://schemas.microsoft.com/office/drawing/2010/main" val="000000" mc:Ignorable="a14" a14:legacySpreadsheetColorIndex="77"/>
          </a:solidFill>
          <a:miter lim="800000"/>
          <a:headEnd/>
          <a:tailEnd/>
        </a:ln>
      </cdr:spPr>
    </cdr:sp>
  </cdr:relSizeAnchor>
  <cdr:relSizeAnchor xmlns:cdr="http://schemas.openxmlformats.org/drawingml/2006/chartDrawing">
    <cdr:from>
      <cdr:x>0.59388</cdr:x>
      <cdr:y>0.47675</cdr:y>
    </cdr:from>
    <cdr:to>
      <cdr:x>0.63366</cdr:x>
      <cdr:y>0.5124</cdr:y>
    </cdr:to>
    <cdr:sp macro="" textlink="">
      <cdr:nvSpPr>
        <cdr:cNvPr id="1041" name="Text Box 17"/>
        <cdr:cNvSpPr txBox="1">
          <a:spLocks xmlns:a="http://schemas.openxmlformats.org/drawingml/2006/main" noChangeArrowheads="1"/>
        </cdr:cNvSpPr>
      </cdr:nvSpPr>
      <cdr:spPr bwMode="auto">
        <a:xfrm xmlns:a="http://schemas.openxmlformats.org/drawingml/2006/main">
          <a:off x="4224611" y="1893416"/>
          <a:ext cx="282963" cy="1415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-4,4%</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0.57363</cdr:x>
      <cdr:y>0.18665</cdr:y>
    </cdr:from>
    <cdr:to>
      <cdr:x>0.64449</cdr:x>
      <cdr:y>0.22292</cdr:y>
    </cdr:to>
    <cdr:sp macro="" textlink="">
      <cdr:nvSpPr>
        <cdr:cNvPr id="1042" name="Text Box 18"/>
        <cdr:cNvSpPr txBox="1">
          <a:spLocks xmlns:a="http://schemas.openxmlformats.org/drawingml/2006/main" noChangeArrowheads="1"/>
        </cdr:cNvSpPr>
      </cdr:nvSpPr>
      <cdr:spPr bwMode="auto">
        <a:xfrm xmlns:a="http://schemas.openxmlformats.org/drawingml/2006/main">
          <a:off x="4080595" y="741288"/>
          <a:ext cx="504068" cy="14404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+8,0%</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0.41167</cdr:x>
      <cdr:y>0.18665</cdr:y>
    </cdr:from>
    <cdr:to>
      <cdr:x>0.45483</cdr:x>
      <cdr:y>0.2223</cdr:y>
    </cdr:to>
    <cdr:sp macro="" textlink="">
      <cdr:nvSpPr>
        <cdr:cNvPr id="1043" name="Text Box 19"/>
        <cdr:cNvSpPr txBox="1">
          <a:spLocks xmlns:a="http://schemas.openxmlformats.org/drawingml/2006/main" noChangeArrowheads="1"/>
        </cdr:cNvSpPr>
      </cdr:nvSpPr>
      <cdr:spPr bwMode="auto">
        <a:xfrm xmlns:a="http://schemas.openxmlformats.org/drawingml/2006/main">
          <a:off x="2928467" y="741288"/>
          <a:ext cx="307007" cy="1415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+5,6%</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0.36297</cdr:x>
      <cdr:y>0.54928</cdr:y>
    </cdr:from>
    <cdr:to>
      <cdr:x>0.49812</cdr:x>
      <cdr:y>0.57484</cdr:y>
    </cdr:to>
    <cdr:sp macro="" textlink="">
      <cdr:nvSpPr>
        <cdr:cNvPr id="1044" name="AutoShape 20"/>
        <cdr:cNvSpPr>
          <a:spLocks xmlns:a="http://schemas.openxmlformats.org/drawingml/2006/main" noChangeArrowheads="1"/>
        </cdr:cNvSpPr>
      </cdr:nvSpPr>
      <cdr:spPr bwMode="auto">
        <a:xfrm xmlns:a="http://schemas.openxmlformats.org/drawingml/2006/main">
          <a:off x="2582013" y="2181448"/>
          <a:ext cx="961425" cy="101536"/>
        </a:xfrm>
        <a:prstGeom xmlns:a="http://schemas.openxmlformats.org/drawingml/2006/main" prst="leftArrow">
          <a:avLst>
            <a:gd name="adj1" fmla="val 50000"/>
            <a:gd name="adj2" fmla="val 181206"/>
          </a:avLst>
        </a:prstGeom>
        <a:solidFill xmlns:a="http://schemas.openxmlformats.org/drawingml/2006/main">
          <a:schemeClr val="accent2"/>
        </a:solidFill>
        <a:ln xmlns:a="http://schemas.openxmlformats.org/drawingml/2006/main" w="9525">
          <a:solidFill>
            <a:srgbClr xmlns:mc="http://schemas.openxmlformats.org/markup-compatibility/2006" xmlns:a14="http://schemas.microsoft.com/office/drawing/2010/main" val="000000" mc:Ignorable="a14" a14:legacySpreadsheetColorIndex="77"/>
          </a:solidFill>
          <a:miter lim="800000"/>
          <a:headEnd/>
          <a:tailEnd/>
        </a:ln>
      </cdr:spPr>
    </cdr:sp>
  </cdr:relSizeAnchor>
  <cdr:relSizeAnchor xmlns:cdr="http://schemas.openxmlformats.org/drawingml/2006/chartDrawing">
    <cdr:from>
      <cdr:x>0.39143</cdr:x>
      <cdr:y>0.49488</cdr:y>
    </cdr:from>
    <cdr:to>
      <cdr:x>0.4312</cdr:x>
      <cdr:y>0.53053</cdr:y>
    </cdr:to>
    <cdr:sp macro="" textlink="">
      <cdr:nvSpPr>
        <cdr:cNvPr id="1045" name="Text Box 21"/>
        <cdr:cNvSpPr txBox="1">
          <a:spLocks xmlns:a="http://schemas.openxmlformats.org/drawingml/2006/main" noChangeArrowheads="1"/>
        </cdr:cNvSpPr>
      </cdr:nvSpPr>
      <cdr:spPr bwMode="auto">
        <a:xfrm xmlns:a="http://schemas.openxmlformats.org/drawingml/2006/main">
          <a:off x="2784451" y="1965424"/>
          <a:ext cx="282963" cy="1415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-2,5%</a:t>
          </a:r>
          <a:endParaRPr lang="ru-RU" sz="800" b="1" i="0" u="none" strike="noStrike" baseline="0" dirty="0">
            <a:solidFill>
              <a:srgbClr val="000000"/>
            </a:solidFill>
            <a:latin typeface="Times New Roman"/>
            <a:cs typeface="Times New Roman"/>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0.50459</cdr:x>
      <cdr:y>0.44147</cdr:y>
    </cdr:from>
    <cdr:to>
      <cdr:x>0.61066</cdr:x>
      <cdr:y>0.47516</cdr:y>
    </cdr:to>
    <cdr:sp macro="" textlink="">
      <cdr:nvSpPr>
        <cdr:cNvPr id="3073" name="AutoShape 1"/>
        <cdr:cNvSpPr>
          <a:spLocks xmlns:a="http://schemas.openxmlformats.org/drawingml/2006/main" noChangeArrowheads="1"/>
        </cdr:cNvSpPr>
      </cdr:nvSpPr>
      <cdr:spPr bwMode="auto">
        <a:xfrm xmlns:a="http://schemas.openxmlformats.org/drawingml/2006/main" rot="-589361">
          <a:off x="2324636" y="1732230"/>
          <a:ext cx="488671" cy="132168"/>
        </a:xfrm>
        <a:prstGeom xmlns:a="http://schemas.openxmlformats.org/drawingml/2006/main" prst="rightArrow">
          <a:avLst>
            <a:gd name="adj1" fmla="val 50000"/>
            <a:gd name="adj2" fmla="val 61998"/>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chemeClr val="tx1"/>
          </a:solidFill>
          <a:miter lim="800000"/>
          <a:headEnd/>
          <a:tailEnd/>
        </a:ln>
      </cdr:spPr>
      <cdr:txBody>
        <a:bodyPr xmlns:a="http://schemas.openxmlformats.org/drawingml/2006/main" vertOverflow="clip" wrap="square" lIns="27432" tIns="27432" rIns="27432" bIns="27432" anchor="ctr" upright="1"/>
        <a:lstStyle xmlns:a="http://schemas.openxmlformats.org/drawingml/2006/main"/>
        <a:p xmlns:a="http://schemas.openxmlformats.org/drawingml/2006/main">
          <a:pPr algn="ctr" rtl="0">
            <a:defRPr sz="1000"/>
          </a:pPr>
          <a:endParaRPr lang="ru-RU" sz="1000" b="1" i="0" u="none" strike="noStrike" baseline="0" dirty="0">
            <a:solidFill>
              <a:srgbClr val="00000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0.84678</cdr:x>
      <cdr:y>0.08241</cdr:y>
    </cdr:from>
    <cdr:to>
      <cdr:x>0.95375</cdr:x>
      <cdr:y>0.1644</cdr:y>
    </cdr:to>
    <cdr:sp macro="" textlink="">
      <cdr:nvSpPr>
        <cdr:cNvPr id="3077" name="Rectangle 5"/>
        <cdr:cNvSpPr>
          <a:spLocks xmlns:a="http://schemas.openxmlformats.org/drawingml/2006/main" noChangeArrowheads="1"/>
        </cdr:cNvSpPr>
      </cdr:nvSpPr>
      <cdr:spPr bwMode="auto">
        <a:xfrm xmlns:a="http://schemas.openxmlformats.org/drawingml/2006/main">
          <a:off x="3901121" y="323363"/>
          <a:ext cx="492811" cy="32170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FF00" mc:Ignorable="a14" a14:legacySpreadsheetColorIndex="11"/>
              </a:solidFill>
              <a:miter lim="800000"/>
              <a:headEnd/>
              <a:tailEnd/>
            </a14:hiddenLine>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lnSpc>
              <a:spcPts val="1000"/>
            </a:lnSpc>
            <a:defRPr sz="1000"/>
          </a:pPr>
          <a:r>
            <a:rPr lang="ru-RU" sz="800" b="1" i="0" u="none" strike="noStrike" baseline="0" dirty="0">
              <a:solidFill>
                <a:srgbClr val="000000"/>
              </a:solidFill>
              <a:latin typeface="Times New Roman" panose="02020603050405020304" pitchFamily="18" charset="0"/>
              <a:cs typeface="Times New Roman" panose="02020603050405020304" pitchFamily="18" charset="0"/>
            </a:rPr>
            <a:t>итого</a:t>
          </a:r>
        </a:p>
        <a:p xmlns:a="http://schemas.openxmlformats.org/drawingml/2006/main">
          <a:pPr algn="ctr" rtl="0">
            <a:lnSpc>
              <a:spcPts val="1000"/>
            </a:lnSpc>
            <a:defRPr sz="1000"/>
          </a:pPr>
          <a:r>
            <a:rPr lang="ru-RU" sz="800" b="1" i="0" u="none" strike="noStrike" baseline="0" dirty="0">
              <a:solidFill>
                <a:srgbClr val="000000"/>
              </a:solidFill>
              <a:latin typeface="Times New Roman" panose="02020603050405020304" pitchFamily="18" charset="0"/>
              <a:cs typeface="Times New Roman" panose="02020603050405020304" pitchFamily="18" charset="0"/>
            </a:rPr>
            <a:t>27379,0</a:t>
          </a:r>
        </a:p>
      </cdr:txBody>
    </cdr:sp>
  </cdr:relSizeAnchor>
  <cdr:relSizeAnchor xmlns:cdr="http://schemas.openxmlformats.org/drawingml/2006/chartDrawing">
    <cdr:from>
      <cdr:x>0.64359</cdr:x>
      <cdr:y>0.06406</cdr:y>
    </cdr:from>
    <cdr:to>
      <cdr:x>0.753</cdr:x>
      <cdr:y>0.16353</cdr:y>
    </cdr:to>
    <cdr:sp macro="" textlink="">
      <cdr:nvSpPr>
        <cdr:cNvPr id="3078" name="Rectangle 6"/>
        <cdr:cNvSpPr>
          <a:spLocks xmlns:a="http://schemas.openxmlformats.org/drawingml/2006/main" noChangeArrowheads="1"/>
        </cdr:cNvSpPr>
      </cdr:nvSpPr>
      <cdr:spPr bwMode="auto">
        <a:xfrm xmlns:a="http://schemas.openxmlformats.org/drawingml/2006/main">
          <a:off x="2965017" y="251355"/>
          <a:ext cx="504056" cy="39027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FF00" mc:Ignorable="a14" a14:legacySpreadsheetColorIndex="11"/>
              </a:solidFill>
              <a:miter lim="800000"/>
              <a:headEnd/>
              <a:tailEnd/>
            </a14:hiddenLine>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lnSpc>
              <a:spcPts val="1000"/>
            </a:lnSpc>
            <a:defRPr sz="1000"/>
          </a:pPr>
          <a:r>
            <a:rPr lang="ru-RU" sz="800" b="1" i="0" u="none" strike="noStrike" baseline="0" dirty="0">
              <a:solidFill>
                <a:srgbClr val="000000"/>
              </a:solidFill>
              <a:latin typeface="Times New Roman" panose="02020603050405020304" pitchFamily="18" charset="0"/>
              <a:cs typeface="Times New Roman" panose="02020603050405020304" pitchFamily="18" charset="0"/>
            </a:rPr>
            <a:t>итого</a:t>
          </a:r>
        </a:p>
        <a:p xmlns:a="http://schemas.openxmlformats.org/drawingml/2006/main">
          <a:pPr algn="ctr" rtl="0">
            <a:lnSpc>
              <a:spcPts val="1000"/>
            </a:lnSpc>
            <a:defRPr sz="1000"/>
          </a:pPr>
          <a:r>
            <a:rPr lang="ru-RU" sz="800" b="1" i="0" u="none" strike="noStrike" baseline="0" dirty="0">
              <a:solidFill>
                <a:srgbClr val="000000"/>
              </a:solidFill>
              <a:latin typeface="Times New Roman" panose="02020603050405020304" pitchFamily="18" charset="0"/>
              <a:cs typeface="Times New Roman" panose="02020603050405020304" pitchFamily="18" charset="0"/>
            </a:rPr>
            <a:t>27907,2</a:t>
          </a:r>
        </a:p>
      </cdr:txBody>
    </cdr:sp>
  </cdr:relSizeAnchor>
  <cdr:relSizeAnchor xmlns:cdr="http://schemas.openxmlformats.org/drawingml/2006/chartDrawing">
    <cdr:from>
      <cdr:x>0.3648</cdr:x>
      <cdr:y>0.24758</cdr:y>
    </cdr:from>
    <cdr:to>
      <cdr:x>0.46176</cdr:x>
      <cdr:y>0.32378</cdr:y>
    </cdr:to>
    <cdr:sp macro="" textlink="">
      <cdr:nvSpPr>
        <cdr:cNvPr id="3079" name="Rectangle 7"/>
        <cdr:cNvSpPr>
          <a:spLocks xmlns:a="http://schemas.openxmlformats.org/drawingml/2006/main" noChangeArrowheads="1"/>
        </cdr:cNvSpPr>
      </cdr:nvSpPr>
      <cdr:spPr bwMode="auto">
        <a:xfrm xmlns:a="http://schemas.openxmlformats.org/drawingml/2006/main">
          <a:off x="1680622" y="971435"/>
          <a:ext cx="446695" cy="29899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FF00" mc:Ignorable="a14" a14:legacySpreadsheetColorIndex="11"/>
              </a:solidFill>
              <a:miter lim="800000"/>
              <a:headEnd/>
              <a:tailEnd/>
            </a14:hiddenLine>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lnSpc>
              <a:spcPts val="1000"/>
            </a:lnSpc>
            <a:defRPr sz="1000"/>
          </a:pPr>
          <a:r>
            <a:rPr lang="ru-RU" sz="800" b="1" i="0" u="none" strike="noStrike" baseline="0" dirty="0">
              <a:solidFill>
                <a:srgbClr val="000000"/>
              </a:solidFill>
              <a:latin typeface="Times New Roman" panose="02020603050405020304" pitchFamily="18" charset="0"/>
              <a:cs typeface="Times New Roman" panose="02020603050405020304" pitchFamily="18" charset="0"/>
            </a:rPr>
            <a:t>итого 9180,0</a:t>
          </a:r>
        </a:p>
      </cdr:txBody>
    </cdr:sp>
  </cdr:relSizeAnchor>
  <cdr:relSizeAnchor xmlns:cdr="http://schemas.openxmlformats.org/drawingml/2006/chartDrawing">
    <cdr:from>
      <cdr:x>0.36725</cdr:x>
      <cdr:y>0.02776</cdr:y>
    </cdr:from>
    <cdr:to>
      <cdr:x>0.5942</cdr:x>
      <cdr:y>0.10109</cdr:y>
    </cdr:to>
    <cdr:sp macro="" textlink="">
      <cdr:nvSpPr>
        <cdr:cNvPr id="3088" name="Rectangle 16"/>
        <cdr:cNvSpPr>
          <a:spLocks xmlns:a="http://schemas.openxmlformats.org/drawingml/2006/main" noChangeArrowheads="1"/>
        </cdr:cNvSpPr>
      </cdr:nvSpPr>
      <cdr:spPr bwMode="auto">
        <a:xfrm xmlns:a="http://schemas.openxmlformats.org/drawingml/2006/main" rot="21438634">
          <a:off x="1691907" y="108919"/>
          <a:ext cx="1045559" cy="28771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7432" rIns="27432" bIns="27432" anchor="ctr" upright="1"/>
        <a:lstStyle xmlns:a="http://schemas.openxmlformats.org/drawingml/2006/main"/>
        <a:p xmlns:a="http://schemas.openxmlformats.org/drawingml/2006/main">
          <a:pPr algn="ctr" rtl="0">
            <a:defRPr sz="1000"/>
          </a:pPr>
          <a:r>
            <a:rPr lang="ru-RU" sz="800" b="1" i="0" u="none" strike="noStrike" baseline="0" dirty="0">
              <a:solidFill>
                <a:srgbClr val="000000"/>
              </a:solidFill>
              <a:latin typeface="Times New Roman" panose="02020603050405020304" pitchFamily="18" charset="0"/>
              <a:cs typeface="Times New Roman" panose="02020603050405020304" pitchFamily="18" charset="0"/>
            </a:rPr>
            <a:t>снижение на 1,8%</a:t>
          </a:r>
        </a:p>
      </cdr:txBody>
    </cdr:sp>
  </cdr:relSizeAnchor>
  <cdr:relSizeAnchor xmlns:cdr="http://schemas.openxmlformats.org/drawingml/2006/chartDrawing">
    <cdr:from>
      <cdr:x>0.27291</cdr:x>
      <cdr:y>0.43705</cdr:y>
    </cdr:from>
    <cdr:to>
      <cdr:x>0.38262</cdr:x>
      <cdr:y>0.49018</cdr:y>
    </cdr:to>
    <cdr:sp macro="" textlink="">
      <cdr:nvSpPr>
        <cdr:cNvPr id="14" name="AutoShape 1"/>
        <cdr:cNvSpPr>
          <a:spLocks xmlns:a="http://schemas.openxmlformats.org/drawingml/2006/main" noChangeArrowheads="1"/>
        </cdr:cNvSpPr>
      </cdr:nvSpPr>
      <cdr:spPr bwMode="auto">
        <a:xfrm xmlns:a="http://schemas.openxmlformats.org/drawingml/2006/main" rot="1469413">
          <a:off x="1257294" y="1714890"/>
          <a:ext cx="505434" cy="208451"/>
        </a:xfrm>
        <a:prstGeom xmlns:a="http://schemas.openxmlformats.org/drawingml/2006/main" prst="rightArrow">
          <a:avLst>
            <a:gd name="adj1" fmla="val 50000"/>
            <a:gd name="adj2" fmla="val 61998"/>
          </a:avLst>
        </a:prstGeom>
        <a:solidFill xmlns:a="http://schemas.openxmlformats.org/drawingml/2006/main">
          <a:schemeClr val="bg1"/>
        </a:solidFill>
        <a:ln xmlns:a="http://schemas.openxmlformats.org/drawingml/2006/main" w="9525">
          <a:solidFill>
            <a:schemeClr val="tx1"/>
          </a:solidFill>
          <a:miter lim="800000"/>
          <a:headEnd/>
          <a:tailEnd/>
        </a:ln>
      </cdr:spPr>
      <cdr:txBody>
        <a:bodyPr xmlns:a="http://schemas.openxmlformats.org/drawingml/2006/main" wrap="square" lIns="27432" tIns="27432" rIns="27432" bIns="27432"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endParaRPr lang="ru-RU" sz="1000" b="1" i="0" u="none" strike="noStrike" baseline="0" dirty="0">
            <a:solidFill>
              <a:srgbClr val="00000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0.15906</cdr:x>
      <cdr:y>0.06406</cdr:y>
    </cdr:from>
    <cdr:to>
      <cdr:x>0.25601</cdr:x>
      <cdr:y>0.12926</cdr:y>
    </cdr:to>
    <cdr:sp macro="" textlink="">
      <cdr:nvSpPr>
        <cdr:cNvPr id="11" name="Rectangle 7"/>
        <cdr:cNvSpPr>
          <a:spLocks xmlns:a="http://schemas.openxmlformats.org/drawingml/2006/main" noChangeArrowheads="1"/>
        </cdr:cNvSpPr>
      </cdr:nvSpPr>
      <cdr:spPr bwMode="auto">
        <a:xfrm xmlns:a="http://schemas.openxmlformats.org/drawingml/2006/main">
          <a:off x="732769" y="251355"/>
          <a:ext cx="446649" cy="2558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FF00" mc:Ignorable="a14" a14:legacySpreadsheetColorIndex="11"/>
              </a:solidFill>
              <a:miter lim="800000"/>
              <a:headEnd/>
              <a:tailEnd/>
            </a14:hiddenLine>
          </a:ext>
        </a:extLst>
      </cdr:spPr>
      <cdr:txBody>
        <a:bodyPr xmlns:a="http://schemas.openxmlformats.org/drawingml/2006/main" wrap="square" lIns="27432" tIns="22860" rIns="27432"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lnSpc>
              <a:spcPts val="1000"/>
            </a:lnSpc>
            <a:defRPr sz="1000"/>
          </a:pPr>
          <a:r>
            <a:rPr lang="ru-RU" sz="800" b="1" i="0" u="none" strike="noStrike" baseline="0" dirty="0">
              <a:solidFill>
                <a:srgbClr val="000000"/>
              </a:solidFill>
              <a:latin typeface="Times New Roman" panose="02020603050405020304" pitchFamily="18" charset="0"/>
              <a:cs typeface="Times New Roman" panose="02020603050405020304" pitchFamily="18" charset="0"/>
            </a:rPr>
            <a:t>итого 27886,2</a:t>
          </a:r>
        </a:p>
      </cdr:txBody>
    </cdr:sp>
  </cdr:relSizeAnchor>
  <cdr:relSizeAnchor xmlns:cdr="http://schemas.openxmlformats.org/drawingml/2006/chartDrawing">
    <cdr:from>
      <cdr:x>0.25242</cdr:x>
      <cdr:y>0.07844</cdr:y>
    </cdr:from>
    <cdr:to>
      <cdr:x>0.9153</cdr:x>
      <cdr:y>0.09959</cdr:y>
    </cdr:to>
    <cdr:sp macro="" textlink="">
      <cdr:nvSpPr>
        <cdr:cNvPr id="2" name="Стрелка влево 1"/>
        <cdr:cNvSpPr/>
      </cdr:nvSpPr>
      <cdr:spPr>
        <a:xfrm xmlns:a="http://schemas.openxmlformats.org/drawingml/2006/main" rot="21310139">
          <a:off x="1162886" y="307793"/>
          <a:ext cx="3053890" cy="82988"/>
        </a:xfrm>
        <a:prstGeom xmlns:a="http://schemas.openxmlformats.org/drawingml/2006/main" prst="lef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0.73737</cdr:x>
      <cdr:y>0.30263</cdr:y>
    </cdr:from>
    <cdr:to>
      <cdr:x>0.81818</cdr:x>
      <cdr:y>0.37514</cdr:y>
    </cdr:to>
    <cdr:sp macro="" textlink="">
      <cdr:nvSpPr>
        <cdr:cNvPr id="3" name="Равно 2"/>
        <cdr:cNvSpPr/>
      </cdr:nvSpPr>
      <cdr:spPr>
        <a:xfrm xmlns:a="http://schemas.openxmlformats.org/drawingml/2006/main">
          <a:off x="3397065" y="1187459"/>
          <a:ext cx="372292" cy="284512"/>
        </a:xfrm>
        <a:prstGeom xmlns:a="http://schemas.openxmlformats.org/drawingml/2006/main" prst="mathEqual">
          <a:avLst/>
        </a:prstGeom>
        <a:solidFill xmlns:a="http://schemas.openxmlformats.org/drawingml/2006/main">
          <a:schemeClr val="bg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0.25284</cdr:x>
      <cdr:y>0.41274</cdr:y>
    </cdr:from>
    <cdr:to>
      <cdr:x>0.40914</cdr:x>
      <cdr:y>0.48615</cdr:y>
    </cdr:to>
    <cdr:sp macro="" textlink="">
      <cdr:nvSpPr>
        <cdr:cNvPr id="5" name="TextBox 4"/>
        <cdr:cNvSpPr txBox="1"/>
      </cdr:nvSpPr>
      <cdr:spPr>
        <a:xfrm xmlns:a="http://schemas.openxmlformats.org/drawingml/2006/main" rot="1407098">
          <a:off x="1164817" y="1619507"/>
          <a:ext cx="72008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800" b="1" dirty="0" smtClean="0">
              <a:latin typeface="Times New Roman" panose="02020603050405020304" pitchFamily="18" charset="0"/>
              <a:cs typeface="Times New Roman" panose="02020603050405020304" pitchFamily="18" charset="0"/>
            </a:rPr>
            <a:t>  на 63,1% </a:t>
          </a:r>
          <a:endParaRPr lang="ru-RU" sz="8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0.48729</cdr:x>
      <cdr:y>0.39439</cdr:y>
    </cdr:from>
    <cdr:to>
      <cdr:x>0.64359</cdr:x>
      <cdr:y>0.4678</cdr:y>
    </cdr:to>
    <cdr:sp macro="" textlink="">
      <cdr:nvSpPr>
        <cdr:cNvPr id="7" name="TextBox 6"/>
        <cdr:cNvSpPr txBox="1"/>
      </cdr:nvSpPr>
      <cdr:spPr>
        <a:xfrm xmlns:a="http://schemas.openxmlformats.org/drawingml/2006/main" rot="21001632">
          <a:off x="2244937" y="1547499"/>
          <a:ext cx="72008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800" b="1" dirty="0" smtClean="0">
              <a:latin typeface="Times New Roman" panose="02020603050405020304" pitchFamily="18" charset="0"/>
              <a:cs typeface="Times New Roman" panose="02020603050405020304" pitchFamily="18" charset="0"/>
            </a:rPr>
            <a:t> на 143,7%</a:t>
          </a:r>
          <a:endParaRPr lang="ru-RU" sz="800" b="1" dirty="0">
            <a:latin typeface="Times New Roman" panose="02020603050405020304" pitchFamily="18" charset="0"/>
            <a:cs typeface="Times New Roman" panose="02020603050405020304" pitchFamily="18"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0.69926</cdr:x>
      <cdr:y>0.56239</cdr:y>
    </cdr:from>
    <cdr:to>
      <cdr:x>0.83756</cdr:x>
      <cdr:y>0.68248</cdr:y>
    </cdr:to>
    <cdr:sp macro="" textlink="">
      <cdr:nvSpPr>
        <cdr:cNvPr id="2051" name="AutoShape 3"/>
        <cdr:cNvSpPr>
          <a:spLocks xmlns:a="http://schemas.openxmlformats.org/drawingml/2006/main" noChangeArrowheads="1"/>
        </cdr:cNvSpPr>
      </cdr:nvSpPr>
      <cdr:spPr bwMode="auto">
        <a:xfrm xmlns:a="http://schemas.openxmlformats.org/drawingml/2006/main" rot="21016972">
          <a:off x="3081424" y="2185544"/>
          <a:ext cx="609466" cy="466708"/>
        </a:xfrm>
        <a:prstGeom xmlns:a="http://schemas.openxmlformats.org/drawingml/2006/main" prst="rightArrow">
          <a:avLst>
            <a:gd name="adj1" fmla="val 50000"/>
            <a:gd name="adj2" fmla="val 46592"/>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FF0000" mc:Ignorable="a14" a14:legacySpreadsheetColorIndex="10"/>
          </a:solidFill>
          <a:miter lim="800000"/>
          <a:headEnd/>
          <a:tailEnd/>
        </a:l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ru-RU" sz="800" b="1" i="0" u="none" strike="noStrike" baseline="0" dirty="0">
              <a:solidFill>
                <a:srgbClr val="000000"/>
              </a:solidFill>
              <a:latin typeface="Times New Roman" panose="02020603050405020304" pitchFamily="18" charset="0"/>
              <a:cs typeface="Times New Roman" panose="02020603050405020304" pitchFamily="18" charset="0"/>
            </a:rPr>
            <a:t>на 12,0%</a:t>
          </a:r>
        </a:p>
      </cdr:txBody>
    </cdr:sp>
  </cdr:relSizeAnchor>
  <cdr:relSizeAnchor xmlns:cdr="http://schemas.openxmlformats.org/drawingml/2006/chartDrawing">
    <cdr:from>
      <cdr:x>0.11479</cdr:x>
      <cdr:y>0.10895</cdr:y>
    </cdr:from>
    <cdr:to>
      <cdr:x>0.23766</cdr:x>
      <cdr:y>0.22012</cdr:y>
    </cdr:to>
    <cdr:sp macro="" textlink="">
      <cdr:nvSpPr>
        <cdr:cNvPr id="2058" name="Rectangle 10"/>
        <cdr:cNvSpPr>
          <a:spLocks xmlns:a="http://schemas.openxmlformats.org/drawingml/2006/main" noChangeArrowheads="1"/>
        </cdr:cNvSpPr>
      </cdr:nvSpPr>
      <cdr:spPr bwMode="auto">
        <a:xfrm xmlns:a="http://schemas.openxmlformats.org/drawingml/2006/main">
          <a:off x="505862" y="423396"/>
          <a:ext cx="541453" cy="43204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FF00" mc:Ignorable="a14" a14:legacySpreadsheetColorIndex="11"/>
              </a:solidFill>
              <a:miter lim="800000"/>
              <a:headEnd/>
              <a:tailEnd/>
            </a14:hiddenLine>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ru-RU" sz="800" b="1" i="0" u="none" strike="noStrike" baseline="0" dirty="0">
              <a:solidFill>
                <a:srgbClr val="000000"/>
              </a:solidFill>
              <a:latin typeface="Times New Roman" panose="02020603050405020304" pitchFamily="18" charset="0"/>
              <a:cs typeface="Times New Roman" panose="02020603050405020304" pitchFamily="18" charset="0"/>
            </a:rPr>
            <a:t>итого 27886,2</a:t>
          </a:r>
        </a:p>
      </cdr:txBody>
    </cdr:sp>
  </cdr:relSizeAnchor>
  <cdr:relSizeAnchor xmlns:cdr="http://schemas.openxmlformats.org/drawingml/2006/chartDrawing">
    <cdr:from>
      <cdr:x>0.27347</cdr:x>
      <cdr:y>0.56273</cdr:y>
    </cdr:from>
    <cdr:to>
      <cdr:x>0.40984</cdr:x>
      <cdr:y>0.65803</cdr:y>
    </cdr:to>
    <cdr:sp macro="" textlink="">
      <cdr:nvSpPr>
        <cdr:cNvPr id="2059" name="AutoShape 11"/>
        <cdr:cNvSpPr>
          <a:spLocks xmlns:a="http://schemas.openxmlformats.org/drawingml/2006/main" noChangeArrowheads="1"/>
        </cdr:cNvSpPr>
      </cdr:nvSpPr>
      <cdr:spPr bwMode="auto">
        <a:xfrm xmlns:a="http://schemas.openxmlformats.org/drawingml/2006/main" rot="6696827">
          <a:off x="1320405" y="2071589"/>
          <a:ext cx="370354" cy="600935"/>
        </a:xfrm>
        <a:prstGeom xmlns:a="http://schemas.openxmlformats.org/drawingml/2006/main" prst="upArrow">
          <a:avLst>
            <a:gd name="adj1" fmla="val 50000"/>
            <a:gd name="adj2" fmla="val 41867"/>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FF0000" mc:Ignorable="a14" a14:legacySpreadsheetColorIndex="10"/>
          </a:solidFill>
          <a:miter lim="800000"/>
          <a:headEnd/>
          <a:tailEnd/>
        </a:l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ru-RU" sz="800" b="1" i="0" u="none" strike="noStrike" baseline="0" dirty="0">
              <a:solidFill>
                <a:srgbClr val="000000"/>
              </a:solidFill>
              <a:latin typeface="Times New Roman" panose="02020603050405020304" pitchFamily="18" charset="0"/>
              <a:cs typeface="Times New Roman" panose="02020603050405020304" pitchFamily="18" charset="0"/>
            </a:rPr>
            <a:t> на 29,4%</a:t>
          </a:r>
        </a:p>
      </cdr:txBody>
    </cdr:sp>
  </cdr:relSizeAnchor>
  <cdr:relSizeAnchor xmlns:cdr="http://schemas.openxmlformats.org/drawingml/2006/chartDrawing">
    <cdr:from>
      <cdr:x>0.14182</cdr:x>
      <cdr:y>0.11316</cdr:y>
    </cdr:from>
    <cdr:to>
      <cdr:x>0.37543</cdr:x>
      <cdr:y>0.20903</cdr:y>
    </cdr:to>
    <cdr:sp macro="" textlink="">
      <cdr:nvSpPr>
        <cdr:cNvPr id="2062" name="Rectangle 14"/>
        <cdr:cNvSpPr>
          <a:spLocks xmlns:a="http://schemas.openxmlformats.org/drawingml/2006/main" noChangeArrowheads="1"/>
        </cdr:cNvSpPr>
      </cdr:nvSpPr>
      <cdr:spPr bwMode="auto">
        <a:xfrm xmlns:a="http://schemas.openxmlformats.org/drawingml/2006/main">
          <a:off x="821281" y="409575"/>
          <a:ext cx="1352882" cy="34700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endParaRPr lang="ru-RU" sz="975" b="1" i="0" u="none" strike="noStrike" baseline="0">
            <a:solidFill>
              <a:srgbClr val="00000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0.80913</cdr:x>
      <cdr:y>0.14365</cdr:y>
    </cdr:from>
    <cdr:to>
      <cdr:x>0.94462</cdr:x>
      <cdr:y>0.21634</cdr:y>
    </cdr:to>
    <cdr:sp macro="" textlink="">
      <cdr:nvSpPr>
        <cdr:cNvPr id="15" name="Rectangle 10"/>
        <cdr:cNvSpPr>
          <a:spLocks xmlns:a="http://schemas.openxmlformats.org/drawingml/2006/main" noChangeArrowheads="1"/>
        </cdr:cNvSpPr>
      </cdr:nvSpPr>
      <cdr:spPr bwMode="auto">
        <a:xfrm xmlns:a="http://schemas.openxmlformats.org/drawingml/2006/main">
          <a:off x="5556708" y="558264"/>
          <a:ext cx="930481" cy="28248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FF00" mc:Ignorable="a14" a14:legacySpreadsheetColorIndex="11"/>
              </a:solidFill>
              <a:miter lim="800000"/>
              <a:headEnd/>
              <a:tailEnd/>
            </a14:hiddenLine>
          </a:ext>
        </a:extLst>
      </cdr:spPr>
      <cdr:txBody>
        <a:bodyPr xmlns:a="http://schemas.openxmlformats.org/drawingml/2006/main" wrap="square" lIns="27432" tIns="22860" rIns="27432"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ru-RU" sz="900" b="1" i="0" u="none" strike="noStrike" baseline="0" dirty="0">
              <a:solidFill>
                <a:srgbClr val="000000"/>
              </a:solidFill>
              <a:latin typeface="Times New Roman" panose="02020603050405020304" pitchFamily="18" charset="0"/>
              <a:cs typeface="Times New Roman" panose="02020603050405020304" pitchFamily="18" charset="0"/>
            </a:rPr>
            <a:t>итого 27907,2</a:t>
          </a:r>
        </a:p>
      </cdr:txBody>
    </cdr:sp>
  </cdr:relSizeAnchor>
  <cdr:relSizeAnchor xmlns:cdr="http://schemas.openxmlformats.org/drawingml/2006/chartDrawing">
    <cdr:from>
      <cdr:x>0.26958</cdr:x>
      <cdr:y>0.3162</cdr:y>
    </cdr:from>
    <cdr:to>
      <cdr:x>0.39891</cdr:x>
      <cdr:y>0.42487</cdr:y>
    </cdr:to>
    <cdr:sp macro="" textlink="">
      <cdr:nvSpPr>
        <cdr:cNvPr id="9" name="AutoShape 11"/>
        <cdr:cNvSpPr>
          <a:spLocks xmlns:a="http://schemas.openxmlformats.org/drawingml/2006/main" noChangeArrowheads="1"/>
        </cdr:cNvSpPr>
      </cdr:nvSpPr>
      <cdr:spPr bwMode="auto">
        <a:xfrm xmlns:a="http://schemas.openxmlformats.org/drawingml/2006/main" rot="4945927">
          <a:off x="1261750" y="1155018"/>
          <a:ext cx="422310" cy="569919"/>
        </a:xfrm>
        <a:prstGeom xmlns:a="http://schemas.openxmlformats.org/drawingml/2006/main" prst="upArrow">
          <a:avLst>
            <a:gd name="adj1" fmla="val 50000"/>
            <a:gd name="adj2" fmla="val 41867"/>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FF0000" mc:Ignorable="a14" a14:legacySpreadsheetColorIndex="10"/>
          </a:solidFill>
          <a:miter lim="800000"/>
          <a:headEnd/>
          <a:tailEnd/>
        </a:ln>
      </cdr:spPr>
      <cdr:txBody>
        <a:bodyPr xmlns:a="http://schemas.openxmlformats.org/drawingml/2006/main" wrap="square" lIns="27432" tIns="22860" rIns="27432"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ru-RU" sz="900" b="1" i="0" u="none" strike="noStrike" baseline="0" dirty="0">
              <a:solidFill>
                <a:srgbClr val="000000"/>
              </a:solidFill>
              <a:latin typeface="Times New Roman" panose="02020603050405020304" pitchFamily="18" charset="0"/>
              <a:cs typeface="Times New Roman" panose="02020603050405020304" pitchFamily="18" charset="0"/>
            </a:rPr>
            <a:t> </a:t>
          </a:r>
          <a:r>
            <a:rPr lang="ru-RU" sz="800" b="1" i="0" u="none" strike="noStrike" baseline="0" dirty="0" smtClean="0">
              <a:solidFill>
                <a:srgbClr val="000000"/>
              </a:solidFill>
              <a:latin typeface="Times New Roman" panose="02020603050405020304" pitchFamily="18" charset="0"/>
              <a:cs typeface="Times New Roman" panose="02020603050405020304" pitchFamily="18" charset="0"/>
            </a:rPr>
            <a:t>на</a:t>
          </a:r>
          <a:r>
            <a:rPr lang="ru-RU" sz="800" b="1" i="0" u="none" strike="noStrike" dirty="0" smtClean="0">
              <a:solidFill>
                <a:srgbClr val="000000"/>
              </a:solidFill>
              <a:latin typeface="Times New Roman" panose="02020603050405020304" pitchFamily="18" charset="0"/>
              <a:cs typeface="Times New Roman" panose="02020603050405020304" pitchFamily="18" charset="0"/>
            </a:rPr>
            <a:t> </a:t>
          </a:r>
          <a:r>
            <a:rPr lang="ru-RU" sz="800" b="1" i="0" u="none" strike="noStrike" baseline="0" dirty="0" smtClean="0">
              <a:solidFill>
                <a:srgbClr val="000000"/>
              </a:solidFill>
              <a:latin typeface="Times New Roman" panose="02020603050405020304" pitchFamily="18" charset="0"/>
              <a:cs typeface="Times New Roman" panose="02020603050405020304" pitchFamily="18" charset="0"/>
            </a:rPr>
            <a:t>11,5</a:t>
          </a:r>
          <a:r>
            <a:rPr lang="ru-RU" sz="800" b="1" i="0" u="none" strike="noStrike" baseline="0" dirty="0">
              <a:solidFill>
                <a:srgbClr val="000000"/>
              </a:solidFill>
              <a:latin typeface="Times New Roman" panose="02020603050405020304" pitchFamily="18" charset="0"/>
              <a:cs typeface="Times New Roman" panose="02020603050405020304" pitchFamily="18" charset="0"/>
            </a:rPr>
            <a:t>%</a:t>
          </a:r>
        </a:p>
      </cdr:txBody>
    </cdr:sp>
  </cdr:relSizeAnchor>
  <cdr:relSizeAnchor xmlns:cdr="http://schemas.openxmlformats.org/drawingml/2006/chartDrawing">
    <cdr:from>
      <cdr:x>0.44645</cdr:x>
      <cdr:y>0.14367</cdr:y>
    </cdr:from>
    <cdr:to>
      <cdr:x>0.58146</cdr:x>
      <cdr:y>0.23865</cdr:y>
    </cdr:to>
    <cdr:sp macro="" textlink="">
      <cdr:nvSpPr>
        <cdr:cNvPr id="10" name="Rectangle 10"/>
        <cdr:cNvSpPr>
          <a:spLocks xmlns:a="http://schemas.openxmlformats.org/drawingml/2006/main" noChangeArrowheads="1"/>
        </cdr:cNvSpPr>
      </cdr:nvSpPr>
      <cdr:spPr bwMode="auto">
        <a:xfrm xmlns:a="http://schemas.openxmlformats.org/drawingml/2006/main">
          <a:off x="1967376" y="558330"/>
          <a:ext cx="594950" cy="36912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FF00" mc:Ignorable="a14" a14:legacySpreadsheetColorIndex="11"/>
              </a:solidFill>
              <a:miter lim="800000"/>
              <a:headEnd/>
              <a:tailEnd/>
            </a14:hiddenLine>
          </a:ext>
        </a:extLst>
      </cdr:spPr>
      <cdr:txBody>
        <a:bodyPr xmlns:a="http://schemas.openxmlformats.org/drawingml/2006/main" wrap="square" lIns="27432" tIns="22860" rIns="27432"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ru-RU" sz="900" b="1" i="0" u="none" strike="noStrike" baseline="0" dirty="0">
              <a:solidFill>
                <a:srgbClr val="000000"/>
              </a:solidFill>
              <a:latin typeface="Times New Roman" panose="02020603050405020304" pitchFamily="18" charset="0"/>
              <a:cs typeface="Times New Roman" panose="02020603050405020304" pitchFamily="18" charset="0"/>
            </a:rPr>
            <a:t>итого 27379,0</a:t>
          </a:r>
        </a:p>
      </cdr:txBody>
    </cdr:sp>
  </cdr:relSizeAnchor>
  <cdr:relSizeAnchor xmlns:cdr="http://schemas.openxmlformats.org/drawingml/2006/chartDrawing">
    <cdr:from>
      <cdr:x>0.58594</cdr:x>
      <cdr:y>0.37533</cdr:y>
    </cdr:from>
    <cdr:to>
      <cdr:x>0.72095</cdr:x>
      <cdr:y>0.48139</cdr:y>
    </cdr:to>
    <cdr:sp macro="" textlink="">
      <cdr:nvSpPr>
        <cdr:cNvPr id="11" name="Rectangle 10"/>
        <cdr:cNvSpPr>
          <a:spLocks xmlns:a="http://schemas.openxmlformats.org/drawingml/2006/main" noChangeArrowheads="1"/>
        </cdr:cNvSpPr>
      </cdr:nvSpPr>
      <cdr:spPr bwMode="auto">
        <a:xfrm xmlns:a="http://schemas.openxmlformats.org/drawingml/2006/main">
          <a:off x="4023931" y="1458617"/>
          <a:ext cx="927184" cy="41217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FF00" mc:Ignorable="a14" a14:legacySpreadsheetColorIndex="11"/>
              </a:solidFill>
              <a:miter lim="800000"/>
              <a:headEnd/>
              <a:tailEnd/>
            </a14:hiddenLine>
          </a:ext>
        </a:extLst>
      </cdr:spPr>
      <cdr:txBody>
        <a:bodyPr xmlns:a="http://schemas.openxmlformats.org/drawingml/2006/main" wrap="square" lIns="27432" tIns="22860" rIns="27432"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ru-RU" sz="900" b="1" i="0" u="none" strike="noStrike" baseline="0" dirty="0">
              <a:solidFill>
                <a:srgbClr val="000000"/>
              </a:solidFill>
              <a:latin typeface="Times New Roman" panose="02020603050405020304" pitchFamily="18" charset="0"/>
              <a:cs typeface="Times New Roman" panose="02020603050405020304" pitchFamily="18" charset="0"/>
            </a:rPr>
            <a:t>итого 13809,0</a:t>
          </a:r>
        </a:p>
      </cdr:txBody>
    </cdr:sp>
  </cdr:relSizeAnchor>
  <cdr:relSizeAnchor xmlns:cdr="http://schemas.openxmlformats.org/drawingml/2006/chartDrawing">
    <cdr:from>
      <cdr:x>0.26186</cdr:x>
      <cdr:y>0.09042</cdr:y>
    </cdr:from>
    <cdr:to>
      <cdr:x>0.42889</cdr:x>
      <cdr:y>0.20159</cdr:y>
    </cdr:to>
    <cdr:sp macro="" textlink="">
      <cdr:nvSpPr>
        <cdr:cNvPr id="2" name="TextBox 1"/>
        <cdr:cNvSpPr txBox="1"/>
      </cdr:nvSpPr>
      <cdr:spPr>
        <a:xfrm xmlns:a="http://schemas.openxmlformats.org/drawingml/2006/main">
          <a:off x="1153934" y="351388"/>
          <a:ext cx="736053"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800" b="1" dirty="0">
              <a:latin typeface="Times New Roman" panose="02020603050405020304" pitchFamily="18" charset="0"/>
              <a:cs typeface="Times New Roman" panose="02020603050405020304" pitchFamily="18" charset="0"/>
            </a:rPr>
            <a:t>снижение на 1,8%</a:t>
          </a:r>
        </a:p>
      </cdr:txBody>
    </cdr:sp>
  </cdr:relSizeAnchor>
  <cdr:relSizeAnchor xmlns:cdr="http://schemas.openxmlformats.org/drawingml/2006/chartDrawing">
    <cdr:from>
      <cdr:x>0.70213</cdr:x>
      <cdr:y>0.41781</cdr:y>
    </cdr:from>
    <cdr:to>
      <cdr:x>0.82821</cdr:x>
      <cdr:y>0.50478</cdr:y>
    </cdr:to>
    <cdr:sp macro="" textlink="">
      <cdr:nvSpPr>
        <cdr:cNvPr id="13" name="AutoShape 3"/>
        <cdr:cNvSpPr>
          <a:spLocks xmlns:a="http://schemas.openxmlformats.org/drawingml/2006/main" noChangeArrowheads="1"/>
        </cdr:cNvSpPr>
      </cdr:nvSpPr>
      <cdr:spPr bwMode="auto">
        <a:xfrm xmlns:a="http://schemas.openxmlformats.org/drawingml/2006/main" rot="21016972">
          <a:off x="4821910" y="1623702"/>
          <a:ext cx="865858" cy="337983"/>
        </a:xfrm>
        <a:prstGeom xmlns:a="http://schemas.openxmlformats.org/drawingml/2006/main" prst="rightArrow">
          <a:avLst>
            <a:gd name="adj1" fmla="val 50000"/>
            <a:gd name="adj2" fmla="val 46592"/>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FF0000" mc:Ignorable="a14" a14:legacySpreadsheetColorIndex="10"/>
          </a:solidFill>
          <a:miter lim="800000"/>
          <a:headEnd/>
          <a:tailEnd/>
        </a:ln>
      </cdr:spPr>
      <cdr:txBody>
        <a:bodyPr xmlns:a="http://schemas.openxmlformats.org/drawingml/2006/main" wrap="square" lIns="27432" tIns="22860" rIns="27432"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ru-RU" sz="800" b="1" i="0" u="none" strike="noStrike" baseline="0" dirty="0">
              <a:solidFill>
                <a:srgbClr val="000000"/>
              </a:solidFill>
              <a:latin typeface="Times New Roman" panose="02020603050405020304" pitchFamily="18" charset="0"/>
              <a:cs typeface="Times New Roman" panose="02020603050405020304" pitchFamily="18" charset="0"/>
            </a:rPr>
            <a:t>на 244,3%</a:t>
          </a:r>
        </a:p>
      </cdr:txBody>
    </cdr:sp>
  </cdr:relSizeAnchor>
  <cdr:relSizeAnchor xmlns:cdr="http://schemas.openxmlformats.org/drawingml/2006/chartDrawing">
    <cdr:from>
      <cdr:x>0.22918</cdr:x>
      <cdr:y>0.16454</cdr:y>
    </cdr:from>
    <cdr:to>
      <cdr:x>0.43566</cdr:x>
      <cdr:y>0.23714</cdr:y>
    </cdr:to>
    <cdr:sp macro="" textlink="">
      <cdr:nvSpPr>
        <cdr:cNvPr id="3" name="Выгнутая вниз стрелка 2"/>
        <cdr:cNvSpPr/>
      </cdr:nvSpPr>
      <cdr:spPr>
        <a:xfrm xmlns:a="http://schemas.openxmlformats.org/drawingml/2006/main" rot="10800000">
          <a:off x="1009918" y="639420"/>
          <a:ext cx="909898" cy="282138"/>
        </a:xfrm>
        <a:prstGeom xmlns:a="http://schemas.openxmlformats.org/drawingml/2006/main" prst="curved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drawings/drawing8.xml><?xml version="1.0" encoding="utf-8"?>
<c:userShapes xmlns:c="http://schemas.openxmlformats.org/drawingml/2006/chart">
  <cdr:relSizeAnchor xmlns:cdr="http://schemas.openxmlformats.org/drawingml/2006/chartDrawing">
    <cdr:from>
      <cdr:x>0.32197</cdr:x>
      <cdr:y>0.49317</cdr:y>
    </cdr:from>
    <cdr:to>
      <cdr:x>0.80575</cdr:x>
      <cdr:y>0.59212</cdr:y>
    </cdr:to>
    <cdr:sp macro="" textlink="">
      <cdr:nvSpPr>
        <cdr:cNvPr id="3" name="Полилиния 2"/>
        <cdr:cNvSpPr/>
      </cdr:nvSpPr>
      <cdr:spPr>
        <a:xfrm xmlns:a="http://schemas.openxmlformats.org/drawingml/2006/main" rot="690927">
          <a:off x="2876631" y="2484956"/>
          <a:ext cx="4322287" cy="498578"/>
        </a:xfrm>
        <a:custGeom xmlns:a="http://schemas.openxmlformats.org/drawingml/2006/main">
          <a:avLst/>
          <a:gdLst>
            <a:gd name="connsiteX0" fmla="*/ 0 w 4800600"/>
            <a:gd name="connsiteY0" fmla="*/ 0 h 504825"/>
            <a:gd name="connsiteX1" fmla="*/ 952500 w 4800600"/>
            <a:gd name="connsiteY1" fmla="*/ 257175 h 504825"/>
            <a:gd name="connsiteX2" fmla="*/ 2533650 w 4800600"/>
            <a:gd name="connsiteY2" fmla="*/ 409575 h 504825"/>
            <a:gd name="connsiteX3" fmla="*/ 4800600 w 4800600"/>
            <a:gd name="connsiteY3" fmla="*/ 504825 h 504825"/>
            <a:gd name="connsiteX4" fmla="*/ 4800600 w 4800600"/>
            <a:gd name="connsiteY4" fmla="*/ 504825 h 504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00" h="504825">
              <a:moveTo>
                <a:pt x="0" y="0"/>
              </a:moveTo>
              <a:cubicBezTo>
                <a:pt x="265112" y="94456"/>
                <a:pt x="530225" y="188912"/>
                <a:pt x="952500" y="257175"/>
              </a:cubicBezTo>
              <a:cubicBezTo>
                <a:pt x="1374775" y="325438"/>
                <a:pt x="1892300" y="368300"/>
                <a:pt x="2533650" y="409575"/>
              </a:cubicBezTo>
              <a:cubicBezTo>
                <a:pt x="3175000" y="450850"/>
                <a:pt x="4800600" y="504825"/>
                <a:pt x="4800600" y="504825"/>
              </a:cubicBezTo>
              <a:lnTo>
                <a:pt x="4800600" y="504825"/>
              </a:lnTo>
            </a:path>
          </a:pathLst>
        </a:custGeom>
        <a:scene3d xmlns:a="http://schemas.openxmlformats.org/drawingml/2006/main">
          <a:camera prst="orthographicFront">
            <a:rot lat="0" lon="0" rev="900000"/>
          </a:camera>
          <a:lightRig rig="threePt" dir="t"/>
        </a:scene3d>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0.08197</cdr:x>
      <cdr:y>0.6857</cdr:y>
    </cdr:from>
    <cdr:to>
      <cdr:x>0.22211</cdr:x>
      <cdr:y>0.73678</cdr:y>
    </cdr:to>
    <cdr:sp macro="" textlink="">
      <cdr:nvSpPr>
        <cdr:cNvPr id="4" name="Прямоугольник 3"/>
        <cdr:cNvSpPr/>
      </cdr:nvSpPr>
      <cdr:spPr>
        <a:xfrm xmlns:a="http://schemas.openxmlformats.org/drawingml/2006/main">
          <a:off x="720080" y="3840422"/>
          <a:ext cx="1231127" cy="286084"/>
        </a:xfrm>
        <a:prstGeom xmlns:a="http://schemas.openxmlformats.org/drawingml/2006/main" prst="rect">
          <a:avLst/>
        </a:prstGeom>
        <a:solidFill xmlns:a="http://schemas.openxmlformats.org/drawingml/2006/main">
          <a:schemeClr val="lt1">
            <a:alpha val="0"/>
          </a:schemeClr>
        </a:solidFill>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ru-RU" sz="1100" b="1" dirty="0">
              <a:latin typeface="Times New Roman" panose="02020603050405020304" pitchFamily="18" charset="0"/>
              <a:cs typeface="Times New Roman" panose="02020603050405020304" pitchFamily="18" charset="0"/>
            </a:rPr>
            <a:t>Рост</a:t>
          </a:r>
          <a:r>
            <a:rPr lang="ru-RU" sz="1100" b="1" baseline="0" dirty="0">
              <a:latin typeface="Times New Roman" panose="02020603050405020304" pitchFamily="18" charset="0"/>
              <a:cs typeface="Times New Roman" panose="02020603050405020304" pitchFamily="18" charset="0"/>
            </a:rPr>
            <a:t> на 12,9%</a:t>
          </a:r>
          <a:endParaRPr lang="ru-RU" sz="11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0.62889</cdr:x>
      <cdr:y>0.50586</cdr:y>
    </cdr:from>
    <cdr:to>
      <cdr:x>0.79531</cdr:x>
      <cdr:y>0.55695</cdr:y>
    </cdr:to>
    <cdr:sp macro="" textlink="">
      <cdr:nvSpPr>
        <cdr:cNvPr id="5" name="Прямоугольник 4"/>
        <cdr:cNvSpPr/>
      </cdr:nvSpPr>
      <cdr:spPr>
        <a:xfrm xmlns:a="http://schemas.openxmlformats.org/drawingml/2006/main">
          <a:off x="5618810" y="2548873"/>
          <a:ext cx="1486871" cy="257429"/>
        </a:xfrm>
        <a:prstGeom xmlns:a="http://schemas.openxmlformats.org/drawingml/2006/main" prst="rect">
          <a:avLst/>
        </a:prstGeom>
        <a:solidFill xmlns:a="http://schemas.openxmlformats.org/drawingml/2006/main">
          <a:schemeClr val="lt1">
            <a:alpha val="0"/>
          </a:schemeClr>
        </a:solidFill>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ru-RU" sz="1100" b="1">
              <a:latin typeface="Times New Roman" panose="02020603050405020304" pitchFamily="18" charset="0"/>
              <a:cs typeface="Times New Roman" panose="02020603050405020304" pitchFamily="18" charset="0"/>
            </a:rPr>
            <a:t>Спад</a:t>
          </a:r>
          <a:r>
            <a:rPr lang="ru-RU" sz="1100" b="1" baseline="0">
              <a:latin typeface="Times New Roman" panose="02020603050405020304" pitchFamily="18" charset="0"/>
              <a:cs typeface="Times New Roman" panose="02020603050405020304" pitchFamily="18" charset="0"/>
            </a:rPr>
            <a:t> на 12,1%</a:t>
          </a:r>
          <a:endParaRPr lang="ru-RU" sz="1100" b="1">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0.19972</cdr:x>
      <cdr:y>0.11227</cdr:y>
    </cdr:from>
    <cdr:to>
      <cdr:x>0.36923</cdr:x>
      <cdr:y>0.26364</cdr:y>
    </cdr:to>
    <cdr:sp macro="" textlink="">
      <cdr:nvSpPr>
        <cdr:cNvPr id="7" name="Прямоугольник 6"/>
        <cdr:cNvSpPr/>
      </cdr:nvSpPr>
      <cdr:spPr>
        <a:xfrm xmlns:a="http://schemas.openxmlformats.org/drawingml/2006/main">
          <a:off x="1784350" y="565150"/>
          <a:ext cx="1514475" cy="762000"/>
        </a:xfrm>
        <a:prstGeom xmlns:a="http://schemas.openxmlformats.org/drawingml/2006/main" prst="rect">
          <a:avLst/>
        </a:prstGeom>
        <a:solidFill xmlns:a="http://schemas.openxmlformats.org/drawingml/2006/main">
          <a:schemeClr val="lt1">
            <a:alpha val="0"/>
          </a:schemeClr>
        </a:solidFill>
        <a:ln xmlns:a="http://schemas.openxmlformats.org/drawingml/2006/main">
          <a:solidFill>
            <a:schemeClr val="bg1">
              <a:alpha val="0"/>
            </a:schemeClr>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ru-RU" sz="1100">
              <a:latin typeface="Times New Roman" panose="02020603050405020304" pitchFamily="18" charset="0"/>
              <a:cs typeface="Times New Roman" panose="02020603050405020304" pitchFamily="18" charset="0"/>
            </a:rPr>
            <a:t>Исполнено расходов всего 27154,4 </a:t>
          </a:r>
        </a:p>
        <a:p xmlns:a="http://schemas.openxmlformats.org/drawingml/2006/main">
          <a:pPr algn="ctr"/>
          <a:r>
            <a:rPr lang="ru-RU" sz="1100">
              <a:latin typeface="Times New Roman" panose="02020603050405020304" pitchFamily="18" charset="0"/>
              <a:cs typeface="Times New Roman" panose="02020603050405020304" pitchFamily="18" charset="0"/>
            </a:rPr>
            <a:t>тыс. рублей</a:t>
          </a:r>
        </a:p>
      </cdr:txBody>
    </cdr:sp>
  </cdr:relSizeAnchor>
  <cdr:relSizeAnchor xmlns:cdr="http://schemas.openxmlformats.org/drawingml/2006/chartDrawing">
    <cdr:from>
      <cdr:x>0.46304</cdr:x>
      <cdr:y>0.09335</cdr:y>
    </cdr:from>
    <cdr:to>
      <cdr:x>0.63255</cdr:x>
      <cdr:y>0.24472</cdr:y>
    </cdr:to>
    <cdr:sp macro="" textlink="">
      <cdr:nvSpPr>
        <cdr:cNvPr id="8" name="Прямоугольник 7"/>
        <cdr:cNvSpPr/>
      </cdr:nvSpPr>
      <cdr:spPr>
        <a:xfrm xmlns:a="http://schemas.openxmlformats.org/drawingml/2006/main">
          <a:off x="4137025" y="469900"/>
          <a:ext cx="1514475" cy="762000"/>
        </a:xfrm>
        <a:prstGeom xmlns:a="http://schemas.openxmlformats.org/drawingml/2006/main" prst="rect">
          <a:avLst/>
        </a:prstGeom>
        <a:solidFill xmlns:a="http://schemas.openxmlformats.org/drawingml/2006/main">
          <a:schemeClr val="lt1">
            <a:alpha val="0"/>
          </a:schemeClr>
        </a:solidFill>
        <a:ln xmlns:a="http://schemas.openxmlformats.org/drawingml/2006/main">
          <a:solidFill>
            <a:schemeClr val="bg1">
              <a:alpha val="0"/>
            </a:schemeClr>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ru-RU" sz="1100">
              <a:latin typeface="Times New Roman" panose="02020603050405020304" pitchFamily="18" charset="0"/>
              <a:cs typeface="Times New Roman" panose="02020603050405020304" pitchFamily="18" charset="0"/>
            </a:rPr>
            <a:t>План по расходам всего 37195,4 </a:t>
          </a:r>
        </a:p>
        <a:p xmlns:a="http://schemas.openxmlformats.org/drawingml/2006/main">
          <a:pPr algn="ctr"/>
          <a:r>
            <a:rPr lang="ru-RU" sz="1100">
              <a:latin typeface="Times New Roman" panose="02020603050405020304" pitchFamily="18" charset="0"/>
              <a:cs typeface="Times New Roman" panose="02020603050405020304" pitchFamily="18" charset="0"/>
            </a:rPr>
            <a:t>тыс. рублей</a:t>
          </a:r>
        </a:p>
      </cdr:txBody>
    </cdr:sp>
  </cdr:relSizeAnchor>
  <cdr:relSizeAnchor xmlns:cdr="http://schemas.openxmlformats.org/drawingml/2006/chartDrawing">
    <cdr:from>
      <cdr:x>0.69012</cdr:x>
      <cdr:y>0.1047</cdr:y>
    </cdr:from>
    <cdr:to>
      <cdr:x>0.85963</cdr:x>
      <cdr:y>0.25607</cdr:y>
    </cdr:to>
    <cdr:sp macro="" textlink="">
      <cdr:nvSpPr>
        <cdr:cNvPr id="9" name="Прямоугольник 8"/>
        <cdr:cNvSpPr/>
      </cdr:nvSpPr>
      <cdr:spPr>
        <a:xfrm xmlns:a="http://schemas.openxmlformats.org/drawingml/2006/main">
          <a:off x="6165850" y="527050"/>
          <a:ext cx="1514475" cy="762000"/>
        </a:xfrm>
        <a:prstGeom xmlns:a="http://schemas.openxmlformats.org/drawingml/2006/main" prst="rect">
          <a:avLst/>
        </a:prstGeom>
        <a:solidFill xmlns:a="http://schemas.openxmlformats.org/drawingml/2006/main">
          <a:schemeClr val="lt1">
            <a:alpha val="0"/>
          </a:schemeClr>
        </a:solidFill>
        <a:ln xmlns:a="http://schemas.openxmlformats.org/drawingml/2006/main">
          <a:solidFill>
            <a:schemeClr val="bg1">
              <a:alpha val="0"/>
            </a:schemeClr>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ru-RU" sz="1100">
              <a:latin typeface="Times New Roman" panose="02020603050405020304" pitchFamily="18" charset="0"/>
              <a:cs typeface="Times New Roman" panose="02020603050405020304" pitchFamily="18" charset="0"/>
            </a:rPr>
            <a:t>Исполнено расходов всего 37097,5</a:t>
          </a:r>
        </a:p>
        <a:p xmlns:a="http://schemas.openxmlformats.org/drawingml/2006/main">
          <a:pPr algn="ctr"/>
          <a:r>
            <a:rPr lang="ru-RU" sz="1100">
              <a:latin typeface="Times New Roman" panose="02020603050405020304" pitchFamily="18" charset="0"/>
              <a:cs typeface="Times New Roman" panose="02020603050405020304" pitchFamily="18" charset="0"/>
            </a:rPr>
            <a:t>тыс. рублей</a:t>
          </a:r>
        </a:p>
      </cdr:txBody>
    </cdr:sp>
  </cdr:relSizeAnchor>
  <cdr:relSizeAnchor xmlns:cdr="http://schemas.openxmlformats.org/drawingml/2006/chartDrawing">
    <cdr:from>
      <cdr:x>0.17987</cdr:x>
      <cdr:y>0.62431</cdr:y>
    </cdr:from>
    <cdr:to>
      <cdr:x>0.69517</cdr:x>
      <cdr:y>0.78803</cdr:y>
    </cdr:to>
    <cdr:sp macro="" textlink="">
      <cdr:nvSpPr>
        <cdr:cNvPr id="10" name="Полилиния 9"/>
        <cdr:cNvSpPr/>
      </cdr:nvSpPr>
      <cdr:spPr>
        <a:xfrm xmlns:a="http://schemas.openxmlformats.org/drawingml/2006/main">
          <a:off x="1607067" y="3496546"/>
          <a:ext cx="4603898" cy="916974"/>
        </a:xfrm>
        <a:custGeom xmlns:a="http://schemas.openxmlformats.org/drawingml/2006/main">
          <a:avLst/>
          <a:gdLst>
            <a:gd name="connsiteX0" fmla="*/ 0 w 4603898"/>
            <a:gd name="connsiteY0" fmla="*/ 712618 h 916974"/>
            <a:gd name="connsiteX1" fmla="*/ 1499191 w 4603898"/>
            <a:gd name="connsiteY1" fmla="*/ 872106 h 916974"/>
            <a:gd name="connsiteX2" fmla="*/ 3615070 w 4603898"/>
            <a:gd name="connsiteY2" fmla="*/ 237 h 916974"/>
            <a:gd name="connsiteX3" fmla="*/ 4603898 w 4603898"/>
            <a:gd name="connsiteY3" fmla="*/ 776413 h 916974"/>
            <a:gd name="connsiteX4" fmla="*/ 4603898 w 4603898"/>
            <a:gd name="connsiteY4" fmla="*/ 776413 h 916974"/>
            <a:gd name="connsiteX5" fmla="*/ 4603898 w 4603898"/>
            <a:gd name="connsiteY5" fmla="*/ 776413 h 916974"/>
            <a:gd name="connsiteX6" fmla="*/ 4603898 w 4603898"/>
            <a:gd name="connsiteY6" fmla="*/ 776413 h 916974"/>
            <a:gd name="connsiteX7" fmla="*/ 4593265 w 4603898"/>
            <a:gd name="connsiteY7" fmla="*/ 765781 h 91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3898" h="916974">
              <a:moveTo>
                <a:pt x="0" y="712618"/>
              </a:moveTo>
              <a:cubicBezTo>
                <a:pt x="448339" y="851727"/>
                <a:pt x="896679" y="990836"/>
                <a:pt x="1499191" y="872106"/>
              </a:cubicBezTo>
              <a:cubicBezTo>
                <a:pt x="2101703" y="753376"/>
                <a:pt x="3097619" y="16186"/>
                <a:pt x="3615070" y="237"/>
              </a:cubicBezTo>
              <a:cubicBezTo>
                <a:pt x="4132521" y="-15712"/>
                <a:pt x="4603898" y="776413"/>
                <a:pt x="4603898" y="776413"/>
              </a:cubicBezTo>
              <a:lnTo>
                <a:pt x="4603898" y="776413"/>
              </a:lnTo>
              <a:lnTo>
                <a:pt x="4603898" y="776413"/>
              </a:lnTo>
              <a:lnTo>
                <a:pt x="4603898" y="776413"/>
              </a:lnTo>
              <a:lnTo>
                <a:pt x="4593265" y="765781"/>
              </a:lnTo>
            </a:path>
          </a:pathLst>
        </a:cu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0.28817</cdr:x>
      <cdr:y>0.19501</cdr:y>
    </cdr:from>
    <cdr:to>
      <cdr:x>0.79157</cdr:x>
      <cdr:y>0.32629</cdr:y>
    </cdr:to>
    <cdr:sp macro="" textlink="">
      <cdr:nvSpPr>
        <cdr:cNvPr id="12" name="Полилиния 11"/>
        <cdr:cNvSpPr/>
      </cdr:nvSpPr>
      <cdr:spPr>
        <a:xfrm xmlns:a="http://schemas.openxmlformats.org/drawingml/2006/main">
          <a:off x="2574630" y="1092201"/>
          <a:ext cx="4497572" cy="735270"/>
        </a:xfrm>
        <a:custGeom xmlns:a="http://schemas.openxmlformats.org/drawingml/2006/main">
          <a:avLst/>
          <a:gdLst>
            <a:gd name="connsiteX0" fmla="*/ 0 w 4497572"/>
            <a:gd name="connsiteY0" fmla="*/ 735270 h 735270"/>
            <a:gd name="connsiteX1" fmla="*/ 3030279 w 4497572"/>
            <a:gd name="connsiteY1" fmla="*/ 1623 h 735270"/>
            <a:gd name="connsiteX2" fmla="*/ 4497572 w 4497572"/>
            <a:gd name="connsiteY2" fmla="*/ 522619 h 735270"/>
            <a:gd name="connsiteX3" fmla="*/ 4497572 w 4497572"/>
            <a:gd name="connsiteY3" fmla="*/ 522619 h 735270"/>
          </a:gdLst>
          <a:ahLst/>
          <a:cxnLst>
            <a:cxn ang="0">
              <a:pos x="connsiteX0" y="connsiteY0"/>
            </a:cxn>
            <a:cxn ang="0">
              <a:pos x="connsiteX1" y="connsiteY1"/>
            </a:cxn>
            <a:cxn ang="0">
              <a:pos x="connsiteX2" y="connsiteY2"/>
            </a:cxn>
            <a:cxn ang="0">
              <a:pos x="connsiteX3" y="connsiteY3"/>
            </a:cxn>
          </a:cxnLst>
          <a:rect l="l" t="t" r="r" b="b"/>
          <a:pathLst>
            <a:path w="4497572" h="735270">
              <a:moveTo>
                <a:pt x="0" y="735270"/>
              </a:moveTo>
              <a:cubicBezTo>
                <a:pt x="1140342" y="386167"/>
                <a:pt x="2280684" y="37065"/>
                <a:pt x="3030279" y="1623"/>
              </a:cubicBezTo>
              <a:cubicBezTo>
                <a:pt x="3779874" y="-33819"/>
                <a:pt x="4497572" y="522619"/>
                <a:pt x="4497572" y="522619"/>
              </a:cubicBezTo>
              <a:lnTo>
                <a:pt x="4497572" y="522619"/>
              </a:lnTo>
            </a:path>
          </a:pathLst>
        </a:cu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0.15344</cdr:x>
      <cdr:y>0.29429</cdr:y>
    </cdr:from>
    <cdr:to>
      <cdr:x>0.27433</cdr:x>
      <cdr:y>0.35857</cdr:y>
    </cdr:to>
    <cdr:sp macro="" textlink="">
      <cdr:nvSpPr>
        <cdr:cNvPr id="13" name="TextBox 12"/>
        <cdr:cNvSpPr txBox="1"/>
      </cdr:nvSpPr>
      <cdr:spPr>
        <a:xfrm xmlns:a="http://schemas.openxmlformats.org/drawingml/2006/main">
          <a:off x="1370881" y="1648222"/>
          <a:ext cx="1080120"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0.13732</cdr:x>
      <cdr:y>0.28143</cdr:y>
    </cdr:from>
    <cdr:to>
      <cdr:x>0.29045</cdr:x>
      <cdr:y>0.35857</cdr:y>
    </cdr:to>
    <cdr:sp macro="" textlink="">
      <cdr:nvSpPr>
        <cdr:cNvPr id="14" name="TextBox 13"/>
        <cdr:cNvSpPr txBox="1"/>
      </cdr:nvSpPr>
      <cdr:spPr>
        <a:xfrm xmlns:a="http://schemas.openxmlformats.org/drawingml/2006/main">
          <a:off x="1226865" y="1576214"/>
          <a:ext cx="1368152"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1100" b="1" dirty="0" smtClean="0">
              <a:latin typeface="Times New Roman" panose="02020603050405020304" pitchFamily="18" charset="0"/>
              <a:cs typeface="Times New Roman" panose="02020603050405020304" pitchFamily="18" charset="0"/>
            </a:rPr>
            <a:t>Рост на 50,2%</a:t>
          </a:r>
          <a:endParaRPr lang="ru-RU" sz="1100" b="1" dirty="0">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4" y="0"/>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77" rIns="90754" bIns="45377" numCol="1" anchor="t" anchorCtr="0" compatLnSpc="1">
            <a:prstTxWarp prst="textNoShape">
              <a:avLst/>
            </a:prstTxWarp>
          </a:bodyPr>
          <a:lstStyle>
            <a:lvl1pPr>
              <a:defRPr sz="1200"/>
            </a:lvl1pPr>
          </a:lstStyle>
          <a:p>
            <a:endParaRPr lang="ru-RU" altLang="ru-RU"/>
          </a:p>
        </p:txBody>
      </p:sp>
      <p:sp>
        <p:nvSpPr>
          <p:cNvPr id="9219" name="Rectangle 3"/>
          <p:cNvSpPr>
            <a:spLocks noGrp="1" noChangeArrowheads="1"/>
          </p:cNvSpPr>
          <p:nvPr>
            <p:ph type="dt" idx="1"/>
          </p:nvPr>
        </p:nvSpPr>
        <p:spPr bwMode="auto">
          <a:xfrm>
            <a:off x="3815378" y="0"/>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77" rIns="90754" bIns="45377" numCol="1" anchor="t" anchorCtr="0" compatLnSpc="1">
            <a:prstTxWarp prst="textNoShape">
              <a:avLst/>
            </a:prstTxWarp>
          </a:bodyPr>
          <a:lstStyle>
            <a:lvl1pPr algn="r">
              <a:defRPr sz="1200"/>
            </a:lvl1pPr>
          </a:lstStyle>
          <a:p>
            <a:endParaRPr lang="ru-RU" altLang="ru-RU"/>
          </a:p>
        </p:txBody>
      </p:sp>
      <p:sp>
        <p:nvSpPr>
          <p:cNvPr id="9220" name="Rectangle 4"/>
          <p:cNvSpPr>
            <a:spLocks noGrp="1" noRot="1" noChangeAspect="1" noChangeArrowheads="1" noTextEdit="1"/>
          </p:cNvSpPr>
          <p:nvPr>
            <p:ph type="sldImg" idx="2"/>
          </p:nvPr>
        </p:nvSpPr>
        <p:spPr bwMode="auto">
          <a:xfrm>
            <a:off x="903288" y="741363"/>
            <a:ext cx="4929187" cy="36972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3577" y="4686500"/>
            <a:ext cx="5388610" cy="4439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77" rIns="90754" bIns="45377"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9222" name="Rectangle 6"/>
          <p:cNvSpPr>
            <a:spLocks noGrp="1" noChangeArrowheads="1"/>
          </p:cNvSpPr>
          <p:nvPr>
            <p:ph type="ftr" sz="quarter" idx="4"/>
          </p:nvPr>
        </p:nvSpPr>
        <p:spPr bwMode="auto">
          <a:xfrm>
            <a:off x="4" y="9371286"/>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77" rIns="90754" bIns="45377" numCol="1" anchor="b" anchorCtr="0" compatLnSpc="1">
            <a:prstTxWarp prst="textNoShape">
              <a:avLst/>
            </a:prstTxWarp>
          </a:bodyPr>
          <a:lstStyle>
            <a:lvl1pPr>
              <a:defRPr sz="1200"/>
            </a:lvl1pPr>
          </a:lstStyle>
          <a:p>
            <a:endParaRPr lang="ru-RU" altLang="ru-RU"/>
          </a:p>
        </p:txBody>
      </p:sp>
      <p:sp>
        <p:nvSpPr>
          <p:cNvPr id="9223" name="Rectangle 7"/>
          <p:cNvSpPr>
            <a:spLocks noGrp="1" noChangeArrowheads="1"/>
          </p:cNvSpPr>
          <p:nvPr>
            <p:ph type="sldNum" sz="quarter" idx="5"/>
          </p:nvPr>
        </p:nvSpPr>
        <p:spPr bwMode="auto">
          <a:xfrm>
            <a:off x="3815378" y="9371286"/>
            <a:ext cx="2918830"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77" rIns="90754" bIns="45377" numCol="1" anchor="b" anchorCtr="0" compatLnSpc="1">
            <a:prstTxWarp prst="textNoShape">
              <a:avLst/>
            </a:prstTxWarp>
          </a:bodyPr>
          <a:lstStyle>
            <a:lvl1pPr algn="r">
              <a:defRPr sz="1200"/>
            </a:lvl1pPr>
          </a:lstStyle>
          <a:p>
            <a:fld id="{D073427F-F1FD-4651-B714-820275FEF3E4}" type="slidenum">
              <a:rPr lang="ru-RU" altLang="ru-RU"/>
              <a:pPr/>
              <a:t>‹#›</a:t>
            </a:fld>
            <a:endParaRPr lang="ru-RU" altLang="ru-RU"/>
          </a:p>
        </p:txBody>
      </p:sp>
    </p:spTree>
    <p:extLst>
      <p:ext uri="{BB962C8B-B14F-4D97-AF65-F5344CB8AC3E}">
        <p14:creationId xmlns:p14="http://schemas.microsoft.com/office/powerpoint/2010/main" val="14876319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13C0F5-61D1-4CAF-952F-45A8650A9322}" type="slidenum">
              <a:rPr lang="ru-RU" altLang="ru-RU"/>
              <a:pPr/>
              <a:t>1</a:t>
            </a:fld>
            <a:endParaRPr lang="ru-RU" altLang="ru-RU"/>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73427F-F1FD-4651-B714-820275FEF3E4}" type="slidenum">
              <a:rPr lang="ru-RU" altLang="ru-RU" smtClean="0"/>
              <a:pPr/>
              <a:t>14</a:t>
            </a:fld>
            <a:endParaRPr lang="ru-RU" altLang="ru-RU"/>
          </a:p>
        </p:txBody>
      </p:sp>
    </p:spTree>
    <p:extLst>
      <p:ext uri="{BB962C8B-B14F-4D97-AF65-F5344CB8AC3E}">
        <p14:creationId xmlns:p14="http://schemas.microsoft.com/office/powerpoint/2010/main" val="1393960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73427F-F1FD-4651-B714-820275FEF3E4}" type="slidenum">
              <a:rPr lang="ru-RU" altLang="ru-RU" smtClean="0"/>
              <a:pPr/>
              <a:t>27</a:t>
            </a:fld>
            <a:endParaRPr lang="ru-RU" altLang="ru-RU"/>
          </a:p>
        </p:txBody>
      </p:sp>
    </p:spTree>
    <p:extLst>
      <p:ext uri="{BB962C8B-B14F-4D97-AF65-F5344CB8AC3E}">
        <p14:creationId xmlns:p14="http://schemas.microsoft.com/office/powerpoint/2010/main" val="3621404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73427F-F1FD-4651-B714-820275FEF3E4}" type="slidenum">
              <a:rPr lang="ru-RU" altLang="ru-RU" smtClean="0"/>
              <a:pPr/>
              <a:t>30</a:t>
            </a:fld>
            <a:endParaRPr lang="ru-RU" altLang="ru-RU"/>
          </a:p>
        </p:txBody>
      </p:sp>
    </p:spTree>
    <p:extLst>
      <p:ext uri="{BB962C8B-B14F-4D97-AF65-F5344CB8AC3E}">
        <p14:creationId xmlns:p14="http://schemas.microsoft.com/office/powerpoint/2010/main" val="1073249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2286000" y="3429000"/>
            <a:ext cx="6399213" cy="1219200"/>
          </a:xfrm>
        </p:spPr>
        <p:txBody>
          <a:bodyPr/>
          <a:lstStyle>
            <a:lvl1pPr>
              <a:defRPr sz="4000"/>
            </a:lvl1pPr>
          </a:lstStyle>
          <a:p>
            <a:pPr lvl="0"/>
            <a:r>
              <a:rPr lang="ru-RU" altLang="ru-RU" noProof="0" smtClean="0"/>
              <a:t>Образец заголовка</a:t>
            </a:r>
          </a:p>
        </p:txBody>
      </p:sp>
      <p:sp>
        <p:nvSpPr>
          <p:cNvPr id="3076" name="Rectangle 4"/>
          <p:cNvSpPr>
            <a:spLocks noGrp="1" noChangeArrowheads="1"/>
          </p:cNvSpPr>
          <p:nvPr>
            <p:ph type="subTitle" idx="1"/>
          </p:nvPr>
        </p:nvSpPr>
        <p:spPr>
          <a:xfrm>
            <a:off x="2286000" y="4800600"/>
            <a:ext cx="6399213" cy="838200"/>
          </a:xfrm>
        </p:spPr>
        <p:txBody>
          <a:bodyPr/>
          <a:lstStyle>
            <a:lvl1pPr marL="0" indent="0">
              <a:buFontTx/>
              <a:buNone/>
              <a:defRPr sz="2400"/>
            </a:lvl1pPr>
          </a:lstStyle>
          <a:p>
            <a:pPr lvl="0"/>
            <a:r>
              <a:rPr lang="ru-RU" altLang="ru-RU" noProof="0" smtClean="0"/>
              <a:t>Образец подзаголовка</a:t>
            </a:r>
          </a:p>
        </p:txBody>
      </p:sp>
      <p:sp>
        <p:nvSpPr>
          <p:cNvPr id="3077" name="Rectangle 5"/>
          <p:cNvSpPr>
            <a:spLocks noGrp="1" noChangeArrowheads="1"/>
          </p:cNvSpPr>
          <p:nvPr>
            <p:ph type="dt" sz="half" idx="2"/>
          </p:nvPr>
        </p:nvSpPr>
        <p:spPr/>
        <p:txBody>
          <a:bodyPr/>
          <a:lstStyle>
            <a:lvl1pPr>
              <a:defRPr/>
            </a:lvl1pPr>
          </a:lstStyle>
          <a:p>
            <a:endParaRPr lang="ru-RU" altLang="ru-RU"/>
          </a:p>
        </p:txBody>
      </p:sp>
      <p:sp>
        <p:nvSpPr>
          <p:cNvPr id="3078" name="Rectangle 6"/>
          <p:cNvSpPr>
            <a:spLocks noGrp="1" noChangeArrowheads="1"/>
          </p:cNvSpPr>
          <p:nvPr>
            <p:ph type="ftr" sz="quarter" idx="3"/>
          </p:nvPr>
        </p:nvSpPr>
        <p:spPr/>
        <p:txBody>
          <a:bodyPr/>
          <a:lstStyle>
            <a:lvl1pPr>
              <a:defRPr/>
            </a:lvl1pPr>
          </a:lstStyle>
          <a:p>
            <a:endParaRPr lang="ru-RU" altLang="ru-RU"/>
          </a:p>
        </p:txBody>
      </p:sp>
      <p:sp>
        <p:nvSpPr>
          <p:cNvPr id="3079" name="Rectangle 7"/>
          <p:cNvSpPr>
            <a:spLocks noGrp="1" noChangeArrowheads="1"/>
          </p:cNvSpPr>
          <p:nvPr>
            <p:ph type="sldNum" sz="quarter" idx="4"/>
          </p:nvPr>
        </p:nvSpPr>
        <p:spPr/>
        <p:txBody>
          <a:bodyPr/>
          <a:lstStyle>
            <a:lvl1pPr>
              <a:defRPr/>
            </a:lvl1pPr>
          </a:lstStyle>
          <a:p>
            <a:fld id="{E3899629-5253-4761-A608-ADE39E315721}" type="slidenum">
              <a:rPr lang="ru-RU" altLang="ru-RU"/>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E6BECBEE-A305-4366-BFC0-CC00EF733034}" type="slidenum">
              <a:rPr lang="ru-RU" altLang="ru-RU"/>
              <a:pPr/>
              <a:t>‹#›</a:t>
            </a:fld>
            <a:endParaRPr lang="ru-RU" altLang="ru-RU"/>
          </a:p>
        </p:txBody>
      </p:sp>
    </p:spTree>
    <p:extLst>
      <p:ext uri="{BB962C8B-B14F-4D97-AF65-F5344CB8AC3E}">
        <p14:creationId xmlns:p14="http://schemas.microsoft.com/office/powerpoint/2010/main" val="122466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5013" y="533400"/>
            <a:ext cx="1598612" cy="5592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284413" y="533400"/>
            <a:ext cx="4648200" cy="5592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C88C6F8F-6951-401F-84F7-94A7EDD998A8}" type="slidenum">
              <a:rPr lang="ru-RU" altLang="ru-RU"/>
              <a:pPr/>
              <a:t>‹#›</a:t>
            </a:fld>
            <a:endParaRPr lang="ru-RU" altLang="ru-RU"/>
          </a:p>
        </p:txBody>
      </p:sp>
    </p:spTree>
    <p:extLst>
      <p:ext uri="{BB962C8B-B14F-4D97-AF65-F5344CB8AC3E}">
        <p14:creationId xmlns:p14="http://schemas.microsoft.com/office/powerpoint/2010/main" val="3026640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endParaRPr lang="ru-RU" noProof="0" smtClean="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4665F22-09A0-488C-876E-D56F601C2F6F}" type="slidenum">
              <a:rPr lang="ru-RU"/>
              <a:pPr>
                <a:defRPr/>
              </a:pPr>
              <a:t>‹#›</a:t>
            </a:fld>
            <a:endParaRPr lang="ru-RU"/>
          </a:p>
        </p:txBody>
      </p:sp>
    </p:spTree>
    <p:extLst>
      <p:ext uri="{BB962C8B-B14F-4D97-AF65-F5344CB8AC3E}">
        <p14:creationId xmlns:p14="http://schemas.microsoft.com/office/powerpoint/2010/main" val="184920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6D31E001-9ADA-43CE-AAAE-8B9CBF6D8605}" type="slidenum">
              <a:rPr lang="ru-RU" altLang="ru-RU"/>
              <a:pPr/>
              <a:t>‹#›</a:t>
            </a:fld>
            <a:endParaRPr lang="ru-RU" altLang="ru-RU"/>
          </a:p>
        </p:txBody>
      </p:sp>
    </p:spTree>
    <p:extLst>
      <p:ext uri="{BB962C8B-B14F-4D97-AF65-F5344CB8AC3E}">
        <p14:creationId xmlns:p14="http://schemas.microsoft.com/office/powerpoint/2010/main" val="3292964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37EC3CEB-8C1B-4407-B2A1-83528CA1097A}" type="slidenum">
              <a:rPr lang="ru-RU" altLang="ru-RU"/>
              <a:pPr/>
              <a:t>‹#›</a:t>
            </a:fld>
            <a:endParaRPr lang="ru-RU" altLang="ru-RU"/>
          </a:p>
        </p:txBody>
      </p:sp>
    </p:spTree>
    <p:extLst>
      <p:ext uri="{BB962C8B-B14F-4D97-AF65-F5344CB8AC3E}">
        <p14:creationId xmlns:p14="http://schemas.microsoft.com/office/powerpoint/2010/main" val="1935424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284413" y="1905000"/>
            <a:ext cx="3122612"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559425" y="1905000"/>
            <a:ext cx="31242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A0FF44AA-3B83-4323-ACD1-8B4B95211C35}" type="slidenum">
              <a:rPr lang="ru-RU" altLang="ru-RU"/>
              <a:pPr/>
              <a:t>‹#›</a:t>
            </a:fld>
            <a:endParaRPr lang="ru-RU" altLang="ru-RU"/>
          </a:p>
        </p:txBody>
      </p:sp>
    </p:spTree>
    <p:extLst>
      <p:ext uri="{BB962C8B-B14F-4D97-AF65-F5344CB8AC3E}">
        <p14:creationId xmlns:p14="http://schemas.microsoft.com/office/powerpoint/2010/main" val="4105451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334FDBCA-14C4-4C55-BA02-76A7CC37AF48}" type="slidenum">
              <a:rPr lang="ru-RU" altLang="ru-RU"/>
              <a:pPr/>
              <a:t>‹#›</a:t>
            </a:fld>
            <a:endParaRPr lang="ru-RU" altLang="ru-RU"/>
          </a:p>
        </p:txBody>
      </p:sp>
    </p:spTree>
    <p:extLst>
      <p:ext uri="{BB962C8B-B14F-4D97-AF65-F5344CB8AC3E}">
        <p14:creationId xmlns:p14="http://schemas.microsoft.com/office/powerpoint/2010/main" val="29644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FFB570C2-8D0C-47EE-A616-B0416BF5A84A}" type="slidenum">
              <a:rPr lang="ru-RU" altLang="ru-RU"/>
              <a:pPr/>
              <a:t>‹#›</a:t>
            </a:fld>
            <a:endParaRPr lang="ru-RU" altLang="ru-RU"/>
          </a:p>
        </p:txBody>
      </p:sp>
    </p:spTree>
    <p:extLst>
      <p:ext uri="{BB962C8B-B14F-4D97-AF65-F5344CB8AC3E}">
        <p14:creationId xmlns:p14="http://schemas.microsoft.com/office/powerpoint/2010/main" val="3276949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8366D9A3-E562-419E-8154-2C29A82A0618}" type="slidenum">
              <a:rPr lang="ru-RU" altLang="ru-RU"/>
              <a:pPr/>
              <a:t>‹#›</a:t>
            </a:fld>
            <a:endParaRPr lang="ru-RU" altLang="ru-RU"/>
          </a:p>
        </p:txBody>
      </p:sp>
    </p:spTree>
    <p:extLst>
      <p:ext uri="{BB962C8B-B14F-4D97-AF65-F5344CB8AC3E}">
        <p14:creationId xmlns:p14="http://schemas.microsoft.com/office/powerpoint/2010/main" val="4070977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4D1BD603-1877-4867-AFAE-F059A208E8F1}" type="slidenum">
              <a:rPr lang="ru-RU" altLang="ru-RU"/>
              <a:pPr/>
              <a:t>‹#›</a:t>
            </a:fld>
            <a:endParaRPr lang="ru-RU" altLang="ru-RU"/>
          </a:p>
        </p:txBody>
      </p:sp>
    </p:spTree>
    <p:extLst>
      <p:ext uri="{BB962C8B-B14F-4D97-AF65-F5344CB8AC3E}">
        <p14:creationId xmlns:p14="http://schemas.microsoft.com/office/powerpoint/2010/main" val="1853584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A68CA1BB-A5A2-4F79-A139-2813BF9E8961}" type="slidenum">
              <a:rPr lang="ru-RU" altLang="ru-RU"/>
              <a:pPr/>
              <a:t>‹#›</a:t>
            </a:fld>
            <a:endParaRPr lang="ru-RU" altLang="ru-RU"/>
          </a:p>
        </p:txBody>
      </p:sp>
    </p:spTree>
    <p:extLst>
      <p:ext uri="{BB962C8B-B14F-4D97-AF65-F5344CB8AC3E}">
        <p14:creationId xmlns:p14="http://schemas.microsoft.com/office/powerpoint/2010/main" val="175279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alphaModFix amt="68000"/>
            <a:lum/>
            <a:extLst>
              <a:ext uri="{BEBA8EAE-BF5A-486C-A8C5-ECC9F3942E4B}">
                <a14:imgProps xmlns:a14="http://schemas.microsoft.com/office/drawing/2010/main">
                  <a14:imgLayer r:embed="rId15">
                    <a14:imgEffect>
                      <a14:sharpenSoften amount="-660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4413" y="533400"/>
            <a:ext cx="639921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2284413" y="1905000"/>
            <a:ext cx="6399212"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defRPr>
            </a:lvl1pPr>
          </a:lstStyle>
          <a:p>
            <a:endParaRPr lang="ru-RU" altLang="ru-RU"/>
          </a:p>
        </p:txBody>
      </p:sp>
      <p:sp>
        <p:nvSpPr>
          <p:cNvPr id="1029" name="Rectangle 5"/>
          <p:cNvSpPr>
            <a:spLocks noGrp="1" noChangeArrowheads="1"/>
          </p:cNvSpPr>
          <p:nvPr>
            <p:ph type="ftr" sz="quarter" idx="3"/>
          </p:nvPr>
        </p:nvSpPr>
        <p:spPr bwMode="auto">
          <a:xfrm>
            <a:off x="3124200" y="6245225"/>
            <a:ext cx="2895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ru-RU" altLang="ru-RU"/>
          </a:p>
        </p:txBody>
      </p:sp>
      <p:sp>
        <p:nvSpPr>
          <p:cNvPr id="1030" name="Rectangle 6"/>
          <p:cNvSpPr>
            <a:spLocks noGrp="1" noChangeArrowheads="1"/>
          </p:cNvSpPr>
          <p:nvPr>
            <p:ph type="sldNum" sz="quarter" idx="4"/>
          </p:nvPr>
        </p:nvSpPr>
        <p:spPr bwMode="auto">
          <a:xfrm>
            <a:off x="6553200" y="6245225"/>
            <a:ext cx="2133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defRPr>
            </a:lvl1pPr>
          </a:lstStyle>
          <a:p>
            <a:fld id="{7F3B06D1-ECCD-4FB9-8108-A814DF303213}"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Verdana" pitchFamily="34" charset="0"/>
        </a:defRPr>
      </a:lvl2pPr>
      <a:lvl3pPr algn="l" rtl="0" eaLnBrk="1" fontAlgn="base" hangingPunct="1">
        <a:spcBef>
          <a:spcPct val="0"/>
        </a:spcBef>
        <a:spcAft>
          <a:spcPct val="0"/>
        </a:spcAft>
        <a:defRPr sz="3600">
          <a:solidFill>
            <a:schemeClr val="tx2"/>
          </a:solidFill>
          <a:latin typeface="Verdana" pitchFamily="34" charset="0"/>
        </a:defRPr>
      </a:lvl3pPr>
      <a:lvl4pPr algn="l" rtl="0" eaLnBrk="1" fontAlgn="base" hangingPunct="1">
        <a:spcBef>
          <a:spcPct val="0"/>
        </a:spcBef>
        <a:spcAft>
          <a:spcPct val="0"/>
        </a:spcAft>
        <a:defRPr sz="3600">
          <a:solidFill>
            <a:schemeClr val="tx2"/>
          </a:solidFill>
          <a:latin typeface="Verdana" pitchFamily="34" charset="0"/>
        </a:defRPr>
      </a:lvl4pPr>
      <a:lvl5pPr algn="l" rtl="0" eaLnBrk="1" fontAlgn="base" hangingPunct="1">
        <a:spcBef>
          <a:spcPct val="0"/>
        </a:spcBef>
        <a:spcAft>
          <a:spcPct val="0"/>
        </a:spcAft>
        <a:defRPr sz="3600">
          <a:solidFill>
            <a:schemeClr val="tx2"/>
          </a:solidFill>
          <a:latin typeface="Verdana" pitchFamily="34"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7.emf"/><Relationship Id="rId4" Type="http://schemas.openxmlformats.org/officeDocument/2006/relationships/oleObject" Target="../embeddings/Microsoft_Excel_97-2003_Worksheet3.xls"/></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267744" y="4869160"/>
            <a:ext cx="6399213" cy="838200"/>
          </a:xfrm>
        </p:spPr>
        <p:txBody>
          <a:bodyPr/>
          <a:lstStyle/>
          <a:p>
            <a:endParaRPr lang="ru-RU" altLang="ru-RU" dirty="0"/>
          </a:p>
          <a:p>
            <a:endParaRPr lang="ru-RU" altLang="ru-RU" dirty="0"/>
          </a:p>
        </p:txBody>
      </p:sp>
      <p:sp>
        <p:nvSpPr>
          <p:cNvPr id="6" name="Rectangle 17"/>
          <p:cNvSpPr>
            <a:spLocks noChangeArrowheads="1"/>
          </p:cNvSpPr>
          <p:nvPr/>
        </p:nvSpPr>
        <p:spPr bwMode="auto">
          <a:xfrm>
            <a:off x="684213" y="620688"/>
            <a:ext cx="777240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ru-RU" altLang="ru-RU" sz="4000" b="1" i="1" dirty="0" smtClean="0">
                <a:solidFill>
                  <a:schemeClr val="tx2">
                    <a:lumMod val="75000"/>
                  </a:schemeClr>
                </a:solidFill>
                <a:latin typeface="Times New Roman" panose="02020603050405020304" pitchFamily="18" charset="0"/>
                <a:cs typeface="Times New Roman" panose="02020603050405020304" pitchFamily="18" charset="0"/>
              </a:rPr>
              <a:t>Брошюра</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
            </a:r>
            <a:b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br>
            <a:endPar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endParaRPr>
          </a:p>
          <a:p>
            <a:pPr algn="ctr">
              <a:spcBef>
                <a:spcPct val="0"/>
              </a:spcBef>
              <a:buFontTx/>
              <a:buNone/>
              <a:defRPr/>
            </a:pPr>
            <a: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t>«БЮДЖЕТ ДЛЯ ГРАЖДАН»</a:t>
            </a:r>
          </a:p>
          <a:p>
            <a:pPr algn="ctr">
              <a:spcBef>
                <a:spcPct val="0"/>
              </a:spcBef>
              <a:buFontTx/>
              <a:buNone/>
              <a:defRPr/>
            </a:pPr>
            <a: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t/>
            </a:r>
            <a:b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b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к  проекту решения Совета народных депутатов Муромского района </a:t>
            </a:r>
            <a:endPar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endParaRPr>
          </a:p>
          <a:p>
            <a:pPr algn="ctr">
              <a:spcBef>
                <a:spcPct val="0"/>
              </a:spcBef>
              <a:buFontTx/>
              <a:buNone/>
              <a:defRPr/>
            </a:pP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Об утверждении отчета об </a:t>
            </a:r>
          </a:p>
          <a:p>
            <a:pPr algn="ctr">
              <a:spcBef>
                <a:spcPct val="0"/>
              </a:spcBef>
              <a:buFontTx/>
              <a:buNone/>
              <a:defRPr/>
            </a:pP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исполнении бюджета Муромского района за 2018 год»</a:t>
            </a:r>
            <a:r>
              <a:rPr lang="ru-RU" altLang="ru-RU" sz="2800" b="1" i="1" dirty="0" smtClean="0">
                <a:solidFill>
                  <a:schemeClr val="accent2"/>
                </a:solidFill>
                <a:latin typeface="Times New Roman" panose="02020603050405020304" pitchFamily="18" charset="0"/>
                <a:cs typeface="Times New Roman" panose="02020603050405020304" pitchFamily="18" charset="0"/>
              </a:rPr>
              <a:t/>
            </a:r>
            <a:br>
              <a:rPr lang="ru-RU" altLang="ru-RU" sz="2800" b="1" i="1" dirty="0" smtClean="0">
                <a:solidFill>
                  <a:schemeClr val="accent2"/>
                </a:solidFill>
                <a:latin typeface="Times New Roman" panose="02020603050405020304" pitchFamily="18" charset="0"/>
                <a:cs typeface="Times New Roman" panose="02020603050405020304" pitchFamily="18" charset="0"/>
              </a:rPr>
            </a:br>
            <a:endParaRPr lang="ru-RU" altLang="ru-RU" sz="2800" b="1" i="1" dirty="0" smtClean="0">
              <a:solidFill>
                <a:schemeClr val="accent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271463" y="115888"/>
            <a:ext cx="8640762" cy="830997"/>
          </a:xfrm>
          <a:prstGeom prst="rect">
            <a:avLst/>
          </a:prstGeom>
          <a:noFill/>
          <a:ln w="9525">
            <a:noFill/>
            <a:miter lim="800000"/>
            <a:headEnd/>
            <a:tailEnd/>
          </a:ln>
        </p:spPr>
        <p:txBody>
          <a:bodyPr>
            <a:spAutoFit/>
          </a:bodyPr>
          <a:lstStyle/>
          <a:p>
            <a:pPr indent="457200" algn="ctr"/>
            <a:r>
              <a:rPr lang="ru-RU" altLang="ru-RU" sz="2400" b="1" dirty="0">
                <a:latin typeface="Times New Roman" pitchFamily="18" charset="0"/>
                <a:cs typeface="Times New Roman" pitchFamily="18" charset="0"/>
              </a:rPr>
              <a:t>Динамика и структура исполнения доходной части бюджета Муромского района в </a:t>
            </a:r>
            <a:r>
              <a:rPr lang="ru-RU" altLang="ru-RU" sz="2400" b="1" dirty="0" smtClean="0">
                <a:latin typeface="Times New Roman" pitchFamily="18" charset="0"/>
                <a:cs typeface="Times New Roman" pitchFamily="18" charset="0"/>
              </a:rPr>
              <a:t>2018 </a:t>
            </a:r>
            <a:r>
              <a:rPr lang="ru-RU" altLang="ru-RU" sz="2400" b="1" dirty="0">
                <a:latin typeface="Times New Roman" pitchFamily="18" charset="0"/>
                <a:cs typeface="Times New Roman" pitchFamily="18" charset="0"/>
              </a:rPr>
              <a:t>году</a:t>
            </a:r>
            <a:endParaRPr lang="ru-RU" altLang="ru-RU" sz="2400" dirty="0">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799882217"/>
              </p:ext>
            </p:extLst>
          </p:nvPr>
        </p:nvGraphicFramePr>
        <p:xfrm>
          <a:off x="288841" y="1052736"/>
          <a:ext cx="8639175" cy="5606991"/>
        </p:xfrm>
        <a:graphic>
          <a:graphicData uri="http://schemas.openxmlformats.org/drawingml/2006/table">
            <a:tbl>
              <a:tblPr/>
              <a:tblGrid>
                <a:gridCol w="3350176"/>
                <a:gridCol w="1296144"/>
                <a:gridCol w="936104"/>
                <a:gridCol w="824726"/>
                <a:gridCol w="576262"/>
                <a:gridCol w="863600"/>
                <a:gridCol w="792163"/>
              </a:tblGrid>
              <a:tr h="2559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дохода</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2017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План на 2018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2018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31175">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2017 году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Структура, %</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6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И НЕНАЛОГОВЫЕ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59471,7</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57855,7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59958,2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103,6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100,8</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15,5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48788,7</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47469,9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49506,3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104,3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101,5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12,8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Налоги на прибыль, доходы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29026,2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28240,0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29315,8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103,8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29026,2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28240,0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29315,8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103,8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7,6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Акцизы на нефтепродукты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12351,1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12074,0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13045,4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108,0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105,6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совокупный доход</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7405,5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7155,9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7144,9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99,8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96,5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Налог, взимаемый в связи с применением упрощенной системы налогообложения</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1943,5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2501,2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2499,45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99,9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128,6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Единый налог на вмененный доход</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4791,8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4004,7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3982,4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99,4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83,1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8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Единый сельскохозяйственный налог</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196,7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262,0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262,6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100,2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133,5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2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Налог, взимаемый в связи с применением патентной системы налогообложения</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473,4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388,0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400,45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103,2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84,6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Государственная пошлина, сборы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6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Задолженность и перерасчеты по отмененным налогам, сборам и иным обязательным платежам</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0,96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92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10683,05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10385,8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10451,9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97,8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9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2382,5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2423,25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2481,6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102,4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104,2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0,65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4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Платежи при пользовании природными ресурсами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450,2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151,35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99,6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33,6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2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Доходы от оказания платных услуг (работ) и компенсации затрат государства</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0,72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44,05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57,3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2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продажи материальных и нематериальных активов</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6627,2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6829,0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6743,3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98,7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101,8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Штрафы, санкции, возмещение ущерба</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1222,4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935,5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1015,6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108,6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83,1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5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неналоговые доходы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2,75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137,8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457" name="Номер слайда 1"/>
          <p:cNvSpPr>
            <a:spLocks noGrp="1"/>
          </p:cNvSpPr>
          <p:nvPr>
            <p:ph type="sldNum" sz="quarter" idx="12"/>
          </p:nvPr>
        </p:nvSpPr>
        <p:spPr bwMode="auto">
          <a:xfrm>
            <a:off x="4140200" y="6492875"/>
            <a:ext cx="1162050" cy="365125"/>
          </a:xfrm>
          <a:noFill/>
          <a:ln>
            <a:miter lim="800000"/>
            <a:headEnd/>
            <a:tailEnd/>
          </a:ln>
        </p:spPr>
        <p:txBody>
          <a:bodyPr wrap="square" numCol="1" anchorCtr="0" compatLnSpc="1">
            <a:prstTxWarp prst="textNoShape">
              <a:avLst/>
            </a:prstTxWarp>
          </a:bodyPr>
          <a:lstStyle/>
          <a:p>
            <a:fld id="{18A161DA-2855-4049-BA36-CFB40B2EFD07}" type="slidenum">
              <a:rPr lang="ru-RU" altLang="ru-RU" smtClean="0"/>
              <a:pPr/>
              <a:t>10</a:t>
            </a:fld>
            <a:endParaRPr lang="ru-RU" altLang="ru-RU" smtClean="0"/>
          </a:p>
        </p:txBody>
      </p:sp>
    </p:spTree>
    <p:extLst>
      <p:ext uri="{BB962C8B-B14F-4D97-AF65-F5344CB8AC3E}">
        <p14:creationId xmlns:p14="http://schemas.microsoft.com/office/powerpoint/2010/main" val="4265924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573325481"/>
              </p:ext>
            </p:extLst>
          </p:nvPr>
        </p:nvGraphicFramePr>
        <p:xfrm>
          <a:off x="238259" y="1160240"/>
          <a:ext cx="8650733" cy="3881878"/>
        </p:xfrm>
        <a:graphic>
          <a:graphicData uri="http://schemas.openxmlformats.org/drawingml/2006/table">
            <a:tbl>
              <a:tblPr/>
              <a:tblGrid>
                <a:gridCol w="3178125"/>
                <a:gridCol w="1368152"/>
                <a:gridCol w="936104"/>
                <a:gridCol w="936104"/>
                <a:gridCol w="576064"/>
                <a:gridCol w="864096"/>
                <a:gridCol w="792088"/>
              </a:tblGrid>
              <a:tr h="360039">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316305,5</a:t>
                      </a:r>
                      <a:endParaRPr lang="ru-RU"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329156,7</a:t>
                      </a:r>
                      <a:endParaRPr lang="ru-RU"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327863,6</a:t>
                      </a:r>
                      <a:endParaRPr lang="ru-RU"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99,6</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103,7</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84,5</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805">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бюджетам субъектов Российской Федерации и муниципальных образований</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109883,0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116658,0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116658,0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a:latin typeface="Times New Roman"/>
                          <a:ea typeface="Times New Roman"/>
                          <a:cs typeface="Times New Roman"/>
                        </a:rPr>
                        <a:t>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106,2</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tabLst>
                          <a:tab pos="209550" algn="l"/>
                          <a:tab pos="311785" algn="ctr"/>
                        </a:tabLst>
                      </a:pPr>
                      <a:r>
                        <a:rPr lang="ru-RU" sz="1200" dirty="0" smtClean="0">
                          <a:latin typeface="Times New Roman"/>
                          <a:ea typeface="Times New Roman"/>
                          <a:cs typeface="Times New Roman"/>
                        </a:rPr>
                        <a:t>30,08</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708">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Субсидии бюджетам бюджетной системы Российской Федерации и (межбюджетные субсидии)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59187,7</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36993,2</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35712,6</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96,5</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60,3</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9,2</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805">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127069,5</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141282,3</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141282,1</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100,0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111,2</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36,4</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903">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Иные межбюджетные трансферты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19648,0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34140,3</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34140,3</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100,0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173,8</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8,8</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4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безвозмездные поступления от негосударственных организаций</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462,3</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97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безвозмездные поступления</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55,0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27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бюджетов муниципальных районов от возврата бюджетными учреждениями остатков субсидий прошлых лет</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495,4</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127,0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127,0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100,0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25,6</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0,03</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611">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Возврат остатков субсидий, субвенций и иных межбюджетных трансфертов, имеющих целевое назначение, прошлых лет из бюджетов муниципальных районов</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-495,4</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-44,1</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-56,4</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128,0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11,4</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dirty="0" smtClean="0">
                          <a:latin typeface="Times New Roman"/>
                          <a:ea typeface="Times New Roman"/>
                          <a:cs typeface="Times New Roman"/>
                        </a:rPr>
                        <a:t>-0,01</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903">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ВСЕГО ДОХОДОВ</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375777,3</a:t>
                      </a:r>
                      <a:endParaRPr lang="ru-RU"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387012,4</a:t>
                      </a:r>
                      <a:endParaRPr lang="ru-RU"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387821,8</a:t>
                      </a:r>
                      <a:endParaRPr lang="ru-RU"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100,2</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smtClean="0">
                          <a:latin typeface="Times New Roman"/>
                          <a:ea typeface="Times New Roman"/>
                          <a:cs typeface="Times New Roman"/>
                        </a:rPr>
                        <a:t>103,2</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ru-RU" sz="1200" b="1" dirty="0">
                          <a:latin typeface="Times New Roman"/>
                          <a:ea typeface="Times New Roman"/>
                          <a:cs typeface="Times New Roman"/>
                        </a:rPr>
                        <a:t>100,0</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3074636235"/>
              </p:ext>
            </p:extLst>
          </p:nvPr>
        </p:nvGraphicFramePr>
        <p:xfrm>
          <a:off x="241434" y="116632"/>
          <a:ext cx="8639175" cy="983352"/>
        </p:xfrm>
        <a:graphic>
          <a:graphicData uri="http://schemas.openxmlformats.org/drawingml/2006/table">
            <a:tbl>
              <a:tblPr/>
              <a:tblGrid>
                <a:gridCol w="3167063"/>
                <a:gridCol w="1366837"/>
                <a:gridCol w="936625"/>
                <a:gridCol w="936625"/>
                <a:gridCol w="576263"/>
                <a:gridCol w="863600"/>
                <a:gridCol w="792162"/>
              </a:tblGrid>
              <a:tr h="648072">
                <a:tc rowSpan="2">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дохода</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2017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План на 2018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2018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13043">
                <a:tc vMerge="1">
                  <a:txBody>
                    <a:bodyPr/>
                    <a:lstStyle/>
                    <a:p>
                      <a:endParaRPr lang="ru-RU"/>
                    </a:p>
                  </a:txBody>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2017 году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Структура, %</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402" name="Прямоугольник 3"/>
          <p:cNvSpPr>
            <a:spLocks noChangeArrowheads="1"/>
          </p:cNvSpPr>
          <p:nvPr/>
        </p:nvSpPr>
        <p:spPr bwMode="auto">
          <a:xfrm>
            <a:off x="238259" y="5042118"/>
            <a:ext cx="8642350" cy="1600438"/>
          </a:xfrm>
          <a:prstGeom prst="rect">
            <a:avLst/>
          </a:prstGeom>
          <a:noFill/>
          <a:ln w="9525">
            <a:noFill/>
            <a:miter lim="800000"/>
            <a:headEnd/>
            <a:tailEnd/>
          </a:ln>
        </p:spPr>
        <p:txBody>
          <a:bodyPr>
            <a:spAutoFit/>
          </a:bodyPr>
          <a:lstStyle/>
          <a:p>
            <a:pPr algn="just"/>
            <a:r>
              <a:rPr lang="ru-RU" altLang="ru-RU" sz="1400" dirty="0">
                <a:latin typeface="Times New Roman" pitchFamily="18" charset="0"/>
                <a:cs typeface="Times New Roman" pitchFamily="18" charset="0"/>
              </a:rPr>
              <a:t>          Рост налоговых и неналоговых поступлений за </a:t>
            </a:r>
            <a:r>
              <a:rPr lang="ru-RU" altLang="ru-RU" sz="1400" dirty="0" smtClean="0">
                <a:latin typeface="Times New Roman" pitchFamily="18" charset="0"/>
                <a:cs typeface="Times New Roman" pitchFamily="18" charset="0"/>
              </a:rPr>
              <a:t>2018 </a:t>
            </a:r>
            <a:r>
              <a:rPr lang="ru-RU" altLang="ru-RU" sz="1400" dirty="0">
                <a:latin typeface="Times New Roman" pitchFamily="18" charset="0"/>
                <a:cs typeface="Times New Roman" pitchFamily="18" charset="0"/>
              </a:rPr>
              <a:t>год по отношению к </a:t>
            </a:r>
            <a:r>
              <a:rPr lang="ru-RU" altLang="ru-RU" sz="1400" dirty="0" smtClean="0">
                <a:latin typeface="Times New Roman" pitchFamily="18" charset="0"/>
                <a:cs typeface="Times New Roman" pitchFamily="18" charset="0"/>
              </a:rPr>
              <a:t>2017 году получен </a:t>
            </a:r>
            <a:r>
              <a:rPr lang="ru-RU" altLang="ru-RU" sz="1400" dirty="0">
                <a:latin typeface="Times New Roman" pitchFamily="18" charset="0"/>
                <a:cs typeface="Times New Roman" pitchFamily="18" charset="0"/>
              </a:rPr>
              <a:t>по </a:t>
            </a:r>
            <a:r>
              <a:rPr lang="ru-RU" altLang="ru-RU" sz="1400" dirty="0" smtClean="0">
                <a:latin typeface="Times New Roman" pitchFamily="18" charset="0"/>
                <a:cs typeface="Times New Roman" pitchFamily="18" charset="0"/>
              </a:rPr>
              <a:t>налогу на доходы физических лиц (на 289,6 тыс. рублей или на 1,0</a:t>
            </a:r>
            <a:r>
              <a:rPr lang="ru-RU" altLang="ru-RU" sz="1400" dirty="0">
                <a:latin typeface="Times New Roman" pitchFamily="18" charset="0"/>
                <a:cs typeface="Times New Roman" pitchFamily="18" charset="0"/>
              </a:rPr>
              <a:t>%), </a:t>
            </a:r>
            <a:r>
              <a:rPr lang="ru-RU" altLang="ru-RU" sz="1400" dirty="0" smtClean="0">
                <a:latin typeface="Times New Roman" pitchFamily="18" charset="0"/>
                <a:cs typeface="Times New Roman" pitchFamily="18" charset="0"/>
              </a:rPr>
              <a:t>акцизам </a:t>
            </a:r>
            <a:r>
              <a:rPr lang="ru-RU" altLang="ru-RU" sz="1400" dirty="0">
                <a:latin typeface="Times New Roman" pitchFamily="18" charset="0"/>
                <a:cs typeface="Times New Roman" pitchFamily="18" charset="0"/>
              </a:rPr>
              <a:t>на </a:t>
            </a:r>
            <a:r>
              <a:rPr lang="ru-RU" altLang="ru-RU" sz="1400" dirty="0" smtClean="0">
                <a:latin typeface="Times New Roman" pitchFamily="18" charset="0"/>
                <a:cs typeface="Times New Roman" pitchFamily="18" charset="0"/>
              </a:rPr>
              <a:t>нефтепродукты (на 5,6% или 694,3 тыс. рублей), налогу, взимаемому в связи с применением упрощенной системы налогообложения (на 555,9 тыс. рублей или на 28,6%), единому сельскохозяйственному налогу (</a:t>
            </a:r>
            <a:r>
              <a:rPr lang="ru-RU" altLang="ru-RU" sz="1400" dirty="0">
                <a:latin typeface="Times New Roman" pitchFamily="18" charset="0"/>
                <a:cs typeface="Times New Roman" pitchFamily="18" charset="0"/>
              </a:rPr>
              <a:t>на </a:t>
            </a:r>
            <a:r>
              <a:rPr lang="ru-RU" altLang="ru-RU" sz="1400" dirty="0" smtClean="0">
                <a:latin typeface="Times New Roman" pitchFamily="18" charset="0"/>
                <a:cs typeface="Times New Roman" pitchFamily="18" charset="0"/>
              </a:rPr>
              <a:t>65,9 </a:t>
            </a:r>
            <a:r>
              <a:rPr lang="ru-RU" altLang="ru-RU" sz="1400" dirty="0">
                <a:latin typeface="Times New Roman" pitchFamily="18" charset="0"/>
                <a:cs typeface="Times New Roman" pitchFamily="18" charset="0"/>
              </a:rPr>
              <a:t>тыс. рублей или </a:t>
            </a:r>
            <a:r>
              <a:rPr lang="ru-RU" altLang="ru-RU" sz="1400" dirty="0" smtClean="0">
                <a:latin typeface="Times New Roman" pitchFamily="18" charset="0"/>
                <a:cs typeface="Times New Roman" pitchFamily="18" charset="0"/>
              </a:rPr>
              <a:t>в 33,5%), </a:t>
            </a:r>
            <a:r>
              <a:rPr lang="ru-RU" altLang="ru-RU" sz="1400" dirty="0">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 (на </a:t>
            </a:r>
            <a:r>
              <a:rPr lang="ru-RU" altLang="ru-RU" sz="1400" dirty="0" smtClean="0">
                <a:latin typeface="Times New Roman" pitchFamily="18" charset="0"/>
                <a:cs typeface="Times New Roman" pitchFamily="18" charset="0"/>
              </a:rPr>
              <a:t>99,1 </a:t>
            </a:r>
            <a:r>
              <a:rPr lang="ru-RU" altLang="ru-RU" sz="1400" dirty="0">
                <a:latin typeface="Times New Roman" pitchFamily="18" charset="0"/>
                <a:cs typeface="Times New Roman" pitchFamily="18" charset="0"/>
              </a:rPr>
              <a:t>тыс. рублей или на </a:t>
            </a:r>
            <a:r>
              <a:rPr lang="ru-RU" altLang="ru-RU" sz="1400" dirty="0" smtClean="0">
                <a:latin typeface="Times New Roman" pitchFamily="18" charset="0"/>
                <a:cs typeface="Times New Roman" pitchFamily="18" charset="0"/>
              </a:rPr>
              <a:t>4,2 %), доходы </a:t>
            </a:r>
            <a:r>
              <a:rPr lang="ru-RU" altLang="ru-RU" sz="1400" dirty="0">
                <a:latin typeface="Times New Roman" pitchFamily="18" charset="0"/>
                <a:cs typeface="Times New Roman" pitchFamily="18" charset="0"/>
              </a:rPr>
              <a:t>от продажи материальных и нематериальных </a:t>
            </a:r>
            <a:r>
              <a:rPr lang="ru-RU" altLang="ru-RU" sz="1400" dirty="0" smtClean="0">
                <a:latin typeface="Times New Roman" pitchFamily="18" charset="0"/>
                <a:cs typeface="Times New Roman" pitchFamily="18" charset="0"/>
              </a:rPr>
              <a:t>активов (на 116,1 </a:t>
            </a:r>
            <a:r>
              <a:rPr lang="ru-RU" altLang="ru-RU" sz="1400" dirty="0">
                <a:latin typeface="Times New Roman" pitchFamily="18" charset="0"/>
                <a:cs typeface="Times New Roman" pitchFamily="18" charset="0"/>
              </a:rPr>
              <a:t>тыс. рублей или </a:t>
            </a:r>
            <a:r>
              <a:rPr lang="ru-RU" altLang="ru-RU" sz="1400" dirty="0" smtClean="0">
                <a:latin typeface="Times New Roman" pitchFamily="18" charset="0"/>
                <a:cs typeface="Times New Roman" pitchFamily="18" charset="0"/>
              </a:rPr>
              <a:t>1,8 %). </a:t>
            </a:r>
            <a:endParaRPr lang="ru-RU" altLang="ru-RU" sz="1400" dirty="0">
              <a:latin typeface="Times New Roman" pitchFamily="18" charset="0"/>
              <a:cs typeface="Times New Roman" pitchFamily="18" charset="0"/>
            </a:endParaRPr>
          </a:p>
        </p:txBody>
      </p:sp>
      <p:sp>
        <p:nvSpPr>
          <p:cNvPr id="13403" name="Номер слайда 3"/>
          <p:cNvSpPr>
            <a:spLocks noGrp="1"/>
          </p:cNvSpPr>
          <p:nvPr>
            <p:ph type="sldNum" sz="quarter" idx="12"/>
          </p:nvPr>
        </p:nvSpPr>
        <p:spPr bwMode="auto">
          <a:xfrm>
            <a:off x="6660232" y="6420946"/>
            <a:ext cx="2133600" cy="384175"/>
          </a:xfrm>
          <a:noFill/>
          <a:ln>
            <a:miter lim="800000"/>
            <a:headEnd/>
            <a:tailEnd/>
          </a:ln>
        </p:spPr>
        <p:txBody>
          <a:bodyPr wrap="square" numCol="1" anchorCtr="0" compatLnSpc="1">
            <a:prstTxWarp prst="textNoShape">
              <a:avLst/>
            </a:prstTxWarp>
          </a:bodyPr>
          <a:lstStyle/>
          <a:p>
            <a:fld id="{F6D52EBA-2BE2-4313-B2A2-A62126B43331}" type="slidenum">
              <a:rPr lang="ru-RU" altLang="ru-RU" smtClean="0"/>
              <a:pPr/>
              <a:t>11</a:t>
            </a:fld>
            <a:endParaRPr lang="ru-RU" altLang="ru-RU" dirty="0" smtClean="0"/>
          </a:p>
        </p:txBody>
      </p:sp>
    </p:spTree>
    <p:extLst>
      <p:ext uri="{BB962C8B-B14F-4D97-AF65-F5344CB8AC3E}">
        <p14:creationId xmlns:p14="http://schemas.microsoft.com/office/powerpoint/2010/main" val="2526175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70"/>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ltLang="ru-RU"/>
          </a:p>
        </p:txBody>
      </p:sp>
      <p:sp>
        <p:nvSpPr>
          <p:cNvPr id="3077" name="Прямоугольник 5"/>
          <p:cNvSpPr>
            <a:spLocks noChangeArrowheads="1"/>
          </p:cNvSpPr>
          <p:nvPr/>
        </p:nvSpPr>
        <p:spPr bwMode="auto">
          <a:xfrm>
            <a:off x="107950" y="3213100"/>
            <a:ext cx="2951163" cy="3708708"/>
          </a:xfrm>
          <a:prstGeom prst="rect">
            <a:avLst/>
          </a:prstGeom>
          <a:noFill/>
          <a:ln w="9525">
            <a:noFill/>
            <a:miter lim="800000"/>
            <a:headEnd/>
            <a:tailEnd/>
          </a:ln>
        </p:spPr>
        <p:txBody>
          <a:bodyPr>
            <a:spAutoFit/>
          </a:bodyPr>
          <a:lstStyle/>
          <a:p>
            <a:pPr algn="just"/>
            <a:r>
              <a:rPr lang="ru-RU" altLang="ru-RU" sz="1400" dirty="0">
                <a:latin typeface="Times New Roman" pitchFamily="18" charset="0"/>
                <a:cs typeface="Times New Roman" pitchFamily="18" charset="0"/>
              </a:rPr>
              <a:t>          </a:t>
            </a:r>
            <a:r>
              <a:rPr lang="ru-RU" sz="1300" dirty="0">
                <a:latin typeface="Times New Roman" panose="02020603050405020304" pitchFamily="18" charset="0"/>
                <a:cs typeface="Times New Roman" panose="02020603050405020304" pitchFamily="18" charset="0"/>
              </a:rPr>
              <a:t>Безвозмездные поступления в </a:t>
            </a:r>
            <a:r>
              <a:rPr lang="ru-RU" sz="1300" dirty="0" smtClean="0">
                <a:latin typeface="Times New Roman" panose="02020603050405020304" pitchFamily="18" charset="0"/>
                <a:cs typeface="Times New Roman" panose="02020603050405020304" pitchFamily="18" charset="0"/>
              </a:rPr>
              <a:t>2018 </a:t>
            </a:r>
            <a:r>
              <a:rPr lang="ru-RU" sz="1300" dirty="0">
                <a:latin typeface="Times New Roman" panose="02020603050405020304" pitchFamily="18" charset="0"/>
                <a:cs typeface="Times New Roman" panose="02020603050405020304" pitchFamily="18" charset="0"/>
              </a:rPr>
              <a:t>году составили сумму </a:t>
            </a:r>
            <a:r>
              <a:rPr lang="ru-RU" sz="1300" dirty="0" smtClean="0">
                <a:latin typeface="Times New Roman" panose="02020603050405020304" pitchFamily="18" charset="0"/>
                <a:cs typeface="Times New Roman" panose="02020603050405020304" pitchFamily="18" charset="0"/>
              </a:rPr>
              <a:t>327863,6 </a:t>
            </a:r>
            <a:r>
              <a:rPr lang="ru-RU" sz="1300" dirty="0">
                <a:latin typeface="Times New Roman" panose="02020603050405020304" pitchFamily="18" charset="0"/>
                <a:cs typeface="Times New Roman" panose="02020603050405020304" pitchFamily="18" charset="0"/>
              </a:rPr>
              <a:t>тыс. рублей или </a:t>
            </a:r>
            <a:r>
              <a:rPr lang="ru-RU" sz="1300" dirty="0" smtClean="0">
                <a:latin typeface="Times New Roman" panose="02020603050405020304" pitchFamily="18" charset="0"/>
                <a:cs typeface="Times New Roman" panose="02020603050405020304" pitchFamily="18" charset="0"/>
              </a:rPr>
              <a:t>99,6 </a:t>
            </a:r>
            <a:r>
              <a:rPr lang="ru-RU" sz="1300" dirty="0">
                <a:latin typeface="Times New Roman" panose="02020603050405020304" pitchFamily="18" charset="0"/>
                <a:cs typeface="Times New Roman" panose="02020603050405020304" pitchFamily="18" charset="0"/>
              </a:rPr>
              <a:t>% к утвержденному плану и увеличились по сравнению с </a:t>
            </a:r>
            <a:r>
              <a:rPr lang="ru-RU" sz="1300" dirty="0" smtClean="0">
                <a:latin typeface="Times New Roman" panose="02020603050405020304" pitchFamily="18" charset="0"/>
                <a:cs typeface="Times New Roman" panose="02020603050405020304" pitchFamily="18" charset="0"/>
              </a:rPr>
              <a:t>2017 </a:t>
            </a:r>
            <a:r>
              <a:rPr lang="ru-RU" sz="1300" dirty="0">
                <a:latin typeface="Times New Roman" panose="02020603050405020304" pitchFamily="18" charset="0"/>
                <a:cs typeface="Times New Roman" panose="02020603050405020304" pitchFamily="18" charset="0"/>
              </a:rPr>
              <a:t>годом на </a:t>
            </a:r>
            <a:r>
              <a:rPr lang="ru-RU" sz="1300" dirty="0" smtClean="0">
                <a:latin typeface="Times New Roman" panose="02020603050405020304" pitchFamily="18" charset="0"/>
                <a:cs typeface="Times New Roman" panose="02020603050405020304" pitchFamily="18" charset="0"/>
              </a:rPr>
              <a:t>3,7 </a:t>
            </a: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(11558,1 тыс</a:t>
            </a:r>
            <a:r>
              <a:rPr lang="ru-RU" sz="1300" dirty="0">
                <a:latin typeface="Times New Roman" panose="02020603050405020304" pitchFamily="18" charset="0"/>
                <a:cs typeface="Times New Roman" panose="02020603050405020304" pitchFamily="18" charset="0"/>
              </a:rPr>
              <a:t>. рублей). Из общей суммы безвозмездных поступлений дотации </a:t>
            </a:r>
            <a:r>
              <a:rPr lang="ru-RU" sz="1300">
                <a:latin typeface="Times New Roman" panose="02020603050405020304" pitchFamily="18" charset="0"/>
                <a:cs typeface="Times New Roman" panose="02020603050405020304" pitchFamily="18" charset="0"/>
              </a:rPr>
              <a:t>составили </a:t>
            </a:r>
            <a:r>
              <a:rPr lang="ru-RU" sz="1300" smtClean="0">
                <a:latin typeface="Times New Roman" panose="02020603050405020304" pitchFamily="18" charset="0"/>
                <a:cs typeface="Times New Roman" panose="02020603050405020304" pitchFamily="18" charset="0"/>
              </a:rPr>
              <a:t>35,58 </a:t>
            </a: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(116658,0 </a:t>
            </a:r>
            <a:r>
              <a:rPr lang="ru-RU" sz="1300" dirty="0">
                <a:latin typeface="Times New Roman" panose="02020603050405020304" pitchFamily="18" charset="0"/>
                <a:cs typeface="Times New Roman" panose="02020603050405020304" pitchFamily="18" charset="0"/>
              </a:rPr>
              <a:t>тыс. рублей), субсидии </a:t>
            </a:r>
            <a:r>
              <a:rPr lang="ru-RU" sz="1300" dirty="0" smtClean="0">
                <a:latin typeface="Times New Roman" panose="02020603050405020304" pitchFamily="18" charset="0"/>
                <a:cs typeface="Times New Roman" panose="02020603050405020304" pitchFamily="18" charset="0"/>
              </a:rPr>
              <a:t>– 10,9 </a:t>
            </a: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(35712,6 </a:t>
            </a:r>
            <a:r>
              <a:rPr lang="ru-RU" sz="1300" dirty="0">
                <a:latin typeface="Times New Roman" panose="02020603050405020304" pitchFamily="18" charset="0"/>
                <a:cs typeface="Times New Roman" panose="02020603050405020304" pitchFamily="18" charset="0"/>
              </a:rPr>
              <a:t>тыс. рублей), субвенции – </a:t>
            </a:r>
            <a:r>
              <a:rPr lang="ru-RU" sz="1300" dirty="0" smtClean="0">
                <a:latin typeface="Times New Roman" panose="02020603050405020304" pitchFamily="18" charset="0"/>
                <a:cs typeface="Times New Roman" panose="02020603050405020304" pitchFamily="18" charset="0"/>
              </a:rPr>
              <a:t>43,1 </a:t>
            </a: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(141282,1 </a:t>
            </a:r>
            <a:r>
              <a:rPr lang="ru-RU" sz="1300" dirty="0">
                <a:latin typeface="Times New Roman" panose="02020603050405020304" pitchFamily="18" charset="0"/>
                <a:cs typeface="Times New Roman" panose="02020603050405020304" pitchFamily="18" charset="0"/>
              </a:rPr>
              <a:t>тыс. рублей), иные межбюджетные трансферты – </a:t>
            </a:r>
            <a:r>
              <a:rPr lang="ru-RU" sz="1300" dirty="0" smtClean="0">
                <a:latin typeface="Times New Roman" panose="02020603050405020304" pitchFamily="18" charset="0"/>
                <a:cs typeface="Times New Roman" panose="02020603050405020304" pitchFamily="18" charset="0"/>
              </a:rPr>
              <a:t>10,4 </a:t>
            </a: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(34140,3 тыс</a:t>
            </a:r>
            <a:r>
              <a:rPr lang="ru-RU" sz="1300" dirty="0">
                <a:latin typeface="Times New Roman" panose="02020603050405020304" pitchFamily="18" charset="0"/>
                <a:cs typeface="Times New Roman" panose="02020603050405020304" pitchFamily="18" charset="0"/>
              </a:rPr>
              <a:t>. рублей), </a:t>
            </a:r>
            <a:r>
              <a:rPr lang="ru-RU" sz="1300" dirty="0" smtClean="0">
                <a:latin typeface="Times New Roman" panose="02020603050405020304" pitchFamily="18" charset="0"/>
                <a:cs typeface="Times New Roman" panose="02020603050405020304" pitchFamily="18" charset="0"/>
              </a:rPr>
              <a:t>доходы бюджетов от возврата остатков прошлых лет </a:t>
            </a: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0,04% (127,0 </a:t>
            </a:r>
            <a:r>
              <a:rPr lang="ru-RU" sz="1300" dirty="0">
                <a:latin typeface="Times New Roman" panose="02020603050405020304" pitchFamily="18" charset="0"/>
                <a:cs typeface="Times New Roman" panose="02020603050405020304" pitchFamily="18" charset="0"/>
              </a:rPr>
              <a:t>тыс. рублей</a:t>
            </a:r>
            <a:r>
              <a:rPr lang="ru-RU" sz="1300" dirty="0" smtClean="0">
                <a:latin typeface="Times New Roman" panose="02020603050405020304" pitchFamily="18" charset="0"/>
                <a:cs typeface="Times New Roman" panose="02020603050405020304" pitchFamily="18" charset="0"/>
              </a:rPr>
              <a:t>), возврат остатков безвозмездных поступлений  прошлых лет - -0,02% (-56,4 тыс. рублей).</a:t>
            </a:r>
            <a:r>
              <a:rPr lang="ru-RU" altLang="ru-RU" sz="1300" dirty="0">
                <a:latin typeface="Times New Roman" panose="02020603050405020304" pitchFamily="18" charset="0"/>
                <a:cs typeface="Times New Roman" panose="02020603050405020304" pitchFamily="18" charset="0"/>
              </a:rPr>
              <a:t> </a:t>
            </a:r>
          </a:p>
        </p:txBody>
      </p:sp>
      <p:sp>
        <p:nvSpPr>
          <p:cNvPr id="3078" name="Rectangle 7"/>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ltLang="ru-RU"/>
          </a:p>
        </p:txBody>
      </p:sp>
      <p:graphicFrame>
        <p:nvGraphicFramePr>
          <p:cNvPr id="2" name="Object 6"/>
          <p:cNvGraphicFramePr>
            <a:graphicFrameLocks noChangeAspect="1"/>
          </p:cNvGraphicFramePr>
          <p:nvPr>
            <p:extLst>
              <p:ext uri="{D42A27DB-BD31-4B8C-83A1-F6EECF244321}">
                <p14:modId xmlns:p14="http://schemas.microsoft.com/office/powerpoint/2010/main" val="3702434412"/>
              </p:ext>
            </p:extLst>
          </p:nvPr>
        </p:nvGraphicFramePr>
        <p:xfrm>
          <a:off x="404813" y="200025"/>
          <a:ext cx="7785100" cy="30178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Object 8"/>
          <p:cNvGraphicFramePr>
            <a:graphicFrameLocks noChangeAspect="1"/>
          </p:cNvGraphicFramePr>
          <p:nvPr>
            <p:extLst>
              <p:ext uri="{D42A27DB-BD31-4B8C-83A1-F6EECF244321}">
                <p14:modId xmlns:p14="http://schemas.microsoft.com/office/powerpoint/2010/main" val="3525364844"/>
              </p:ext>
            </p:extLst>
          </p:nvPr>
        </p:nvGraphicFramePr>
        <p:xfrm>
          <a:off x="3122613" y="3263900"/>
          <a:ext cx="5827712" cy="3400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4622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274638"/>
            <a:ext cx="8229600" cy="561975"/>
          </a:xfrm>
        </p:spPr>
        <p:txBody>
          <a:bodyPr/>
          <a:lstStyle/>
          <a:p>
            <a:pPr algn="ctr" eaLnBrk="1" hangingPunct="1"/>
            <a:r>
              <a:rPr lang="ru-RU" sz="1800" b="1" dirty="0" smtClean="0">
                <a:solidFill>
                  <a:schemeClr val="tx1"/>
                </a:solidFill>
                <a:latin typeface="Times New Roman" pitchFamily="18" charset="0"/>
              </a:rPr>
              <a:t>Доходы дорожного фонда Муромского района</a:t>
            </a:r>
            <a:r>
              <a:rPr lang="ru-RU" sz="4400" dirty="0" smtClean="0">
                <a:solidFill>
                  <a:schemeClr val="tx1"/>
                </a:solidFill>
              </a:rPr>
              <a:t> </a:t>
            </a:r>
          </a:p>
        </p:txBody>
      </p:sp>
      <p:sp>
        <p:nvSpPr>
          <p:cNvPr id="4100" name="Rectangle 4"/>
          <p:cNvSpPr>
            <a:spLocks noChangeArrowheads="1"/>
          </p:cNvSpPr>
          <p:nvPr/>
        </p:nvSpPr>
        <p:spPr bwMode="auto">
          <a:xfrm>
            <a:off x="500063" y="4786313"/>
            <a:ext cx="8104385" cy="1785937"/>
          </a:xfrm>
          <a:prstGeom prst="rect">
            <a:avLst/>
          </a:prstGeom>
          <a:noFill/>
          <a:ln w="9525">
            <a:noFill/>
            <a:miter lim="800000"/>
            <a:headEnd/>
            <a:tailEnd/>
          </a:ln>
        </p:spPr>
        <p:txBody>
          <a:bodyPr anchor="ctr"/>
          <a:lstStyle/>
          <a:p>
            <a:pPr algn="just"/>
            <a:r>
              <a:rPr lang="ru-RU" sz="1400" dirty="0">
                <a:latin typeface="Times New Roman" pitchFamily="18" charset="0"/>
              </a:rPr>
              <a:t>         В целях финансового обеспечения дорожной деятельности в составе бюджета района сформирован дорожный фонд Муромского района. </a:t>
            </a:r>
            <a:br>
              <a:rPr lang="ru-RU" sz="1400" dirty="0">
                <a:latin typeface="Times New Roman" pitchFamily="18" charset="0"/>
              </a:rPr>
            </a:br>
            <a:r>
              <a:rPr lang="ru-RU" sz="1400" dirty="0">
                <a:latin typeface="Times New Roman" pitchFamily="18" charset="0"/>
              </a:rPr>
              <a:t>         За </a:t>
            </a:r>
            <a:r>
              <a:rPr lang="ru-RU" sz="1400" dirty="0" smtClean="0">
                <a:latin typeface="Times New Roman" pitchFamily="18" charset="0"/>
              </a:rPr>
              <a:t>2018 </a:t>
            </a:r>
            <a:r>
              <a:rPr lang="ru-RU" sz="1400" dirty="0">
                <a:latin typeface="Times New Roman" pitchFamily="18" charset="0"/>
              </a:rPr>
              <a:t>год объем доходов бюджета Муромского района, формирующий ассигнования дорожного фонда района исполнен на сумму </a:t>
            </a:r>
            <a:r>
              <a:rPr lang="ru-RU" sz="1400" dirty="0" smtClean="0">
                <a:latin typeface="Times New Roman" pitchFamily="18" charset="0"/>
              </a:rPr>
              <a:t>22409,9 тыс</a:t>
            </a:r>
            <a:r>
              <a:rPr lang="ru-RU" sz="1400" dirty="0">
                <a:latin typeface="Times New Roman" pitchFamily="18" charset="0"/>
              </a:rPr>
              <a:t>. рублей или на </a:t>
            </a:r>
            <a:r>
              <a:rPr lang="ru-RU" sz="1400" dirty="0" smtClean="0">
                <a:latin typeface="Times New Roman" pitchFamily="18" charset="0"/>
              </a:rPr>
              <a:t>102,5 </a:t>
            </a:r>
            <a:r>
              <a:rPr lang="ru-RU" sz="1400" dirty="0">
                <a:latin typeface="Times New Roman" pitchFamily="18" charset="0"/>
              </a:rPr>
              <a:t>% от плановых </a:t>
            </a:r>
            <a:r>
              <a:rPr lang="ru-RU" sz="1400" dirty="0" smtClean="0">
                <a:latin typeface="Times New Roman" pitchFamily="18" charset="0"/>
              </a:rPr>
              <a:t>назначений (21870,5 тыс</a:t>
            </a:r>
            <a:r>
              <a:rPr lang="ru-RU" sz="1400" dirty="0">
                <a:latin typeface="Times New Roman" pitchFamily="18" charset="0"/>
              </a:rPr>
              <a:t>. рублей</a:t>
            </a:r>
            <a:r>
              <a:rPr lang="ru-RU" sz="1400" dirty="0" smtClean="0">
                <a:latin typeface="Times New Roman" pitchFamily="18" charset="0"/>
              </a:rPr>
              <a:t>).</a:t>
            </a:r>
            <a:endParaRPr lang="ru-RU" sz="1400" dirty="0">
              <a:latin typeface="Times New Roman" pitchFamily="18" charset="0"/>
            </a:endParaRPr>
          </a:p>
          <a:p>
            <a:r>
              <a:rPr lang="ru-RU" sz="1400" dirty="0">
                <a:latin typeface="Times New Roman" pitchFamily="18" charset="0"/>
              </a:rPr>
              <a:t>         В сравнении с показателями </a:t>
            </a:r>
            <a:r>
              <a:rPr lang="ru-RU" sz="1400" dirty="0" smtClean="0">
                <a:latin typeface="Times New Roman" pitchFamily="18" charset="0"/>
              </a:rPr>
              <a:t>2017 года уменьшение </a:t>
            </a:r>
            <a:r>
              <a:rPr lang="ru-RU" sz="1400" dirty="0">
                <a:latin typeface="Times New Roman" pitchFamily="18" charset="0"/>
              </a:rPr>
              <a:t>поступлений дорожного фонда составило </a:t>
            </a:r>
            <a:r>
              <a:rPr lang="ru-RU" sz="1400" dirty="0" smtClean="0">
                <a:latin typeface="Times New Roman" pitchFamily="18" charset="0"/>
              </a:rPr>
              <a:t>6,3 </a:t>
            </a:r>
            <a:r>
              <a:rPr lang="ru-RU" sz="1400" dirty="0">
                <a:latin typeface="Times New Roman" pitchFamily="18" charset="0"/>
              </a:rPr>
              <a:t>%, в том числе по </a:t>
            </a:r>
            <a:r>
              <a:rPr lang="ru-RU" sz="1400" dirty="0" smtClean="0">
                <a:latin typeface="Times New Roman" pitchFamily="18" charset="0"/>
              </a:rPr>
              <a:t>субсидии </a:t>
            </a:r>
            <a:r>
              <a:rPr lang="ru-RU" sz="1400" dirty="0">
                <a:latin typeface="Times New Roman" pitchFamily="18" charset="0"/>
              </a:rPr>
              <a:t>на осуществление дорожной деятельности </a:t>
            </a:r>
            <a:r>
              <a:rPr lang="ru-RU" sz="1400" dirty="0" smtClean="0">
                <a:latin typeface="Times New Roman" pitchFamily="18" charset="0"/>
              </a:rPr>
              <a:t>– 2,5%.</a:t>
            </a:r>
            <a:endParaRPr lang="ru-RU" sz="1400" dirty="0">
              <a:latin typeface="Times New Roman" pitchFamily="18" charset="0"/>
            </a:endParaRPr>
          </a:p>
        </p:txBody>
      </p:sp>
      <p:graphicFrame>
        <p:nvGraphicFramePr>
          <p:cNvPr id="2" name="Object 5"/>
          <p:cNvGraphicFramePr>
            <a:graphicFrameLocks noGrp="1" noChangeAspect="1"/>
          </p:cNvGraphicFramePr>
          <p:nvPr>
            <p:ph idx="1"/>
            <p:extLst>
              <p:ext uri="{D42A27DB-BD31-4B8C-83A1-F6EECF244321}">
                <p14:modId xmlns:p14="http://schemas.microsoft.com/office/powerpoint/2010/main" val="3194656543"/>
              </p:ext>
            </p:extLst>
          </p:nvPr>
        </p:nvGraphicFramePr>
        <p:xfrm>
          <a:off x="995461" y="887512"/>
          <a:ext cx="7113587" cy="39714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1928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88640"/>
            <a:ext cx="7879529" cy="584775"/>
          </a:xfrm>
          <a:prstGeom prst="rect">
            <a:avLst/>
          </a:prstGeom>
        </p:spPr>
        <p:txBody>
          <a:bodyPr wrap="none">
            <a:spAutoFit/>
          </a:bodyPr>
          <a:lstStyle/>
          <a:p>
            <a:r>
              <a:rPr lang="ru-RU" sz="3200" b="1" u="sng" dirty="0" smtClean="0">
                <a:latin typeface="Times New Roman" panose="02020603050405020304" pitchFamily="18" charset="0"/>
                <a:cs typeface="Times New Roman" panose="02020603050405020304" pitchFamily="18" charset="0"/>
              </a:rPr>
              <a:t>Исполнение </a:t>
            </a:r>
            <a:r>
              <a:rPr lang="ru-RU" sz="3200" b="1" u="sng" dirty="0">
                <a:latin typeface="Times New Roman" panose="02020603050405020304" pitchFamily="18" charset="0"/>
                <a:cs typeface="Times New Roman" panose="02020603050405020304" pitchFamily="18" charset="0"/>
              </a:rPr>
              <a:t>бюджета района по </a:t>
            </a:r>
            <a:r>
              <a:rPr lang="ru-RU" sz="3200" b="1" u="sng" dirty="0" smtClean="0">
                <a:latin typeface="Times New Roman" panose="02020603050405020304" pitchFamily="18" charset="0"/>
                <a:cs typeface="Times New Roman" panose="02020603050405020304" pitchFamily="18" charset="0"/>
              </a:rPr>
              <a:t>расходам</a:t>
            </a:r>
            <a:endParaRPr lang="ru-RU" sz="3200" b="1" u="sng" dirty="0">
              <a:latin typeface="Times New Roman" panose="02020603050405020304" pitchFamily="18" charset="0"/>
              <a:cs typeface="Times New Roman" panose="02020603050405020304" pitchFamily="18" charset="0"/>
            </a:endParaRPr>
          </a:p>
        </p:txBody>
      </p:sp>
      <p:sp>
        <p:nvSpPr>
          <p:cNvPr id="4" name="Text Box 15"/>
          <p:cNvSpPr txBox="1">
            <a:spLocks noChangeArrowheads="1"/>
          </p:cNvSpPr>
          <p:nvPr/>
        </p:nvSpPr>
        <p:spPr bwMode="auto">
          <a:xfrm>
            <a:off x="323528" y="754181"/>
            <a:ext cx="8640960" cy="79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1950"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ct val="50000"/>
              </a:spcBef>
              <a:buClrTx/>
              <a:buSzTx/>
              <a:buFontTx/>
              <a:buNone/>
            </a:pPr>
            <a:r>
              <a:rPr lang="ru-RU" altLang="ru-RU" sz="1300" dirty="0" smtClean="0">
                <a:solidFill>
                  <a:srgbClr val="000000"/>
                </a:solidFill>
                <a:latin typeface="Times New Roman" pitchFamily="18" charset="0"/>
                <a:cs typeface="Times New Roman" pitchFamily="18" charset="0"/>
              </a:rPr>
              <a:t>Расходная часть бюджета за 2018 год выполнена на 98,5%</a:t>
            </a:r>
            <a:r>
              <a:rPr lang="ru-RU" altLang="ru-RU" sz="1300" b="1" dirty="0" smtClean="0">
                <a:solidFill>
                  <a:srgbClr val="000000"/>
                </a:solidFill>
                <a:latin typeface="Times New Roman" pitchFamily="18" charset="0"/>
                <a:cs typeface="Times New Roman" pitchFamily="18" charset="0"/>
              </a:rPr>
              <a:t>, </a:t>
            </a:r>
            <a:r>
              <a:rPr lang="ru-RU" altLang="ru-RU" sz="1300" dirty="0" smtClean="0">
                <a:solidFill>
                  <a:srgbClr val="000000"/>
                </a:solidFill>
                <a:latin typeface="Times New Roman" pitchFamily="18" charset="0"/>
                <a:cs typeface="Times New Roman" pitchFamily="18" charset="0"/>
              </a:rPr>
              <a:t>при плане на год 398 185,1 тыс. рублей исполнено в сумме 392 050,1 тыс. рублей.</a:t>
            </a:r>
          </a:p>
          <a:p>
            <a:pPr algn="just" eaLnBrk="1" hangingPunct="1">
              <a:spcBef>
                <a:spcPct val="50000"/>
              </a:spcBef>
              <a:buClrTx/>
              <a:buSzTx/>
              <a:buFontTx/>
              <a:buNone/>
            </a:pPr>
            <a:endParaRPr lang="ru-RU" altLang="ru-RU" sz="1300" dirty="0" smtClean="0">
              <a:solidFill>
                <a:srgbClr val="000000"/>
              </a:solidFill>
              <a:latin typeface="Times New Roman" pitchFamily="18" charset="0"/>
              <a:cs typeface="Times New Roman" pitchFamily="18" charset="0"/>
            </a:endParaRPr>
          </a:p>
        </p:txBody>
      </p:sp>
      <p:sp>
        <p:nvSpPr>
          <p:cNvPr id="6" name="Прямоугольник 5"/>
          <p:cNvSpPr/>
          <p:nvPr/>
        </p:nvSpPr>
        <p:spPr>
          <a:xfrm>
            <a:off x="837969" y="1233266"/>
            <a:ext cx="7714741" cy="400110"/>
          </a:xfrm>
          <a:prstGeom prst="rect">
            <a:avLst/>
          </a:prstGeom>
        </p:spPr>
        <p:txBody>
          <a:bodyPr wrap="none">
            <a:spAutoFit/>
          </a:bodyPr>
          <a:lstStyle/>
          <a:p>
            <a:r>
              <a:rPr lang="ru-RU" sz="2000" b="1" dirty="0" smtClean="0">
                <a:solidFill>
                  <a:schemeClr val="tx1">
                    <a:lumMod val="95000"/>
                    <a:lumOff val="5000"/>
                  </a:schemeClr>
                </a:solidFill>
                <a:latin typeface="Times New Roman" panose="02020603050405020304" pitchFamily="18" charset="0"/>
                <a:cs typeface="Times New Roman" panose="02020603050405020304" pitchFamily="18" charset="0"/>
              </a:rPr>
              <a:t>Функциональная структура расходов за 2018 год, тыс. рублей, %</a:t>
            </a:r>
            <a:endParaRPr lang="ru-RU"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7" name="Диаграмма 6"/>
          <p:cNvGraphicFramePr>
            <a:graphicFrameLocks/>
          </p:cNvGraphicFramePr>
          <p:nvPr>
            <p:extLst>
              <p:ext uri="{D42A27DB-BD31-4B8C-83A1-F6EECF244321}">
                <p14:modId xmlns:p14="http://schemas.microsoft.com/office/powerpoint/2010/main" val="2481587105"/>
              </p:ext>
            </p:extLst>
          </p:nvPr>
        </p:nvGraphicFramePr>
        <p:xfrm>
          <a:off x="1261577" y="1700808"/>
          <a:ext cx="6867525" cy="5010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9030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44019" y="188640"/>
            <a:ext cx="8388515" cy="707886"/>
          </a:xfrm>
          <a:prstGeom prst="rect">
            <a:avLst/>
          </a:prstGeom>
        </p:spPr>
        <p:txBody>
          <a:bodyPr wrap="none">
            <a:spAutoFit/>
          </a:bodyPr>
          <a:lstStyle/>
          <a:p>
            <a:pPr algn="ctr"/>
            <a:r>
              <a:rPr lang="ru-RU" sz="2000" b="1" dirty="0" smtClean="0">
                <a:solidFill>
                  <a:schemeClr val="tx1">
                    <a:lumMod val="95000"/>
                    <a:lumOff val="5000"/>
                  </a:schemeClr>
                </a:solidFill>
                <a:latin typeface="Times New Roman" panose="02020603050405020304" pitchFamily="18" charset="0"/>
                <a:cs typeface="Times New Roman" panose="02020603050405020304" pitchFamily="18" charset="0"/>
              </a:rPr>
              <a:t>Динамика расходов бюджета Муромского района по разделам </a:t>
            </a:r>
          </a:p>
          <a:p>
            <a:pPr algn="ctr"/>
            <a:r>
              <a:rPr lang="ru-RU" sz="2000" b="1" dirty="0" smtClean="0">
                <a:solidFill>
                  <a:schemeClr val="tx1">
                    <a:lumMod val="95000"/>
                    <a:lumOff val="5000"/>
                  </a:schemeClr>
                </a:solidFill>
                <a:latin typeface="Times New Roman" panose="02020603050405020304" pitchFamily="18" charset="0"/>
                <a:cs typeface="Times New Roman" panose="02020603050405020304" pitchFamily="18" charset="0"/>
              </a:rPr>
              <a:t>классификации расходов бюджетов РФ в 2017 - 2018 годах, тыс. рублей</a:t>
            </a:r>
            <a:endParaRPr lang="ru-RU"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932" y="1124744"/>
            <a:ext cx="8040687" cy="50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682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18268" y="116632"/>
            <a:ext cx="8437700" cy="646331"/>
          </a:xfrm>
          <a:prstGeom prst="rect">
            <a:avLst/>
          </a:prstGeom>
        </p:spPr>
        <p:txBody>
          <a:bodyPr wrap="square">
            <a:spAutoFit/>
          </a:bodyPr>
          <a:lstStyle/>
          <a:p>
            <a:pPr algn="ctr"/>
            <a:r>
              <a:rPr lang="ru-RU" b="1" dirty="0" smtClean="0">
                <a:solidFill>
                  <a:schemeClr val="tx1">
                    <a:lumMod val="95000"/>
                    <a:lumOff val="5000"/>
                  </a:schemeClr>
                </a:solidFill>
                <a:latin typeface="Times New Roman" panose="02020603050405020304" pitchFamily="18" charset="0"/>
                <a:cs typeface="Times New Roman" panose="02020603050405020304" pitchFamily="18" charset="0"/>
              </a:rPr>
              <a:t>Структура расходов бюджета Муромского района по разделам и подразделам</a:t>
            </a:r>
          </a:p>
          <a:p>
            <a:pPr algn="ctr"/>
            <a:r>
              <a:rPr lang="ru-RU" b="1" dirty="0" smtClean="0">
                <a:solidFill>
                  <a:schemeClr val="tx1">
                    <a:lumMod val="95000"/>
                    <a:lumOff val="5000"/>
                  </a:schemeClr>
                </a:solidFill>
                <a:latin typeface="Times New Roman" panose="02020603050405020304" pitchFamily="18" charset="0"/>
                <a:cs typeface="Times New Roman" panose="02020603050405020304" pitchFamily="18" charset="0"/>
              </a:rPr>
              <a:t>функциональной классификации</a:t>
            </a:r>
            <a:endParaRPr lang="ru-RU"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981774905"/>
              </p:ext>
            </p:extLst>
          </p:nvPr>
        </p:nvGraphicFramePr>
        <p:xfrm>
          <a:off x="418268" y="762963"/>
          <a:ext cx="8437700" cy="5685115"/>
        </p:xfrm>
        <a:graphic>
          <a:graphicData uri="http://schemas.openxmlformats.org/presentationml/2006/ole">
            <mc:AlternateContent xmlns:mc="http://schemas.openxmlformats.org/markup-compatibility/2006">
              <mc:Choice xmlns:v="urn:schemas-microsoft-com:vml" Requires="v">
                <p:oleObj spid="_x0000_s4147" name="Лист" r:id="rId3" imgW="6029370" imgH="5467260" progId="Excel.Sheet.8">
                  <p:embed/>
                </p:oleObj>
              </mc:Choice>
              <mc:Fallback>
                <p:oleObj name="Лист" r:id="rId3" imgW="6029370" imgH="5467260" progId="Excel.Sheet.8">
                  <p:embed/>
                  <p:pic>
                    <p:nvPicPr>
                      <p:cNvPr id="0" name=""/>
                      <p:cNvPicPr/>
                      <p:nvPr/>
                    </p:nvPicPr>
                    <p:blipFill>
                      <a:blip r:embed="rId4"/>
                      <a:stretch>
                        <a:fillRect/>
                      </a:stretch>
                    </p:blipFill>
                    <p:spPr>
                      <a:xfrm>
                        <a:off x="418268" y="762963"/>
                        <a:ext cx="8437700" cy="5685115"/>
                      </a:xfrm>
                      <a:prstGeom prst="rect">
                        <a:avLst/>
                      </a:prstGeom>
                    </p:spPr>
                  </p:pic>
                </p:oleObj>
              </mc:Fallback>
            </mc:AlternateContent>
          </a:graphicData>
        </a:graphic>
      </p:graphicFrame>
    </p:spTree>
    <p:extLst>
      <p:ext uri="{BB962C8B-B14F-4D97-AF65-F5344CB8AC3E}">
        <p14:creationId xmlns:p14="http://schemas.microsoft.com/office/powerpoint/2010/main" val="4282890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1705580287"/>
              </p:ext>
            </p:extLst>
          </p:nvPr>
        </p:nvGraphicFramePr>
        <p:xfrm>
          <a:off x="539552" y="332656"/>
          <a:ext cx="8208912" cy="5996707"/>
        </p:xfrm>
        <a:graphic>
          <a:graphicData uri="http://schemas.openxmlformats.org/presentationml/2006/ole">
            <mc:AlternateContent xmlns:mc="http://schemas.openxmlformats.org/markup-compatibility/2006">
              <mc:Choice xmlns:v="urn:schemas-microsoft-com:vml" Requires="v">
                <p:oleObj spid="_x0000_s5169" name="Лист" r:id="rId3" imgW="6029370" imgH="5800725" progId="Excel.Sheet.8">
                  <p:embed/>
                </p:oleObj>
              </mc:Choice>
              <mc:Fallback>
                <p:oleObj name="Лист" r:id="rId3" imgW="6029370" imgH="5800725" progId="Excel.Sheet.8">
                  <p:embed/>
                  <p:pic>
                    <p:nvPicPr>
                      <p:cNvPr id="0" name=""/>
                      <p:cNvPicPr/>
                      <p:nvPr/>
                    </p:nvPicPr>
                    <p:blipFill>
                      <a:blip r:embed="rId4"/>
                      <a:stretch>
                        <a:fillRect/>
                      </a:stretch>
                    </p:blipFill>
                    <p:spPr>
                      <a:xfrm>
                        <a:off x="539552" y="332656"/>
                        <a:ext cx="8208912" cy="5996707"/>
                      </a:xfrm>
                      <a:prstGeom prst="rect">
                        <a:avLst/>
                      </a:prstGeom>
                    </p:spPr>
                  </p:pic>
                </p:oleObj>
              </mc:Fallback>
            </mc:AlternateContent>
          </a:graphicData>
        </a:graphic>
      </p:graphicFrame>
    </p:spTree>
    <p:extLst>
      <p:ext uri="{BB962C8B-B14F-4D97-AF65-F5344CB8AC3E}">
        <p14:creationId xmlns:p14="http://schemas.microsoft.com/office/powerpoint/2010/main" val="40618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48064" y="20350"/>
            <a:ext cx="3888432" cy="2585323"/>
          </a:xfrm>
          <a:prstGeom prst="rect">
            <a:avLst/>
          </a:prstGeom>
        </p:spPr>
        <p:txBody>
          <a:bodyPr wrap="square">
            <a:spAutoFit/>
          </a:bodyPr>
          <a:lstStyle/>
          <a:p>
            <a:pPr indent="457200" algn="just"/>
            <a:r>
              <a:rPr lang="ru-RU" dirty="0">
                <a:latin typeface="Times New Roman"/>
                <a:ea typeface="Times New Roman"/>
              </a:rPr>
              <a:t>По разделу «</a:t>
            </a:r>
            <a:r>
              <a:rPr lang="ru-RU" b="1" dirty="0">
                <a:latin typeface="Times New Roman"/>
                <a:ea typeface="Times New Roman"/>
              </a:rPr>
              <a:t>Национальная экономика»</a:t>
            </a:r>
            <a:r>
              <a:rPr lang="ru-RU" dirty="0">
                <a:latin typeface="Times New Roman"/>
                <a:ea typeface="Times New Roman"/>
              </a:rPr>
              <a:t> расходы освоены на </a:t>
            </a:r>
            <a:r>
              <a:rPr lang="ru-RU" b="1" dirty="0" smtClean="0">
                <a:latin typeface="Times New Roman"/>
                <a:ea typeface="Times New Roman"/>
              </a:rPr>
              <a:t>97,8%</a:t>
            </a:r>
            <a:r>
              <a:rPr lang="ru-RU" dirty="0" smtClean="0">
                <a:latin typeface="Times New Roman"/>
                <a:ea typeface="Times New Roman"/>
              </a:rPr>
              <a:t>, </a:t>
            </a:r>
            <a:r>
              <a:rPr lang="ru-RU" dirty="0">
                <a:latin typeface="Times New Roman"/>
                <a:ea typeface="Times New Roman"/>
              </a:rPr>
              <a:t>уточненный план составил </a:t>
            </a:r>
            <a:r>
              <a:rPr lang="ru-RU" b="1" dirty="0" smtClean="0">
                <a:latin typeface="Times New Roman"/>
                <a:ea typeface="Times New Roman"/>
              </a:rPr>
              <a:t>30323,9</a:t>
            </a:r>
            <a:r>
              <a:rPr lang="ru-RU" dirty="0" smtClean="0">
                <a:latin typeface="Times New Roman"/>
                <a:ea typeface="Times New Roman"/>
              </a:rPr>
              <a:t> </a:t>
            </a:r>
            <a:r>
              <a:rPr lang="ru-RU" dirty="0">
                <a:latin typeface="Times New Roman"/>
                <a:ea typeface="Times New Roman"/>
              </a:rPr>
              <a:t>тыс. рублей, исполнение – </a:t>
            </a:r>
            <a:r>
              <a:rPr lang="ru-RU" b="1" dirty="0" smtClean="0">
                <a:latin typeface="Times New Roman"/>
                <a:ea typeface="Times New Roman"/>
              </a:rPr>
              <a:t>29668,0</a:t>
            </a:r>
            <a:r>
              <a:rPr lang="ru-RU" dirty="0" smtClean="0">
                <a:latin typeface="Times New Roman"/>
                <a:ea typeface="Times New Roman"/>
              </a:rPr>
              <a:t> </a:t>
            </a:r>
            <a:r>
              <a:rPr lang="ru-RU" dirty="0">
                <a:latin typeface="Times New Roman"/>
                <a:ea typeface="Times New Roman"/>
              </a:rPr>
              <a:t>тыс. рублей, что на </a:t>
            </a:r>
            <a:r>
              <a:rPr lang="ru-RU" b="1" dirty="0" smtClean="0">
                <a:latin typeface="Times New Roman"/>
                <a:ea typeface="Times New Roman"/>
              </a:rPr>
              <a:t>1237,9</a:t>
            </a:r>
            <a:r>
              <a:rPr lang="ru-RU" dirty="0" smtClean="0">
                <a:latin typeface="Times New Roman"/>
                <a:ea typeface="Times New Roman"/>
              </a:rPr>
              <a:t> </a:t>
            </a:r>
            <a:r>
              <a:rPr lang="ru-RU" dirty="0">
                <a:latin typeface="Times New Roman"/>
                <a:ea typeface="Times New Roman"/>
              </a:rPr>
              <a:t>тыс. рублей  больше уровня </a:t>
            </a:r>
            <a:r>
              <a:rPr lang="ru-RU" dirty="0" smtClean="0">
                <a:latin typeface="Times New Roman"/>
                <a:ea typeface="Times New Roman"/>
              </a:rPr>
              <a:t>2017 </a:t>
            </a:r>
            <a:r>
              <a:rPr lang="ru-RU" dirty="0">
                <a:latin typeface="Times New Roman"/>
                <a:ea typeface="Times New Roman"/>
              </a:rPr>
              <a:t>года. Причина увеличения расходов обусловлена </a:t>
            </a:r>
            <a:r>
              <a:rPr lang="ru-RU" dirty="0" smtClean="0">
                <a:latin typeface="Times New Roman"/>
                <a:ea typeface="Times New Roman"/>
              </a:rPr>
              <a:t>ростом объема субсидии из областного бюджета.</a:t>
            </a:r>
            <a:endParaRPr lang="ru-RU" dirty="0"/>
          </a:p>
        </p:txBody>
      </p:sp>
      <p:sp>
        <p:nvSpPr>
          <p:cNvPr id="3"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Прямоугольник 12"/>
          <p:cNvSpPr/>
          <p:nvPr/>
        </p:nvSpPr>
        <p:spPr>
          <a:xfrm>
            <a:off x="171935" y="2564904"/>
            <a:ext cx="8897483" cy="4816703"/>
          </a:xfrm>
          <a:prstGeom prst="rect">
            <a:avLst/>
          </a:prstGeom>
        </p:spPr>
        <p:txBody>
          <a:bodyPr wrap="square">
            <a:spAutoFit/>
          </a:bodyPr>
          <a:lstStyle/>
          <a:p>
            <a:pPr indent="457200" algn="just"/>
            <a:r>
              <a:rPr lang="ru-RU" sz="1200" dirty="0" smtClean="0">
                <a:latin typeface="Times New Roman" panose="02020603050405020304" pitchFamily="18" charset="0"/>
                <a:ea typeface="Times New Roman"/>
                <a:cs typeface="Times New Roman" panose="02020603050405020304" pitchFamily="18" charset="0"/>
              </a:rPr>
              <a:t>В рамках раздела </a:t>
            </a:r>
            <a:r>
              <a:rPr lang="ru-RU" sz="1200" dirty="0">
                <a:latin typeface="Times New Roman" panose="02020603050405020304" pitchFamily="18" charset="0"/>
                <a:ea typeface="Times New Roman"/>
                <a:cs typeface="Times New Roman" panose="02020603050405020304" pitchFamily="18" charset="0"/>
              </a:rPr>
              <a:t>«</a:t>
            </a:r>
            <a:r>
              <a:rPr lang="ru-RU" sz="1200" b="1" dirty="0">
                <a:latin typeface="Times New Roman" panose="02020603050405020304" pitchFamily="18" charset="0"/>
                <a:ea typeface="Times New Roman"/>
                <a:cs typeface="Times New Roman" panose="02020603050405020304" pitchFamily="18" charset="0"/>
              </a:rPr>
              <a:t>Национальная экономика»</a:t>
            </a:r>
            <a:r>
              <a:rPr lang="ru-RU" sz="1200" dirty="0">
                <a:latin typeface="Times New Roman" panose="02020603050405020304" pitchFamily="18" charset="0"/>
                <a:ea typeface="Times New Roman"/>
                <a:cs typeface="Times New Roman" panose="02020603050405020304" pitchFamily="18" charset="0"/>
              </a:rPr>
              <a:t> расходы </a:t>
            </a:r>
            <a:r>
              <a:rPr lang="ru-RU" sz="1200" dirty="0" smtClean="0">
                <a:latin typeface="Times New Roman" panose="02020603050405020304" pitchFamily="18" charset="0"/>
                <a:ea typeface="Times New Roman"/>
                <a:cs typeface="Times New Roman" panose="02020603050405020304" pitchFamily="18" charset="0"/>
              </a:rPr>
              <a:t>направлены:</a:t>
            </a:r>
          </a:p>
          <a:p>
            <a:pPr algn="just">
              <a:buFont typeface="Wingdings" panose="05000000000000000000" pitchFamily="2" charset="2"/>
              <a:buChar char="v"/>
            </a:pPr>
            <a:r>
              <a:rPr lang="ru-RU" sz="1200" dirty="0" smtClean="0">
                <a:latin typeface="Times New Roman" panose="02020603050405020304" pitchFamily="18" charset="0"/>
                <a:ea typeface="Times New Roman"/>
                <a:cs typeface="Times New Roman" panose="02020603050405020304" pitchFamily="18" charset="0"/>
              </a:rPr>
              <a:t> на содействие </a:t>
            </a:r>
            <a:r>
              <a:rPr lang="ru-RU" sz="1200" dirty="0">
                <a:latin typeface="Times New Roman" panose="02020603050405020304" pitchFamily="18" charset="0"/>
                <a:ea typeface="Times New Roman"/>
                <a:cs typeface="Times New Roman" panose="02020603050405020304" pitchFamily="18" charset="0"/>
              </a:rPr>
              <a:t>трудоустройству незанятых инвалидов на оборудованные (оснащенные) для них рабочие </a:t>
            </a:r>
            <a:r>
              <a:rPr lang="ru-RU" sz="1200" dirty="0" smtClean="0">
                <a:latin typeface="Times New Roman" panose="02020603050405020304" pitchFamily="18" charset="0"/>
                <a:ea typeface="Times New Roman"/>
                <a:cs typeface="Times New Roman" panose="02020603050405020304" pitchFamily="18" charset="0"/>
              </a:rPr>
              <a:t>места </a:t>
            </a:r>
            <a:r>
              <a:rPr lang="ru-RU" sz="1200" dirty="0" smtClean="0">
                <a:latin typeface="Times New Roman" panose="02020603050405020304" pitchFamily="18" charset="0"/>
                <a:cs typeface="Times New Roman" panose="02020603050405020304" pitchFamily="18" charset="0"/>
              </a:rPr>
              <a:t>в сумме </a:t>
            </a:r>
            <a:r>
              <a:rPr lang="ru-RU" sz="1200" b="1" dirty="0" smtClean="0">
                <a:latin typeface="Times New Roman" panose="02020603050405020304" pitchFamily="18" charset="0"/>
                <a:cs typeface="Times New Roman" panose="02020603050405020304" pitchFamily="18" charset="0"/>
              </a:rPr>
              <a:t>100,0</a:t>
            </a:r>
            <a:r>
              <a:rPr lang="ru-RU" sz="1200" dirty="0" smtClean="0">
                <a:latin typeface="Times New Roman" panose="02020603050405020304" pitchFamily="18" charset="0"/>
                <a:cs typeface="Times New Roman" panose="02020603050405020304" pitchFamily="18" charset="0"/>
              </a:rPr>
              <a:t> тыс. рублей;</a:t>
            </a:r>
            <a:endParaRPr lang="ru-RU" sz="1200" dirty="0" smtClean="0">
              <a:latin typeface="Times New Roman" panose="02020603050405020304" pitchFamily="18" charset="0"/>
              <a:ea typeface="Times New Roman"/>
              <a:cs typeface="Times New Roman" panose="02020603050405020304" pitchFamily="18" charset="0"/>
            </a:endParaRPr>
          </a:p>
          <a:p>
            <a:pPr algn="just">
              <a:buFont typeface="Wingdings" panose="05000000000000000000" pitchFamily="2" charset="2"/>
              <a:buChar char="v"/>
            </a:pPr>
            <a:r>
              <a:rPr lang="ru-RU" sz="1200" dirty="0" smtClean="0">
                <a:latin typeface="Times New Roman" panose="02020603050405020304" pitchFamily="18" charset="0"/>
                <a:ea typeface="Times New Roman"/>
                <a:cs typeface="Times New Roman" panose="02020603050405020304" pitchFamily="18" charset="0"/>
              </a:rPr>
              <a:t> на </a:t>
            </a:r>
            <a:r>
              <a:rPr lang="ru-RU" sz="1200" dirty="0">
                <a:latin typeface="Times New Roman" panose="02020603050405020304" pitchFamily="18" charset="0"/>
                <a:ea typeface="Times New Roman"/>
                <a:cs typeface="Times New Roman" panose="02020603050405020304" pitchFamily="18" charset="0"/>
              </a:rPr>
              <a:t>проведение Дня сельского хозяйства в сумме </a:t>
            </a:r>
            <a:r>
              <a:rPr lang="ru-RU" sz="1200" b="1" dirty="0" smtClean="0">
                <a:latin typeface="Times New Roman" panose="02020603050405020304" pitchFamily="18" charset="0"/>
                <a:ea typeface="Times New Roman"/>
                <a:cs typeface="Times New Roman" panose="02020603050405020304" pitchFamily="18" charset="0"/>
              </a:rPr>
              <a:t>118,6</a:t>
            </a:r>
            <a:r>
              <a:rPr lang="ru-RU" sz="1200" dirty="0" smtClean="0">
                <a:latin typeface="Times New Roman" panose="02020603050405020304" pitchFamily="18" charset="0"/>
                <a:ea typeface="Times New Roman"/>
                <a:cs typeface="Times New Roman" panose="02020603050405020304" pitchFamily="18" charset="0"/>
              </a:rPr>
              <a:t> </a:t>
            </a:r>
            <a:r>
              <a:rPr lang="ru-RU" sz="1200" dirty="0">
                <a:latin typeface="Times New Roman" panose="02020603050405020304" pitchFamily="18" charset="0"/>
                <a:ea typeface="Times New Roman"/>
                <a:cs typeface="Times New Roman" panose="02020603050405020304" pitchFamily="18" charset="0"/>
              </a:rPr>
              <a:t>тыс. </a:t>
            </a:r>
            <a:r>
              <a:rPr lang="ru-RU" sz="1200" dirty="0" smtClean="0">
                <a:latin typeface="Times New Roman" panose="02020603050405020304" pitchFamily="18" charset="0"/>
                <a:ea typeface="Times New Roman"/>
                <a:cs typeface="Times New Roman" panose="02020603050405020304" pitchFamily="18" charset="0"/>
              </a:rPr>
              <a:t>рублей;</a:t>
            </a:r>
          </a:p>
          <a:p>
            <a:pPr algn="just">
              <a:buFont typeface="Wingdings" panose="05000000000000000000" pitchFamily="2" charset="2"/>
              <a:buChar char="v"/>
            </a:pPr>
            <a:r>
              <a:rPr lang="ru-RU" sz="1200" dirty="0">
                <a:latin typeface="Times New Roman" panose="02020603050405020304" pitchFamily="18" charset="0"/>
                <a:ea typeface="Times New Roman"/>
                <a:cs typeface="Times New Roman" panose="02020603050405020304" pitchFamily="18" charset="0"/>
              </a:rPr>
              <a:t> </a:t>
            </a:r>
            <a:r>
              <a:rPr lang="ru-RU" sz="1200" dirty="0" smtClean="0">
                <a:latin typeface="Times New Roman" panose="02020603050405020304" pitchFamily="18" charset="0"/>
                <a:ea typeface="Times New Roman"/>
                <a:cs typeface="Times New Roman" panose="02020603050405020304" pitchFamily="18" charset="0"/>
              </a:rPr>
              <a:t>на осуществление отдельных государственных полномочий Владимирской области в сфере обращения с безнадзорными животными в сумме </a:t>
            </a:r>
            <a:r>
              <a:rPr lang="ru-RU" sz="1200" b="1" dirty="0" smtClean="0">
                <a:latin typeface="Times New Roman" panose="02020603050405020304" pitchFamily="18" charset="0"/>
                <a:ea typeface="Times New Roman"/>
                <a:cs typeface="Times New Roman" panose="02020603050405020304" pitchFamily="18" charset="0"/>
              </a:rPr>
              <a:t>160,8</a:t>
            </a:r>
            <a:r>
              <a:rPr lang="ru-RU" sz="1200" dirty="0" smtClean="0">
                <a:latin typeface="Times New Roman" panose="02020603050405020304" pitchFamily="18" charset="0"/>
                <a:ea typeface="Times New Roman"/>
                <a:cs typeface="Times New Roman" panose="02020603050405020304" pitchFamily="18" charset="0"/>
              </a:rPr>
              <a:t> тыс. рублей;</a:t>
            </a:r>
          </a:p>
          <a:p>
            <a:pPr algn="just">
              <a:buFont typeface="Wingdings" panose="05000000000000000000" pitchFamily="2" charset="2"/>
              <a:buChar char="v"/>
            </a:pPr>
            <a:r>
              <a:rPr lang="ru-RU" sz="1200" dirty="0" smtClean="0">
                <a:latin typeface="Times New Roman" panose="02020603050405020304" pitchFamily="18" charset="0"/>
                <a:ea typeface="Times New Roman"/>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на </a:t>
            </a:r>
            <a:r>
              <a:rPr lang="ru-RU" sz="1200" dirty="0" err="1">
                <a:latin typeface="Times New Roman" panose="02020603050405020304" pitchFamily="18" charset="0"/>
                <a:cs typeface="Times New Roman" panose="02020603050405020304" pitchFamily="18" charset="0"/>
              </a:rPr>
              <a:t>софинансирование</a:t>
            </a:r>
            <a:r>
              <a:rPr lang="ru-RU" sz="1200" dirty="0">
                <a:latin typeface="Times New Roman" panose="02020603050405020304" pitchFamily="18" charset="0"/>
                <a:cs typeface="Times New Roman" panose="02020603050405020304" pitchFamily="18" charset="0"/>
              </a:rPr>
              <a:t> закупки автобусов, работающих на газомоторном топливе в сумме </a:t>
            </a:r>
            <a:r>
              <a:rPr lang="ru-RU" sz="1200" b="1" dirty="0">
                <a:latin typeface="Times New Roman" panose="02020603050405020304" pitchFamily="18" charset="0"/>
                <a:cs typeface="Times New Roman" panose="02020603050405020304" pitchFamily="18" charset="0"/>
              </a:rPr>
              <a:t>1 287,4 </a:t>
            </a:r>
            <a:r>
              <a:rPr lang="ru-RU" sz="1200" dirty="0">
                <a:latin typeface="Times New Roman" panose="02020603050405020304" pitchFamily="18" charset="0"/>
                <a:cs typeface="Times New Roman" panose="02020603050405020304" pitchFamily="18" charset="0"/>
              </a:rPr>
              <a:t>тыс. рублей</a:t>
            </a:r>
            <a:r>
              <a:rPr lang="ru-RU" sz="1200" dirty="0" smtClean="0">
                <a:latin typeface="Times New Roman" panose="02020603050405020304" pitchFamily="18" charset="0"/>
                <a:ea typeface="Times New Roman"/>
                <a:cs typeface="Times New Roman" panose="02020603050405020304" pitchFamily="18" charset="0"/>
              </a:rPr>
              <a:t>;</a:t>
            </a:r>
          </a:p>
          <a:p>
            <a:pPr algn="just">
              <a:buFont typeface="Wingdings" panose="05000000000000000000" pitchFamily="2" charset="2"/>
              <a:buChar char="v"/>
            </a:pPr>
            <a:r>
              <a:rPr lang="ru-RU" sz="1200" dirty="0">
                <a:solidFill>
                  <a:srgbClr val="FF0000"/>
                </a:solidFill>
                <a:latin typeface="Times New Roman" panose="02020603050405020304" pitchFamily="18" charset="0"/>
                <a:ea typeface="Times New Roman"/>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на мероприятия по капитальному и текущему ремонту автомобильных дорог общего пользования местного значения в сумме </a:t>
            </a:r>
            <a:r>
              <a:rPr lang="ru-RU" sz="1200" b="1" dirty="0">
                <a:latin typeface="Times New Roman" panose="02020603050405020304" pitchFamily="18" charset="0"/>
                <a:cs typeface="Times New Roman" panose="02020603050405020304" pitchFamily="18" charset="0"/>
              </a:rPr>
              <a:t>10 995,4 </a:t>
            </a:r>
            <a:r>
              <a:rPr lang="ru-RU" sz="1200" dirty="0">
                <a:latin typeface="Times New Roman" panose="02020603050405020304" pitchFamily="18" charset="0"/>
                <a:cs typeface="Times New Roman" panose="02020603050405020304" pitchFamily="18" charset="0"/>
              </a:rPr>
              <a:t>тыс. рублей</a:t>
            </a:r>
            <a:r>
              <a:rPr lang="ru-RU" sz="1200" dirty="0" smtClean="0">
                <a:latin typeface="Times New Roman" panose="02020603050405020304" pitchFamily="18" charset="0"/>
                <a:ea typeface="Times New Roman"/>
                <a:cs typeface="Times New Roman" panose="02020603050405020304" pitchFamily="18" charset="0"/>
              </a:rPr>
              <a:t>;</a:t>
            </a:r>
          </a:p>
          <a:p>
            <a:pPr algn="just">
              <a:buFont typeface="Wingdings" panose="05000000000000000000" pitchFamily="2" charset="2"/>
              <a:buChar char="v"/>
            </a:pPr>
            <a:r>
              <a:rPr lang="ru-RU" sz="1200" dirty="0">
                <a:latin typeface="Times New Roman" panose="02020603050405020304" pitchFamily="18" charset="0"/>
                <a:cs typeface="Times New Roman" panose="02020603050405020304" pitchFamily="18" charset="0"/>
              </a:rPr>
              <a:t>на мероприятия по осуществлению дорожной деятельности в отношении автомобильных дорог общего пользования местного значения в сумме </a:t>
            </a:r>
            <a:r>
              <a:rPr lang="ru-RU" sz="1200" b="1" dirty="0">
                <a:latin typeface="Times New Roman" panose="02020603050405020304" pitchFamily="18" charset="0"/>
                <a:cs typeface="Times New Roman" panose="02020603050405020304" pitchFamily="18" charset="0"/>
              </a:rPr>
              <a:t>10 </a:t>
            </a:r>
            <a:r>
              <a:rPr lang="ru-RU" sz="1200" b="1" dirty="0" smtClean="0">
                <a:latin typeface="Times New Roman" panose="02020603050405020304" pitchFamily="18" charset="0"/>
                <a:cs typeface="Times New Roman" panose="02020603050405020304" pitchFamily="18" charset="0"/>
              </a:rPr>
              <a:t>892,3 </a:t>
            </a:r>
            <a:r>
              <a:rPr lang="ru-RU" sz="1200" dirty="0">
                <a:latin typeface="Times New Roman" panose="02020603050405020304" pitchFamily="18" charset="0"/>
                <a:cs typeface="Times New Roman" panose="02020603050405020304" pitchFamily="18" charset="0"/>
              </a:rPr>
              <a:t>тыс. рублей</a:t>
            </a:r>
            <a:r>
              <a:rPr lang="ru-RU" sz="1200" dirty="0" smtClean="0">
                <a:latin typeface="Times New Roman" panose="02020603050405020304" pitchFamily="18" charset="0"/>
                <a:ea typeface="Times New Roman"/>
                <a:cs typeface="Times New Roman" panose="02020603050405020304" pitchFamily="18" charset="0"/>
              </a:rPr>
              <a:t>;</a:t>
            </a:r>
          </a:p>
          <a:p>
            <a:pPr algn="just">
              <a:buFont typeface="Wingdings" panose="05000000000000000000" pitchFamily="2" charset="2"/>
              <a:buChar char="v"/>
            </a:pPr>
            <a:r>
              <a:rPr lang="ru-RU" sz="1200" dirty="0">
                <a:latin typeface="Times New Roman" panose="02020603050405020304" pitchFamily="18" charset="0"/>
                <a:cs typeface="Times New Roman" panose="02020603050405020304" pitchFamily="18" charset="0"/>
              </a:rPr>
              <a:t>на расходы на проектирование, строительство, реконструкцию автомобильных дорог общего пользования местного значения с твердым покрытием до сельских населенных пунктов, не имеющих круглогодичной связи с сетью автомобильных дорог общего пользования, а также их капитальный ремонт и ремонт  в сумме </a:t>
            </a:r>
            <a:r>
              <a:rPr lang="ru-RU" sz="1200" b="1" dirty="0">
                <a:latin typeface="Times New Roman" panose="02020603050405020304" pitchFamily="18" charset="0"/>
                <a:cs typeface="Times New Roman" panose="02020603050405020304" pitchFamily="18" charset="0"/>
              </a:rPr>
              <a:t>2 863,8 </a:t>
            </a:r>
            <a:r>
              <a:rPr lang="ru-RU" sz="1200" dirty="0">
                <a:latin typeface="Times New Roman" panose="02020603050405020304" pitchFamily="18" charset="0"/>
                <a:cs typeface="Times New Roman" panose="02020603050405020304" pitchFamily="18" charset="0"/>
              </a:rPr>
              <a:t>тыс. рублей</a:t>
            </a:r>
            <a:r>
              <a:rPr lang="ru-RU" sz="1200" dirty="0" smtClean="0">
                <a:latin typeface="Times New Roman" panose="02020603050405020304" pitchFamily="18" charset="0"/>
                <a:ea typeface="Times New Roman"/>
                <a:cs typeface="Times New Roman" panose="02020603050405020304" pitchFamily="18" charset="0"/>
              </a:rPr>
              <a:t>;</a:t>
            </a:r>
          </a:p>
          <a:p>
            <a:pPr algn="just">
              <a:buFont typeface="Wingdings" panose="05000000000000000000" pitchFamily="2" charset="2"/>
              <a:buChar char="v"/>
            </a:pPr>
            <a:r>
              <a:rPr lang="ru-RU" sz="1200" dirty="0" smtClean="0">
                <a:latin typeface="Times New Roman" panose="02020603050405020304" pitchFamily="18" charset="0"/>
                <a:ea typeface="Times New Roman"/>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на мероприятия по содержанию автомобильных дорог общего пользования местного значения в сумме </a:t>
            </a:r>
            <a:r>
              <a:rPr lang="ru-RU" sz="1200" b="1" dirty="0">
                <a:latin typeface="Times New Roman" panose="02020603050405020304" pitchFamily="18" charset="0"/>
                <a:cs typeface="Times New Roman" panose="02020603050405020304" pitchFamily="18" charset="0"/>
              </a:rPr>
              <a:t>70,0</a:t>
            </a:r>
            <a:r>
              <a:rPr lang="ru-RU" sz="1200" dirty="0">
                <a:latin typeface="Times New Roman" panose="02020603050405020304" pitchFamily="18" charset="0"/>
                <a:cs typeface="Times New Roman" panose="02020603050405020304" pitchFamily="18" charset="0"/>
              </a:rPr>
              <a:t> тыс. рублей</a:t>
            </a:r>
            <a:r>
              <a:rPr lang="ru-RU" sz="1200" dirty="0" smtClean="0">
                <a:latin typeface="Times New Roman" panose="02020603050405020304" pitchFamily="18" charset="0"/>
                <a:ea typeface="Times New Roman"/>
                <a:cs typeface="Times New Roman" panose="02020603050405020304" pitchFamily="18" charset="0"/>
              </a:rPr>
              <a:t>;</a:t>
            </a:r>
          </a:p>
          <a:p>
            <a:pPr algn="just">
              <a:buFont typeface="Wingdings" panose="05000000000000000000" pitchFamily="2" charset="2"/>
              <a:buChar char="v"/>
            </a:pPr>
            <a:r>
              <a:rPr lang="ru-RU" sz="1200" dirty="0">
                <a:latin typeface="Times New Roman" panose="02020603050405020304" pitchFamily="18" charset="0"/>
                <a:ea typeface="Times New Roman"/>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на прочие мероприятия в сфере дорожного хозяйства (оказание услуг по осуществлению строительного контроля за выполнением работ по текущему ремонту автомобильных дорог общего пользования местного значения, разработка сметной документации ремонта автомобильных дорог) в сумме </a:t>
            </a:r>
            <a:r>
              <a:rPr lang="ru-RU" sz="1200" b="1" dirty="0">
                <a:latin typeface="Times New Roman" panose="02020603050405020304" pitchFamily="18" charset="0"/>
                <a:cs typeface="Times New Roman" panose="02020603050405020304" pitchFamily="18" charset="0"/>
              </a:rPr>
              <a:t>308,6</a:t>
            </a:r>
            <a:r>
              <a:rPr lang="ru-RU" sz="1200" dirty="0">
                <a:latin typeface="Times New Roman" panose="02020603050405020304" pitchFamily="18" charset="0"/>
                <a:cs typeface="Times New Roman" panose="02020603050405020304" pitchFamily="18" charset="0"/>
              </a:rPr>
              <a:t> тыс. рублей </a:t>
            </a:r>
            <a:r>
              <a:rPr lang="ru-RU" sz="1200" dirty="0" smtClean="0">
                <a:latin typeface="Times New Roman" panose="02020603050405020304" pitchFamily="18" charset="0"/>
                <a:ea typeface="Times New Roman"/>
                <a:cs typeface="Times New Roman" panose="02020603050405020304" pitchFamily="18" charset="0"/>
              </a:rPr>
              <a:t>;</a:t>
            </a:r>
          </a:p>
          <a:p>
            <a:pPr algn="just">
              <a:buFont typeface="Wingdings" panose="05000000000000000000" pitchFamily="2" charset="2"/>
              <a:buChar char="v"/>
            </a:pPr>
            <a:r>
              <a:rPr lang="ru-RU" sz="1200" dirty="0">
                <a:latin typeface="Times New Roman" panose="02020603050405020304" pitchFamily="18" charset="0"/>
                <a:cs typeface="Times New Roman" panose="02020603050405020304" pitchFamily="18" charset="0"/>
              </a:rPr>
              <a:t>на мероприятия по содержанию 346,448 км автомобильных дорог общего пользования местного значения (расчистка дорог от снега), которые осуществлялись сельскими поселениями Муромского района, в связи с передачей с </a:t>
            </a:r>
            <a:r>
              <a:rPr lang="ru-RU" sz="1200" dirty="0" smtClean="0">
                <a:latin typeface="Times New Roman" panose="02020603050405020304" pitchFamily="18" charset="0"/>
                <a:cs typeface="Times New Roman" panose="02020603050405020304" pitchFamily="18" charset="0"/>
              </a:rPr>
              <a:t>01.01.2018 </a:t>
            </a:r>
            <a:r>
              <a:rPr lang="ru-RU" sz="1200" dirty="0">
                <a:latin typeface="Times New Roman" panose="02020603050405020304" pitchFamily="18" charset="0"/>
                <a:cs typeface="Times New Roman" panose="02020603050405020304" pitchFamily="18" charset="0"/>
              </a:rPr>
              <a:t>осуществления части </a:t>
            </a:r>
            <a:r>
              <a:rPr lang="ru-RU" sz="1200" dirty="0" smtClean="0">
                <a:latin typeface="Times New Roman" panose="02020603050405020304" pitchFamily="18" charset="0"/>
                <a:cs typeface="Times New Roman" panose="02020603050405020304" pitchFamily="18" charset="0"/>
              </a:rPr>
              <a:t>полномочий в сумме </a:t>
            </a:r>
            <a:r>
              <a:rPr lang="ru-RU" sz="1200" b="1" dirty="0" smtClean="0">
                <a:latin typeface="Times New Roman" panose="02020603050405020304" pitchFamily="18" charset="0"/>
                <a:cs typeface="Times New Roman" panose="02020603050405020304" pitchFamily="18" charset="0"/>
              </a:rPr>
              <a:t>2248,6</a:t>
            </a:r>
            <a:r>
              <a:rPr lang="ru-RU" sz="1200" dirty="0" smtClean="0">
                <a:latin typeface="Times New Roman" panose="02020603050405020304" pitchFamily="18" charset="0"/>
                <a:cs typeface="Times New Roman" panose="02020603050405020304" pitchFamily="18" charset="0"/>
              </a:rPr>
              <a:t> тыс. рублей;</a:t>
            </a:r>
          </a:p>
          <a:p>
            <a:pPr algn="just">
              <a:buFont typeface="Wingdings" panose="05000000000000000000" pitchFamily="2" charset="2"/>
              <a:buChar char="v"/>
            </a:pPr>
            <a:r>
              <a:rPr lang="ru-RU" sz="1200" dirty="0">
                <a:latin typeface="Times New Roman" panose="02020603050405020304" pitchFamily="18" charset="0"/>
                <a:cs typeface="Times New Roman" panose="02020603050405020304" pitchFamily="18" charset="0"/>
              </a:rPr>
              <a:t>на разработку проектов местных нормативов градостроительного проектирования Муромского района Владимирской области в сумме </a:t>
            </a:r>
            <a:r>
              <a:rPr lang="ru-RU" sz="1200" b="1" dirty="0">
                <a:latin typeface="Times New Roman" panose="02020603050405020304" pitchFamily="18" charset="0"/>
                <a:cs typeface="Times New Roman" panose="02020603050405020304" pitchFamily="18" charset="0"/>
              </a:rPr>
              <a:t>622,5</a:t>
            </a:r>
            <a:r>
              <a:rPr lang="ru-RU" sz="1200" dirty="0">
                <a:latin typeface="Times New Roman" panose="02020603050405020304" pitchFamily="18" charset="0"/>
                <a:cs typeface="Times New Roman" panose="02020603050405020304" pitchFamily="18" charset="0"/>
              </a:rPr>
              <a:t> тыс. </a:t>
            </a:r>
            <a:r>
              <a:rPr lang="ru-RU" sz="1200" dirty="0" smtClean="0">
                <a:latin typeface="Times New Roman" panose="02020603050405020304" pitchFamily="18" charset="0"/>
                <a:cs typeface="Times New Roman" panose="02020603050405020304" pitchFamily="18" charset="0"/>
              </a:rPr>
              <a:t>рублей.</a:t>
            </a:r>
            <a:endParaRPr lang="ru-RU" sz="1200" dirty="0" smtClean="0">
              <a:latin typeface="Times New Roman" panose="02020603050405020304" pitchFamily="18" charset="0"/>
              <a:ea typeface="Times New Roman"/>
              <a:cs typeface="Times New Roman" panose="02020603050405020304" pitchFamily="18" charset="0"/>
            </a:endParaRPr>
          </a:p>
          <a:p>
            <a:pPr algn="just"/>
            <a:endParaRPr lang="ru-RU" sz="1400" dirty="0" smtClean="0">
              <a:latin typeface="Times New Roman" panose="02020603050405020304" pitchFamily="18" charset="0"/>
              <a:ea typeface="Times New Roman"/>
              <a:cs typeface="Times New Roman" panose="02020603050405020304" pitchFamily="18" charset="0"/>
            </a:endParaRPr>
          </a:p>
          <a:p>
            <a:pPr indent="457200" algn="just"/>
            <a:endParaRPr lang="ru-RU" sz="1400"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4896544" cy="2489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058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93088" y="4293096"/>
            <a:ext cx="9027831" cy="2520280"/>
          </a:xfrm>
          <a:prstGeom prst="flowChartAlternateProcess">
            <a:avLst/>
          </a:prstGeom>
          <a:gradFill rotWithShape="1">
            <a:gsLst>
              <a:gs pos="0">
                <a:srgbClr val="CCFFFF"/>
              </a:gs>
              <a:gs pos="50000">
                <a:srgbClr val="00FFFF"/>
              </a:gs>
              <a:gs pos="100000">
                <a:srgbClr val="CCFFFF"/>
              </a:gs>
            </a:gsLst>
            <a:lin ang="0" scaled="1"/>
          </a:gradFill>
          <a:ln w="9525">
            <a:solidFill>
              <a:srgbClr val="00FFFF"/>
            </a:solidFill>
            <a:miter lim="800000"/>
            <a:headEnd/>
            <a:tailEnd/>
          </a:ln>
        </p:spPr>
        <p:txBody>
          <a:bodyPr vert="horz" wrap="square" lIns="91440" tIns="45720" rIns="91440" bIns="45720" numCol="1" anchor="t" anchorCtr="0" compatLnSpc="1">
            <a:prstTxWarp prst="textNoShape">
              <a:avLst/>
            </a:prstTxWarp>
          </a:bodyPr>
          <a:lstStyle/>
          <a:p>
            <a:pPr lvl="0" indent="457200" algn="just">
              <a:spcAft>
                <a:spcPts val="0"/>
              </a:spcAft>
            </a:pPr>
            <a:r>
              <a:rPr lang="ru-RU" altLang="ru-RU" sz="1200" dirty="0">
                <a:latin typeface="Times New Roman" panose="02020603050405020304" pitchFamily="18" charset="0"/>
                <a:cs typeface="Times New Roman" panose="02020603050405020304" pitchFamily="18" charset="0"/>
              </a:rPr>
              <a:t>Расходы бюджета Муромского района на обеспечение дорожной деятельности в </a:t>
            </a:r>
            <a:r>
              <a:rPr lang="ru-RU" altLang="ru-RU" sz="1200" dirty="0" smtClean="0">
                <a:latin typeface="Times New Roman" panose="02020603050405020304" pitchFamily="18" charset="0"/>
                <a:cs typeface="Times New Roman" panose="02020603050405020304" pitchFamily="18" charset="0"/>
              </a:rPr>
              <a:t>2018 </a:t>
            </a:r>
            <a:r>
              <a:rPr lang="ru-RU" altLang="ru-RU" sz="1200" dirty="0">
                <a:latin typeface="Times New Roman" panose="02020603050405020304" pitchFamily="18" charset="0"/>
                <a:cs typeface="Times New Roman" panose="02020603050405020304" pitchFamily="18" charset="0"/>
              </a:rPr>
              <a:t>году </a:t>
            </a:r>
            <a:r>
              <a:rPr lang="ru-RU" altLang="ru-RU" sz="1200" dirty="0" smtClean="0">
                <a:latin typeface="Times New Roman" panose="02020603050405020304" pitchFamily="18" charset="0"/>
                <a:cs typeface="Times New Roman" panose="02020603050405020304" pitchFamily="18" charset="0"/>
              </a:rPr>
              <a:t>составили 27379,0 </a:t>
            </a:r>
            <a:r>
              <a:rPr lang="ru-RU" altLang="ru-RU" sz="1200" dirty="0">
                <a:latin typeface="Times New Roman" panose="02020603050405020304" pitchFamily="18" charset="0"/>
                <a:cs typeface="Times New Roman" panose="02020603050405020304" pitchFamily="18" charset="0"/>
              </a:rPr>
              <a:t>тыс. рублей или </a:t>
            </a:r>
            <a:r>
              <a:rPr lang="ru-RU" altLang="ru-RU" sz="1200" dirty="0" smtClean="0">
                <a:latin typeface="Times New Roman" panose="02020603050405020304" pitchFamily="18" charset="0"/>
                <a:cs typeface="Times New Roman" panose="02020603050405020304" pitchFamily="18" charset="0"/>
              </a:rPr>
              <a:t>98,1% </a:t>
            </a:r>
            <a:r>
              <a:rPr lang="ru-RU" altLang="ru-RU" sz="1200" dirty="0">
                <a:latin typeface="Times New Roman" panose="02020603050405020304" pitchFamily="18" charset="0"/>
                <a:cs typeface="Times New Roman" panose="02020603050405020304" pitchFamily="18" charset="0"/>
              </a:rPr>
              <a:t>к уточненному плану (уточненный план на </a:t>
            </a:r>
            <a:r>
              <a:rPr lang="ru-RU" altLang="ru-RU" sz="1200" dirty="0" smtClean="0">
                <a:latin typeface="Times New Roman" panose="02020603050405020304" pitchFamily="18" charset="0"/>
                <a:cs typeface="Times New Roman" panose="02020603050405020304" pitchFamily="18" charset="0"/>
              </a:rPr>
              <a:t>2018 </a:t>
            </a:r>
            <a:r>
              <a:rPr lang="ru-RU" altLang="ru-RU" sz="1200" dirty="0">
                <a:latin typeface="Times New Roman" panose="02020603050405020304" pitchFamily="18" charset="0"/>
                <a:cs typeface="Times New Roman" panose="02020603050405020304" pitchFamily="18" charset="0"/>
              </a:rPr>
              <a:t>год составил </a:t>
            </a:r>
            <a:r>
              <a:rPr lang="ru-RU" altLang="ru-RU" sz="1200" dirty="0" smtClean="0">
                <a:latin typeface="Times New Roman" panose="02020603050405020304" pitchFamily="18" charset="0"/>
                <a:cs typeface="Times New Roman" panose="02020603050405020304" pitchFamily="18" charset="0"/>
              </a:rPr>
              <a:t>27907,2 </a:t>
            </a:r>
            <a:r>
              <a:rPr lang="ru-RU" altLang="ru-RU" sz="1200" dirty="0">
                <a:latin typeface="Times New Roman" panose="02020603050405020304" pitchFamily="18" charset="0"/>
                <a:cs typeface="Times New Roman" panose="02020603050405020304" pitchFamily="18" charset="0"/>
              </a:rPr>
              <a:t>тыс. рублей). В сопоставимых с </a:t>
            </a:r>
            <a:r>
              <a:rPr lang="ru-RU" altLang="ru-RU" sz="1200" dirty="0" smtClean="0">
                <a:latin typeface="Times New Roman" panose="02020603050405020304" pitchFamily="18" charset="0"/>
                <a:cs typeface="Times New Roman" panose="02020603050405020304" pitchFamily="18" charset="0"/>
              </a:rPr>
              <a:t>2017 </a:t>
            </a:r>
            <a:r>
              <a:rPr lang="ru-RU" altLang="ru-RU" sz="1200" dirty="0">
                <a:latin typeface="Times New Roman" panose="02020603050405020304" pitchFamily="18" charset="0"/>
                <a:cs typeface="Times New Roman" panose="02020603050405020304" pitchFamily="18" charset="0"/>
              </a:rPr>
              <a:t>годом условиях объем расходов </a:t>
            </a:r>
            <a:r>
              <a:rPr lang="ru-RU" altLang="ru-RU" sz="1200" dirty="0" smtClean="0">
                <a:latin typeface="Times New Roman" panose="02020603050405020304" pitchFamily="18" charset="0"/>
                <a:cs typeface="Times New Roman" panose="02020603050405020304" pitchFamily="18" charset="0"/>
              </a:rPr>
              <a:t>уменьшился на 507,2 </a:t>
            </a:r>
            <a:r>
              <a:rPr lang="ru-RU" altLang="ru-RU" sz="1200" dirty="0">
                <a:latin typeface="Times New Roman" panose="02020603050405020304" pitchFamily="18" charset="0"/>
                <a:cs typeface="Times New Roman" panose="02020603050405020304" pitchFamily="18" charset="0"/>
              </a:rPr>
              <a:t>тыс. рублей или </a:t>
            </a:r>
            <a:r>
              <a:rPr lang="ru-RU" altLang="ru-RU" sz="1200" dirty="0" smtClean="0">
                <a:latin typeface="Times New Roman" panose="02020603050405020304" pitchFamily="18" charset="0"/>
                <a:cs typeface="Times New Roman" panose="02020603050405020304" pitchFamily="18" charset="0"/>
              </a:rPr>
              <a:t>на 1,8% </a:t>
            </a:r>
            <a:r>
              <a:rPr lang="ru-RU" altLang="ru-RU" sz="1200" dirty="0">
                <a:latin typeface="Times New Roman" panose="02020603050405020304" pitchFamily="18" charset="0"/>
                <a:cs typeface="Times New Roman" panose="02020603050405020304" pitchFamily="18" charset="0"/>
              </a:rPr>
              <a:t>(исполнение за </a:t>
            </a:r>
            <a:r>
              <a:rPr lang="ru-RU" altLang="ru-RU" sz="1200" dirty="0" smtClean="0">
                <a:latin typeface="Times New Roman" panose="02020603050405020304" pitchFamily="18" charset="0"/>
                <a:cs typeface="Times New Roman" panose="02020603050405020304" pitchFamily="18" charset="0"/>
              </a:rPr>
              <a:t>2017 </a:t>
            </a:r>
            <a:r>
              <a:rPr lang="ru-RU" altLang="ru-RU" sz="1200" dirty="0">
                <a:latin typeface="Times New Roman" panose="02020603050405020304" pitchFamily="18" charset="0"/>
                <a:cs typeface="Times New Roman" panose="02020603050405020304" pitchFamily="18" charset="0"/>
              </a:rPr>
              <a:t>год составило </a:t>
            </a:r>
            <a:r>
              <a:rPr lang="ru-RU" altLang="ru-RU" sz="1200" dirty="0" smtClean="0">
                <a:latin typeface="Times New Roman" panose="02020603050405020304" pitchFamily="18" charset="0"/>
                <a:cs typeface="Times New Roman" panose="02020603050405020304" pitchFamily="18" charset="0"/>
              </a:rPr>
              <a:t>27886,2 </a:t>
            </a:r>
            <a:r>
              <a:rPr lang="ru-RU" altLang="ru-RU" sz="1200" dirty="0">
                <a:latin typeface="Times New Roman" panose="02020603050405020304" pitchFamily="18" charset="0"/>
                <a:cs typeface="Times New Roman" panose="02020603050405020304" pitchFamily="18" charset="0"/>
              </a:rPr>
              <a:t>тыс. рублей).</a:t>
            </a:r>
          </a:p>
          <a:p>
            <a:pPr lvl="0" indent="457200" algn="just">
              <a:spcAft>
                <a:spcPts val="0"/>
              </a:spcAft>
            </a:pPr>
            <a:r>
              <a:rPr lang="ru-RU" altLang="ru-RU" sz="1200" dirty="0">
                <a:latin typeface="Times New Roman" panose="02020603050405020304" pitchFamily="18" charset="0"/>
                <a:cs typeface="Times New Roman" panose="02020603050405020304" pitchFamily="18" charset="0"/>
              </a:rPr>
              <a:t>В </a:t>
            </a:r>
            <a:r>
              <a:rPr lang="ru-RU" altLang="ru-RU" sz="1200" dirty="0" smtClean="0">
                <a:latin typeface="Times New Roman" panose="02020603050405020304" pitchFamily="18" charset="0"/>
                <a:cs typeface="Times New Roman" panose="02020603050405020304" pitchFamily="18" charset="0"/>
              </a:rPr>
              <a:t>2018 </a:t>
            </a:r>
            <a:r>
              <a:rPr lang="ru-RU" altLang="ru-RU" sz="1200" dirty="0">
                <a:latin typeface="Times New Roman" panose="02020603050405020304" pitchFamily="18" charset="0"/>
                <a:cs typeface="Times New Roman" panose="02020603050405020304" pitchFamily="18" charset="0"/>
              </a:rPr>
              <a:t>году за счет средств областного бюджета и муниципального дорожного фонда Муромского района отремонтировано </a:t>
            </a:r>
            <a:r>
              <a:rPr lang="ru-RU" altLang="ru-RU" sz="1200" dirty="0" smtClean="0">
                <a:latin typeface="Times New Roman" panose="02020603050405020304" pitchFamily="18" charset="0"/>
                <a:cs typeface="Times New Roman" panose="02020603050405020304" pitchFamily="18" charset="0"/>
              </a:rPr>
              <a:t>14,54 </a:t>
            </a:r>
            <a:r>
              <a:rPr lang="ru-RU" altLang="ru-RU" sz="1200" dirty="0">
                <a:latin typeface="Times New Roman" panose="02020603050405020304" pitchFamily="18" charset="0"/>
                <a:cs typeface="Times New Roman" panose="02020603050405020304" pitchFamily="18" charset="0"/>
              </a:rPr>
              <a:t>км дорог общего пользования местного значения в </a:t>
            </a:r>
            <a:r>
              <a:rPr lang="ru-RU" altLang="ru-RU" sz="1200" dirty="0" smtClean="0">
                <a:latin typeface="Times New Roman" panose="02020603050405020304" pitchFamily="18" charset="0"/>
                <a:cs typeface="Times New Roman" panose="02020603050405020304" pitchFamily="18" charset="0"/>
              </a:rPr>
              <a:t>14 </a:t>
            </a:r>
            <a:r>
              <a:rPr lang="ru-RU" altLang="ru-RU" sz="1200" dirty="0">
                <a:latin typeface="Times New Roman" panose="02020603050405020304" pitchFamily="18" charset="0"/>
                <a:cs typeface="Times New Roman" panose="02020603050405020304" pitchFamily="18" charset="0"/>
              </a:rPr>
              <a:t>населенных пунктах и </a:t>
            </a:r>
            <a:r>
              <a:rPr lang="ru-RU" altLang="ru-RU" sz="1200" dirty="0" smtClean="0">
                <a:latin typeface="Times New Roman" panose="02020603050405020304" pitchFamily="18" charset="0"/>
                <a:cs typeface="Times New Roman" panose="02020603050405020304" pitchFamily="18" charset="0"/>
              </a:rPr>
              <a:t>двух проездах </a:t>
            </a:r>
            <a:r>
              <a:rPr lang="ru-RU" altLang="ru-RU" sz="1200" dirty="0">
                <a:latin typeface="Times New Roman" panose="02020603050405020304" pitchFamily="18" charset="0"/>
                <a:cs typeface="Times New Roman" panose="02020603050405020304" pitchFamily="18" charset="0"/>
              </a:rPr>
              <a:t>между населенными пунктами, в том числе на территории </a:t>
            </a:r>
            <a:r>
              <a:rPr lang="ru-RU" altLang="ru-RU" sz="1200" dirty="0" smtClean="0">
                <a:latin typeface="Times New Roman" panose="02020603050405020304" pitchFamily="18" charset="0"/>
                <a:cs typeface="Times New Roman" panose="02020603050405020304" pitchFamily="18" charset="0"/>
              </a:rPr>
              <a:t>муниципального образования Борисоглебское 7,06 </a:t>
            </a:r>
            <a:r>
              <a:rPr lang="ru-RU" altLang="ru-RU" sz="1200" dirty="0">
                <a:latin typeface="Times New Roman" panose="02020603050405020304" pitchFamily="18" charset="0"/>
                <a:cs typeface="Times New Roman" panose="02020603050405020304" pitchFamily="18" charset="0"/>
              </a:rPr>
              <a:t>км в 6</a:t>
            </a:r>
            <a:r>
              <a:rPr lang="ru-RU" altLang="ru-RU" sz="1200" dirty="0" smtClean="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населенных пунктах и на территории </a:t>
            </a:r>
            <a:r>
              <a:rPr lang="ru-RU" altLang="ru-RU" sz="1200" dirty="0" smtClean="0">
                <a:latin typeface="Times New Roman" panose="02020603050405020304" pitchFamily="18" charset="0"/>
                <a:cs typeface="Times New Roman" panose="02020603050405020304" pitchFamily="18" charset="0"/>
              </a:rPr>
              <a:t>муниципального образования </a:t>
            </a:r>
            <a:r>
              <a:rPr lang="ru-RU" altLang="ru-RU" sz="1200" dirty="0" err="1" smtClean="0">
                <a:latin typeface="Times New Roman" panose="02020603050405020304" pitchFamily="18" charset="0"/>
                <a:cs typeface="Times New Roman" panose="02020603050405020304" pitchFamily="18" charset="0"/>
              </a:rPr>
              <a:t>Ковардицкое</a:t>
            </a:r>
            <a:r>
              <a:rPr lang="ru-RU" altLang="ru-RU" sz="1200" dirty="0" smtClean="0">
                <a:latin typeface="Times New Roman" panose="02020603050405020304" pitchFamily="18" charset="0"/>
                <a:cs typeface="Times New Roman" panose="02020603050405020304" pitchFamily="18" charset="0"/>
              </a:rPr>
              <a:t> 7,48 </a:t>
            </a:r>
            <a:r>
              <a:rPr lang="ru-RU" altLang="ru-RU" sz="1200" dirty="0">
                <a:latin typeface="Times New Roman" panose="02020603050405020304" pitchFamily="18" charset="0"/>
                <a:cs typeface="Times New Roman" panose="02020603050405020304" pitchFamily="18" charset="0"/>
              </a:rPr>
              <a:t>км в 8</a:t>
            </a:r>
            <a:r>
              <a:rPr lang="ru-RU" altLang="ru-RU" sz="1200" dirty="0" smtClean="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населенных пунктах. Дорогами нормативного качества обеспечено </a:t>
            </a:r>
            <a:r>
              <a:rPr lang="ru-RU" altLang="ru-RU" sz="1200" dirty="0" smtClean="0">
                <a:latin typeface="Times New Roman" panose="02020603050405020304" pitchFamily="18" charset="0"/>
                <a:cs typeface="Times New Roman" panose="02020603050405020304" pitchFamily="18" charset="0"/>
              </a:rPr>
              <a:t>727 домовладений </a:t>
            </a:r>
            <a:r>
              <a:rPr lang="ru-RU" altLang="ru-RU" sz="1200" dirty="0">
                <a:latin typeface="Times New Roman" panose="02020603050405020304" pitchFamily="18" charset="0"/>
                <a:cs typeface="Times New Roman" panose="02020603050405020304" pitchFamily="18" charset="0"/>
              </a:rPr>
              <a:t>с численностью постоянного населения </a:t>
            </a:r>
            <a:r>
              <a:rPr lang="ru-RU" altLang="ru-RU" sz="1200" dirty="0" smtClean="0">
                <a:latin typeface="Times New Roman" panose="02020603050405020304" pitchFamily="18" charset="0"/>
                <a:cs typeface="Times New Roman" panose="02020603050405020304" pitchFamily="18" charset="0"/>
              </a:rPr>
              <a:t>2260 человек, </a:t>
            </a:r>
            <a:r>
              <a:rPr lang="ru-RU" altLang="ru-RU" sz="1200" dirty="0">
                <a:latin typeface="Times New Roman" panose="02020603050405020304" pitchFamily="18" charset="0"/>
                <a:cs typeface="Times New Roman" panose="02020603050405020304" pitchFamily="18" charset="0"/>
              </a:rPr>
              <a:t>в том числе по </a:t>
            </a:r>
            <a:r>
              <a:rPr lang="ru-RU" altLang="ru-RU" sz="1200" dirty="0" smtClean="0">
                <a:latin typeface="Times New Roman" panose="02020603050405020304" pitchFamily="18" charset="0"/>
                <a:cs typeface="Times New Roman" panose="02020603050405020304" pitchFamily="18" charset="0"/>
              </a:rPr>
              <a:t>муниципальному образованию Борисоглебское 389 </a:t>
            </a:r>
            <a:r>
              <a:rPr lang="ru-RU" altLang="ru-RU" sz="1200" dirty="0">
                <a:latin typeface="Times New Roman" panose="02020603050405020304" pitchFamily="18" charset="0"/>
                <a:cs typeface="Times New Roman" panose="02020603050405020304" pitchFamily="18" charset="0"/>
              </a:rPr>
              <a:t>домовладений с численностью постоянного населения </a:t>
            </a:r>
            <a:r>
              <a:rPr lang="ru-RU" altLang="ru-RU" sz="1200" dirty="0" smtClean="0">
                <a:latin typeface="Times New Roman" panose="02020603050405020304" pitchFamily="18" charset="0"/>
                <a:cs typeface="Times New Roman" panose="02020603050405020304" pitchFamily="18" charset="0"/>
              </a:rPr>
              <a:t>1167 человек </a:t>
            </a:r>
            <a:r>
              <a:rPr lang="ru-RU" altLang="ru-RU" sz="1200" dirty="0">
                <a:latin typeface="Times New Roman" panose="02020603050405020304" pitchFamily="18" charset="0"/>
                <a:cs typeface="Times New Roman" panose="02020603050405020304" pitchFamily="18" charset="0"/>
              </a:rPr>
              <a:t>и по </a:t>
            </a:r>
            <a:r>
              <a:rPr lang="ru-RU" altLang="ru-RU" sz="1200" dirty="0" smtClean="0">
                <a:latin typeface="Times New Roman" panose="02020603050405020304" pitchFamily="18" charset="0"/>
                <a:cs typeface="Times New Roman" panose="02020603050405020304" pitchFamily="18" charset="0"/>
              </a:rPr>
              <a:t>муниципальному образованию </a:t>
            </a:r>
            <a:r>
              <a:rPr lang="ru-RU" altLang="ru-RU" sz="1200" dirty="0" err="1" smtClean="0">
                <a:latin typeface="Times New Roman" panose="02020603050405020304" pitchFamily="18" charset="0"/>
                <a:cs typeface="Times New Roman" panose="02020603050405020304" pitchFamily="18" charset="0"/>
              </a:rPr>
              <a:t>Ковардицкое</a:t>
            </a:r>
            <a:r>
              <a:rPr lang="ru-RU" altLang="ru-RU" sz="1200" dirty="0" smtClean="0">
                <a:latin typeface="Times New Roman" panose="02020603050405020304" pitchFamily="18" charset="0"/>
                <a:cs typeface="Times New Roman" panose="02020603050405020304" pitchFamily="18" charset="0"/>
              </a:rPr>
              <a:t> 338 домовладения </a:t>
            </a:r>
            <a:r>
              <a:rPr lang="ru-RU" altLang="ru-RU" sz="1200" dirty="0">
                <a:latin typeface="Times New Roman" panose="02020603050405020304" pitchFamily="18" charset="0"/>
                <a:cs typeface="Times New Roman" panose="02020603050405020304" pitchFamily="18" charset="0"/>
              </a:rPr>
              <a:t>с численностью постоянного населения </a:t>
            </a:r>
            <a:r>
              <a:rPr lang="ru-RU" altLang="ru-RU" sz="1200" dirty="0" smtClean="0">
                <a:latin typeface="Times New Roman" panose="02020603050405020304" pitchFamily="18" charset="0"/>
                <a:cs typeface="Times New Roman" panose="02020603050405020304" pitchFamily="18" charset="0"/>
              </a:rPr>
              <a:t>1093 человек.</a:t>
            </a:r>
          </a:p>
          <a:p>
            <a:pPr lvl="0" indent="457200" algn="just">
              <a:spcAft>
                <a:spcPts val="0"/>
              </a:spcAft>
            </a:pPr>
            <a:r>
              <a:rPr lang="ru-RU" altLang="ru-RU" sz="1200" dirty="0" smtClean="0">
                <a:latin typeface="Times New Roman" panose="02020603050405020304" pitchFamily="18" charset="0"/>
                <a:cs typeface="Times New Roman" panose="02020603050405020304" pitchFamily="18" charset="0"/>
              </a:rPr>
              <a:t>Кроме </a:t>
            </a: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того, на мероприятия по содержанию автомобильных дорог общего пользования местного значения  в 2018 году направлено </a:t>
            </a:r>
            <a:r>
              <a:rPr lang="ru-RU" altLang="ru-RU" sz="1200" dirty="0" smtClean="0">
                <a:latin typeface="Times New Roman" panose="02020603050405020304" pitchFamily="18" charset="0"/>
                <a:cs typeface="Times New Roman" panose="02020603050405020304" pitchFamily="18" charset="0"/>
              </a:rPr>
              <a:t>2318,6</a:t>
            </a: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тыс. рублей.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122"/>
          <p:cNvSpPr>
            <a:spLocks noChangeArrowheads="1"/>
          </p:cNvSpPr>
          <p:nvPr/>
        </p:nvSpPr>
        <p:spPr bwMode="auto">
          <a:xfrm>
            <a:off x="1703429" y="0"/>
            <a:ext cx="5832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ru-RU" altLang="ru-RU" sz="1800" b="1" dirty="0">
                <a:solidFill>
                  <a:srgbClr val="000099"/>
                </a:solidFill>
                <a:latin typeface="Times New Roman" pitchFamily="18" charset="0"/>
              </a:rPr>
              <a:t>Расходы бюджета района на дорожное хозяйство</a:t>
            </a:r>
          </a:p>
        </p:txBody>
      </p:sp>
      <p:graphicFrame>
        <p:nvGraphicFramePr>
          <p:cNvPr id="7" name="Диаграмма 6"/>
          <p:cNvGraphicFramePr>
            <a:graphicFrameLocks/>
          </p:cNvGraphicFramePr>
          <p:nvPr>
            <p:extLst>
              <p:ext uri="{D42A27DB-BD31-4B8C-83A1-F6EECF244321}">
                <p14:modId xmlns:p14="http://schemas.microsoft.com/office/powerpoint/2010/main" val="1309701128"/>
              </p:ext>
            </p:extLst>
          </p:nvPr>
        </p:nvGraphicFramePr>
        <p:xfrm>
          <a:off x="22807" y="369333"/>
          <a:ext cx="4607003" cy="39237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1166571553"/>
              </p:ext>
            </p:extLst>
          </p:nvPr>
        </p:nvGraphicFramePr>
        <p:xfrm>
          <a:off x="4714210" y="413316"/>
          <a:ext cx="440671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2060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323528" y="741363"/>
            <a:ext cx="8575997" cy="605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47675"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ct val="30000"/>
              </a:spcBef>
              <a:buClrTx/>
              <a:buSzTx/>
              <a:buFontTx/>
              <a:buNone/>
            </a:pPr>
            <a:r>
              <a:rPr lang="ru-RU" altLang="ru-RU" sz="1600" dirty="0">
                <a:solidFill>
                  <a:prstClr val="black"/>
                </a:solidFill>
                <a:latin typeface="Times New Roman" pitchFamily="18" charset="0"/>
              </a:rPr>
              <a:t>Годовой отчет об исполнении бюджета Муромского района представляется в Совет народных депутатов Муромского района не позднее 1 мая текущего года. До утверждения Советом народных депутатов годовой отчет подлежит внешней проверке органом государственного финансового контроля Владимирской области (Счетной палатой Владимирской области). По результатам рассмотрения годового отчета об исполнении бюджета Муромского района и заключения органа государственного финансового контроля Совет народных депутатов Муромского района принимает либо отклоняет решение об исполнении бюджета Муромского района</a:t>
            </a:r>
            <a:r>
              <a:rPr lang="ru-RU" altLang="ru-RU" sz="1600" dirty="0" smtClean="0">
                <a:solidFill>
                  <a:prstClr val="black"/>
                </a:solidFill>
                <a:latin typeface="Times New Roman" pitchFamily="18" charset="0"/>
              </a:rPr>
              <a:t>.</a:t>
            </a:r>
          </a:p>
          <a:p>
            <a:pPr algn="just" eaLnBrk="1" hangingPunct="1">
              <a:spcBef>
                <a:spcPct val="30000"/>
              </a:spcBef>
              <a:buClrTx/>
              <a:buSzTx/>
              <a:buNone/>
            </a:pPr>
            <a:r>
              <a:rPr lang="ru-RU" altLang="ru-RU" sz="1600" dirty="0">
                <a:solidFill>
                  <a:srgbClr val="000000"/>
                </a:solidFill>
                <a:latin typeface="Times New Roman" pitchFamily="18" charset="0"/>
              </a:rPr>
              <a:t>По вопросу рассмотрения проекта решения Совета народных депутатов Муромского района «Об утверждении отчета об исполнении бюджета Муромского района» назначаются публичные слушания.  Положение «О публичных слушаниях в муниципальном образовании Муромский район Владимирской области» утверждено решением Совета народных депутатов Муромского района от 24.05.2006 г. № 77. </a:t>
            </a:r>
          </a:p>
          <a:p>
            <a:pPr algn="just" eaLnBrk="1" hangingPunct="1">
              <a:spcBef>
                <a:spcPct val="30000"/>
              </a:spcBef>
              <a:buClrTx/>
              <a:buSzTx/>
              <a:buFontTx/>
              <a:buNone/>
            </a:pPr>
            <a:r>
              <a:rPr lang="ru-RU" altLang="ru-RU" sz="1600" dirty="0" smtClean="0">
                <a:solidFill>
                  <a:schemeClr val="tx1"/>
                </a:solidFill>
                <a:latin typeface="Times New Roman" pitchFamily="18" charset="0"/>
              </a:rPr>
              <a:t>Решением Совета народных депутатов «О назначении публичных слушаний по проекту решения Совета народных депутатов «Об утверждении отчета об исполнении бюджета Муромского района за 2018 год»» определены: </a:t>
            </a:r>
          </a:p>
          <a:p>
            <a:pPr algn="just" eaLnBrk="1" hangingPunct="1">
              <a:spcBef>
                <a:spcPct val="30000"/>
              </a:spcBef>
              <a:buClrTx/>
              <a:buSzTx/>
              <a:buFontTx/>
              <a:buChar char="-"/>
            </a:pPr>
            <a:r>
              <a:rPr lang="ru-RU" altLang="ru-RU" sz="1600" dirty="0" smtClean="0">
                <a:solidFill>
                  <a:schemeClr val="tx1"/>
                </a:solidFill>
                <a:latin typeface="Times New Roman" pitchFamily="18" charset="0"/>
              </a:rPr>
              <a:t>дата и место проведения публичных слушаний –  18 апреля 2019 года в 10 ч. 00 мин. г. Муром, пл. Крестьянина, д.6, каб.1, зал заседаний;</a:t>
            </a:r>
          </a:p>
          <a:p>
            <a:pPr algn="just" eaLnBrk="1" hangingPunct="1">
              <a:spcBef>
                <a:spcPct val="0"/>
              </a:spcBef>
              <a:buClrTx/>
              <a:buSzTx/>
              <a:buFontTx/>
              <a:buChar char="-"/>
            </a:pPr>
            <a:r>
              <a:rPr lang="ru-RU" altLang="ru-RU" sz="1600" dirty="0" smtClean="0">
                <a:solidFill>
                  <a:schemeClr val="tx1"/>
                </a:solidFill>
                <a:latin typeface="Times New Roman" pitchFamily="18" charset="0"/>
              </a:rPr>
              <a:t>права граждан при проведении публичных слушаний - свои рекомендации по проекту решения Совета народных депутатов «Об утверждении отчета об исполнении бюджета Муромского района за </a:t>
            </a:r>
            <a:r>
              <a:rPr lang="ru-RU" altLang="ru-RU" sz="1600" dirty="0" smtClean="0">
                <a:solidFill>
                  <a:schemeClr val="tx1"/>
                </a:solidFill>
                <a:latin typeface="Times New Roman" pitchFamily="18" charset="0"/>
              </a:rPr>
              <a:t>2018 </a:t>
            </a:r>
            <a:r>
              <a:rPr lang="ru-RU" altLang="ru-RU" sz="1600" dirty="0" smtClean="0">
                <a:solidFill>
                  <a:schemeClr val="tx1"/>
                </a:solidFill>
                <a:latin typeface="Times New Roman" pitchFamily="18" charset="0"/>
              </a:rPr>
              <a:t>год»  жители Муромского района могут письменно направлять в комиссию, расположенную по адресу: г. Муром, ул. Артема, д.2, </a:t>
            </a:r>
            <a:r>
              <a:rPr lang="ru-RU" altLang="ru-RU" sz="1600" dirty="0" err="1" smtClean="0">
                <a:solidFill>
                  <a:schemeClr val="tx1"/>
                </a:solidFill>
                <a:latin typeface="Times New Roman" pitchFamily="18" charset="0"/>
              </a:rPr>
              <a:t>каб</a:t>
            </a:r>
            <a:r>
              <a:rPr lang="ru-RU" altLang="ru-RU" sz="1600" dirty="0" smtClean="0">
                <a:solidFill>
                  <a:schemeClr val="tx1"/>
                </a:solidFill>
                <a:latin typeface="Times New Roman" pitchFamily="18" charset="0"/>
              </a:rPr>
              <a:t>. 2, до 17 апреля 2019 года.</a:t>
            </a:r>
          </a:p>
          <a:p>
            <a:pPr algn="just" eaLnBrk="1" hangingPunct="1">
              <a:spcBef>
                <a:spcPct val="30000"/>
              </a:spcBef>
              <a:buClrTx/>
              <a:buSzTx/>
              <a:buFontTx/>
              <a:buNone/>
            </a:pPr>
            <a:endParaRPr lang="ru-RU" altLang="ru-RU" sz="1600" dirty="0">
              <a:solidFill>
                <a:prstClr val="black"/>
              </a:solidFill>
              <a:latin typeface="Times New Roman" pitchFamily="18" charset="0"/>
            </a:endParaRPr>
          </a:p>
        </p:txBody>
      </p:sp>
      <p:sp>
        <p:nvSpPr>
          <p:cNvPr id="6" name="Прямоугольник 5"/>
          <p:cNvSpPr/>
          <p:nvPr/>
        </p:nvSpPr>
        <p:spPr>
          <a:xfrm>
            <a:off x="3169560" y="156588"/>
            <a:ext cx="2739661" cy="584775"/>
          </a:xfrm>
          <a:prstGeom prst="rect">
            <a:avLst/>
          </a:prstGeom>
        </p:spPr>
        <p:txBody>
          <a:bodyPr wrap="none">
            <a:spAutoFit/>
          </a:bodyPr>
          <a:lstStyle/>
          <a:p>
            <a:r>
              <a:rPr lang="ru-RU" sz="3200" b="1" u="sng" dirty="0" smtClean="0">
                <a:latin typeface="Times New Roman" panose="02020603050405020304" pitchFamily="18" charset="0"/>
                <a:cs typeface="Times New Roman" panose="02020603050405020304" pitchFamily="18" charset="0"/>
              </a:rPr>
              <a:t>Вводная</a:t>
            </a:r>
            <a:r>
              <a:rPr lang="ru-RU" sz="2800" b="1" u="sng" dirty="0" smtClean="0">
                <a:latin typeface="Times New Roman" panose="02020603050405020304" pitchFamily="18" charset="0"/>
                <a:cs typeface="Times New Roman" panose="02020603050405020304" pitchFamily="18" charset="0"/>
              </a:rPr>
              <a:t> </a:t>
            </a:r>
            <a:r>
              <a:rPr lang="ru-RU" sz="2800" b="1" u="sng" dirty="0">
                <a:latin typeface="Times New Roman" panose="02020603050405020304" pitchFamily="18" charset="0"/>
                <a:cs typeface="Times New Roman" panose="02020603050405020304" pitchFamily="18" charset="0"/>
              </a:rPr>
              <a:t>часть</a:t>
            </a:r>
          </a:p>
        </p:txBody>
      </p:sp>
    </p:spTree>
    <p:extLst>
      <p:ext uri="{BB962C8B-B14F-4D97-AF65-F5344CB8AC3E}">
        <p14:creationId xmlns:p14="http://schemas.microsoft.com/office/powerpoint/2010/main" val="2750202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21964"/>
            <a:ext cx="3816424" cy="1169551"/>
          </a:xfrm>
          <a:prstGeom prst="rect">
            <a:avLst/>
          </a:prstGeom>
        </p:spPr>
        <p:txBody>
          <a:bodyPr wrap="square">
            <a:spAutoFit/>
          </a:bodyPr>
          <a:lstStyle/>
          <a:p>
            <a:pPr indent="457200" algn="just"/>
            <a:r>
              <a:rPr lang="ru-RU" sz="1400" dirty="0">
                <a:solidFill>
                  <a:srgbClr val="000000"/>
                </a:solidFill>
                <a:latin typeface="Times New Roman"/>
                <a:ea typeface="Times New Roman"/>
              </a:rPr>
              <a:t>По разделу </a:t>
            </a:r>
            <a:r>
              <a:rPr lang="ru-RU" sz="1400" dirty="0" smtClean="0">
                <a:solidFill>
                  <a:srgbClr val="000000"/>
                </a:solidFill>
                <a:latin typeface="Times New Roman"/>
                <a:ea typeface="Times New Roman"/>
              </a:rPr>
              <a:t>«</a:t>
            </a:r>
            <a:r>
              <a:rPr lang="ru-RU" sz="1400" b="1" dirty="0" smtClean="0">
                <a:solidFill>
                  <a:srgbClr val="000000"/>
                </a:solidFill>
                <a:latin typeface="Times New Roman"/>
                <a:ea typeface="Times New Roman"/>
              </a:rPr>
              <a:t>Жилищно-коммунальное хозяйство»</a:t>
            </a:r>
            <a:r>
              <a:rPr lang="ru-RU" sz="1400" dirty="0" smtClean="0">
                <a:solidFill>
                  <a:srgbClr val="000000"/>
                </a:solidFill>
                <a:latin typeface="Times New Roman"/>
                <a:ea typeface="Times New Roman"/>
              </a:rPr>
              <a:t> </a:t>
            </a:r>
            <a:r>
              <a:rPr lang="ru-RU" sz="1400" dirty="0">
                <a:solidFill>
                  <a:srgbClr val="000000"/>
                </a:solidFill>
                <a:latin typeface="Times New Roman"/>
                <a:ea typeface="Times New Roman"/>
              </a:rPr>
              <a:t>расходы освоены на </a:t>
            </a:r>
            <a:r>
              <a:rPr lang="ru-RU" sz="1400" dirty="0" smtClean="0">
                <a:solidFill>
                  <a:srgbClr val="000000"/>
                </a:solidFill>
                <a:latin typeface="Times New Roman"/>
                <a:ea typeface="Times New Roman"/>
              </a:rPr>
              <a:t>90,4%, </a:t>
            </a:r>
            <a:r>
              <a:rPr lang="ru-RU" sz="1400" dirty="0">
                <a:solidFill>
                  <a:srgbClr val="000000"/>
                </a:solidFill>
                <a:latin typeface="Times New Roman"/>
                <a:ea typeface="Times New Roman"/>
              </a:rPr>
              <a:t>уточненный план составил </a:t>
            </a:r>
            <a:r>
              <a:rPr lang="ru-RU" sz="1400" dirty="0" smtClean="0">
                <a:latin typeface="Times New Roman"/>
                <a:ea typeface="Times New Roman"/>
              </a:rPr>
              <a:t>8185,4</a:t>
            </a:r>
            <a:r>
              <a:rPr lang="ru-RU" sz="1400" dirty="0" smtClean="0">
                <a:solidFill>
                  <a:srgbClr val="000000"/>
                </a:solidFill>
                <a:latin typeface="Times New Roman"/>
                <a:ea typeface="Times New Roman"/>
              </a:rPr>
              <a:t> </a:t>
            </a:r>
            <a:r>
              <a:rPr lang="ru-RU" sz="1400" dirty="0">
                <a:solidFill>
                  <a:srgbClr val="000000"/>
                </a:solidFill>
                <a:latin typeface="Times New Roman"/>
                <a:ea typeface="Times New Roman"/>
              </a:rPr>
              <a:t>тыс. рублей, исполнение – </a:t>
            </a:r>
            <a:r>
              <a:rPr lang="ru-RU" sz="1400" dirty="0" smtClean="0">
                <a:solidFill>
                  <a:srgbClr val="000000"/>
                </a:solidFill>
                <a:latin typeface="Times New Roman"/>
                <a:ea typeface="Times New Roman"/>
              </a:rPr>
              <a:t>7398,3 </a:t>
            </a:r>
            <a:r>
              <a:rPr lang="ru-RU" sz="1400" dirty="0">
                <a:solidFill>
                  <a:srgbClr val="000000"/>
                </a:solidFill>
                <a:latin typeface="Times New Roman"/>
                <a:ea typeface="Times New Roman"/>
              </a:rPr>
              <a:t>тыс. рублей, что на </a:t>
            </a:r>
            <a:r>
              <a:rPr lang="ru-RU" sz="1400" dirty="0" smtClean="0">
                <a:latin typeface="Times New Roman"/>
                <a:ea typeface="Times New Roman"/>
              </a:rPr>
              <a:t>787,2</a:t>
            </a:r>
            <a:r>
              <a:rPr lang="ru-RU" sz="1400" dirty="0" smtClean="0">
                <a:solidFill>
                  <a:srgbClr val="000000"/>
                </a:solidFill>
                <a:latin typeface="Times New Roman"/>
                <a:ea typeface="Times New Roman"/>
              </a:rPr>
              <a:t> </a:t>
            </a:r>
            <a:r>
              <a:rPr lang="ru-RU" sz="1400" dirty="0">
                <a:solidFill>
                  <a:srgbClr val="000000"/>
                </a:solidFill>
                <a:latin typeface="Times New Roman"/>
                <a:ea typeface="Times New Roman"/>
              </a:rPr>
              <a:t>тыс. рублей  </a:t>
            </a:r>
            <a:r>
              <a:rPr lang="ru-RU" sz="1400" dirty="0" smtClean="0">
                <a:solidFill>
                  <a:srgbClr val="000000"/>
                </a:solidFill>
                <a:latin typeface="Times New Roman"/>
                <a:ea typeface="Times New Roman"/>
              </a:rPr>
              <a:t>больше </a:t>
            </a:r>
            <a:r>
              <a:rPr lang="ru-RU" sz="1400" dirty="0">
                <a:solidFill>
                  <a:srgbClr val="000000"/>
                </a:solidFill>
                <a:latin typeface="Times New Roman"/>
                <a:ea typeface="Times New Roman"/>
              </a:rPr>
              <a:t>уровня </a:t>
            </a:r>
            <a:r>
              <a:rPr lang="ru-RU" sz="1400" dirty="0" smtClean="0">
                <a:solidFill>
                  <a:srgbClr val="000000"/>
                </a:solidFill>
                <a:latin typeface="Times New Roman"/>
                <a:ea typeface="Times New Roman"/>
              </a:rPr>
              <a:t>2017 </a:t>
            </a:r>
            <a:r>
              <a:rPr lang="ru-RU" sz="1400" dirty="0">
                <a:solidFill>
                  <a:srgbClr val="000000"/>
                </a:solidFill>
                <a:latin typeface="Times New Roman"/>
                <a:ea typeface="Times New Roman"/>
              </a:rPr>
              <a:t>года. </a:t>
            </a:r>
            <a:endParaRPr lang="ru-RU" dirty="0"/>
          </a:p>
        </p:txBody>
      </p:sp>
      <p:sp>
        <p:nvSpPr>
          <p:cNvPr id="5" name="Прямоугольник 4"/>
          <p:cNvSpPr/>
          <p:nvPr/>
        </p:nvSpPr>
        <p:spPr>
          <a:xfrm>
            <a:off x="107504" y="2241352"/>
            <a:ext cx="8891860" cy="4154984"/>
          </a:xfrm>
          <a:prstGeom prst="rect">
            <a:avLst/>
          </a:prstGeom>
        </p:spPr>
        <p:txBody>
          <a:bodyPr wrap="square">
            <a:spAutoFit/>
          </a:bodyPr>
          <a:lstStyle/>
          <a:p>
            <a:pPr indent="457200" algn="just"/>
            <a:r>
              <a:rPr lang="ru-RU" sz="1200" dirty="0" smtClean="0">
                <a:latin typeface="Times New Roman" panose="02020603050405020304" pitchFamily="18" charset="0"/>
                <a:ea typeface="Times New Roman"/>
                <a:cs typeface="Times New Roman" panose="02020603050405020304" pitchFamily="18" charset="0"/>
              </a:rPr>
              <a:t>В рамках раздела «</a:t>
            </a:r>
            <a:r>
              <a:rPr lang="ru-RU" sz="1200" b="1" dirty="0" smtClean="0">
                <a:solidFill>
                  <a:srgbClr val="000000"/>
                </a:solidFill>
                <a:latin typeface="Times New Roman"/>
                <a:ea typeface="Times New Roman"/>
              </a:rPr>
              <a:t>Жилищно-коммунальное хозяйство</a:t>
            </a:r>
            <a:r>
              <a:rPr lang="ru-RU" sz="1200" b="1" dirty="0" smtClean="0">
                <a:latin typeface="Times New Roman" panose="02020603050405020304" pitchFamily="18" charset="0"/>
                <a:ea typeface="Times New Roman"/>
                <a:cs typeface="Times New Roman" panose="02020603050405020304" pitchFamily="18" charset="0"/>
              </a:rPr>
              <a:t>»</a:t>
            </a:r>
            <a:r>
              <a:rPr lang="ru-RU" sz="1200" dirty="0" smtClean="0">
                <a:latin typeface="Times New Roman" panose="02020603050405020304" pitchFamily="18" charset="0"/>
                <a:ea typeface="Times New Roman"/>
                <a:cs typeface="Times New Roman" panose="02020603050405020304" pitchFamily="18" charset="0"/>
              </a:rPr>
              <a:t> расходы направлены:</a:t>
            </a:r>
          </a:p>
          <a:p>
            <a:pPr algn="just">
              <a:buFont typeface="Wingdings" panose="05000000000000000000" pitchFamily="2" charset="2"/>
              <a:buChar char="v"/>
            </a:pP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ea typeface="Times New Roman"/>
                <a:cs typeface="Times New Roman" panose="02020603050405020304" pitchFamily="18" charset="0"/>
              </a:rPr>
              <a:t>на </a:t>
            </a:r>
            <a:r>
              <a:rPr lang="ru-RU" sz="1200" dirty="0">
                <a:latin typeface="Times New Roman" panose="02020603050405020304" pitchFamily="18" charset="0"/>
                <a:cs typeface="Times New Roman" panose="02020603050405020304" pitchFamily="18" charset="0"/>
              </a:rPr>
              <a:t>строительство инженерной и транспортной инфраструктуры земельных участков в </a:t>
            </a:r>
            <a:r>
              <a:rPr lang="ru-RU" sz="1200" dirty="0" err="1">
                <a:latin typeface="Times New Roman" panose="02020603050405020304" pitchFamily="18" charset="0"/>
                <a:cs typeface="Times New Roman" panose="02020603050405020304" pitchFamily="18" charset="0"/>
              </a:rPr>
              <a:t>с.Чаадаево</a:t>
            </a:r>
            <a:r>
              <a:rPr lang="ru-RU" sz="1200" dirty="0">
                <a:latin typeface="Times New Roman" panose="02020603050405020304" pitchFamily="18" charset="0"/>
                <a:cs typeface="Times New Roman" panose="02020603050405020304" pitchFamily="18" charset="0"/>
              </a:rPr>
              <a:t> Муромского </a:t>
            </a:r>
            <a:r>
              <a:rPr lang="ru-RU" sz="1200" dirty="0" smtClean="0">
                <a:latin typeface="Times New Roman" panose="02020603050405020304" pitchFamily="18" charset="0"/>
                <a:cs typeface="Times New Roman" panose="02020603050405020304" pitchFamily="18" charset="0"/>
              </a:rPr>
              <a:t>района</a:t>
            </a: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в сумме   </a:t>
            </a:r>
            <a:r>
              <a:rPr lang="ru-RU" sz="1200" b="1" dirty="0">
                <a:latin typeface="Times New Roman" panose="02020603050405020304" pitchFamily="18" charset="0"/>
                <a:cs typeface="Times New Roman" panose="02020603050405020304" pitchFamily="18" charset="0"/>
              </a:rPr>
              <a:t>2 018,8 </a:t>
            </a:r>
            <a:r>
              <a:rPr lang="ru-RU" sz="1200" dirty="0">
                <a:latin typeface="Times New Roman" panose="02020603050405020304" pitchFamily="18" charset="0"/>
                <a:cs typeface="Times New Roman" panose="02020603050405020304" pitchFamily="18" charset="0"/>
              </a:rPr>
              <a:t>тыс. рублей</a:t>
            </a:r>
            <a:r>
              <a:rPr lang="ru-RU" sz="1200" dirty="0" smtClean="0">
                <a:latin typeface="Times New Roman" panose="02020603050405020304" pitchFamily="18" charset="0"/>
                <a:cs typeface="Times New Roman" panose="02020603050405020304" pitchFamily="18" charset="0"/>
              </a:rPr>
              <a:t>;</a:t>
            </a:r>
          </a:p>
          <a:p>
            <a:pPr lvl="0" algn="just">
              <a:buFont typeface="Wingdings" panose="05000000000000000000" pitchFamily="2" charset="2"/>
              <a:buChar char="v"/>
            </a:pPr>
            <a:r>
              <a:rPr lang="ru-RU" sz="1200" dirty="0" smtClean="0">
                <a:latin typeface="Times New Roman" panose="02020603050405020304" pitchFamily="18" charset="0"/>
                <a:cs typeface="Times New Roman" panose="02020603050405020304" pitchFamily="18" charset="0"/>
              </a:rPr>
              <a:t> на </a:t>
            </a:r>
            <a:r>
              <a:rPr lang="ru-RU" sz="1200" dirty="0">
                <a:latin typeface="Times New Roman" panose="02020603050405020304" pitchFamily="18" charset="0"/>
                <a:cs typeface="Times New Roman" panose="02020603050405020304" pitchFamily="18" charset="0"/>
              </a:rPr>
              <a:t>строительный контроль по объекту «Распределительные газопроводы низкого давления для газоснабжения жилых домов д. </a:t>
            </a:r>
            <a:r>
              <a:rPr lang="ru-RU" sz="1200" dirty="0" err="1">
                <a:latin typeface="Times New Roman" panose="02020603050405020304" pitchFamily="18" charset="0"/>
                <a:cs typeface="Times New Roman" panose="02020603050405020304" pitchFamily="18" charset="0"/>
              </a:rPr>
              <a:t>Кривицы</a:t>
            </a:r>
            <a:r>
              <a:rPr lang="ru-RU" sz="1200" dirty="0">
                <a:latin typeface="Times New Roman" panose="02020603050405020304" pitchFamily="18" charset="0"/>
                <a:cs typeface="Times New Roman" panose="02020603050405020304" pitchFamily="18" charset="0"/>
              </a:rPr>
              <a:t> Муромского района» в сумме </a:t>
            </a:r>
            <a:r>
              <a:rPr lang="ru-RU" sz="1200" b="1" dirty="0">
                <a:latin typeface="Times New Roman" panose="02020603050405020304" pitchFamily="18" charset="0"/>
                <a:cs typeface="Times New Roman" panose="02020603050405020304" pitchFamily="18" charset="0"/>
              </a:rPr>
              <a:t>90,1</a:t>
            </a:r>
            <a:r>
              <a:rPr lang="ru-RU" sz="1200" dirty="0">
                <a:latin typeface="Times New Roman" panose="02020603050405020304" pitchFamily="18" charset="0"/>
                <a:cs typeface="Times New Roman" panose="02020603050405020304" pitchFamily="18" charset="0"/>
              </a:rPr>
              <a:t> тыс. рублей</a:t>
            </a:r>
            <a:r>
              <a:rPr lang="ru-RU" sz="1200" dirty="0" smtClean="0"/>
              <a:t>;</a:t>
            </a:r>
            <a:endParaRPr lang="ru-RU" sz="12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ru-RU" sz="1200" dirty="0" smtClean="0">
                <a:latin typeface="Times New Roman" panose="02020603050405020304" pitchFamily="18" charset="0"/>
                <a:cs typeface="Times New Roman" panose="02020603050405020304" pitchFamily="18" charset="0"/>
              </a:rPr>
              <a:t> на </a:t>
            </a:r>
            <a:r>
              <a:rPr lang="ru-RU" sz="1200" dirty="0">
                <a:latin typeface="Times New Roman" panose="02020603050405020304" pitchFamily="18" charset="0"/>
                <a:cs typeface="Times New Roman" panose="02020603050405020304" pitchFamily="18" charset="0"/>
              </a:rPr>
              <a:t>изготовление технического плана объекта «Распределительные газопроводы низкого давления для газоснабжения жилых домов д. </a:t>
            </a:r>
            <a:r>
              <a:rPr lang="ru-RU" sz="1200" dirty="0" err="1">
                <a:latin typeface="Times New Roman" panose="02020603050405020304" pitchFamily="18" charset="0"/>
                <a:cs typeface="Times New Roman" panose="02020603050405020304" pitchFamily="18" charset="0"/>
              </a:rPr>
              <a:t>Кривицы</a:t>
            </a:r>
            <a:r>
              <a:rPr lang="ru-RU" sz="1200" dirty="0">
                <a:latin typeface="Times New Roman" panose="02020603050405020304" pitchFamily="18" charset="0"/>
                <a:cs typeface="Times New Roman" panose="02020603050405020304" pitchFamily="18" charset="0"/>
              </a:rPr>
              <a:t> Муромского района» в сумме </a:t>
            </a:r>
            <a:r>
              <a:rPr lang="ru-RU" sz="1200" b="1" dirty="0">
                <a:latin typeface="Times New Roman" panose="02020603050405020304" pitchFamily="18" charset="0"/>
                <a:cs typeface="Times New Roman" panose="02020603050405020304" pitchFamily="18" charset="0"/>
              </a:rPr>
              <a:t>42,9</a:t>
            </a:r>
            <a:r>
              <a:rPr lang="ru-RU" sz="1200" dirty="0">
                <a:latin typeface="Times New Roman" panose="02020603050405020304" pitchFamily="18" charset="0"/>
                <a:cs typeface="Times New Roman" panose="02020603050405020304" pitchFamily="18" charset="0"/>
              </a:rPr>
              <a:t> тыс. </a:t>
            </a:r>
            <a:r>
              <a:rPr lang="ru-RU" sz="1200" dirty="0" smtClean="0">
                <a:latin typeface="Times New Roman" panose="02020603050405020304" pitchFamily="18" charset="0"/>
                <a:cs typeface="Times New Roman" panose="02020603050405020304" pitchFamily="18" charset="0"/>
              </a:rPr>
              <a:t>рублей;</a:t>
            </a:r>
          </a:p>
          <a:p>
            <a:pPr algn="just">
              <a:buFont typeface="Wingdings" panose="05000000000000000000" pitchFamily="2" charset="2"/>
              <a:buChar char="v"/>
            </a:pP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на </a:t>
            </a:r>
            <a:r>
              <a:rPr lang="ru-RU" sz="1200" dirty="0">
                <a:latin typeface="Times New Roman" panose="02020603050405020304" pitchFamily="18" charset="0"/>
                <a:cs typeface="Times New Roman" panose="02020603050405020304" pitchFamily="18" charset="0"/>
              </a:rPr>
              <a:t>строительство объекта "Распределительные газопроводы низкого давления для газоснабжения жилых домов </a:t>
            </a:r>
            <a:r>
              <a:rPr lang="ru-RU" sz="1200" dirty="0" err="1">
                <a:latin typeface="Times New Roman" panose="02020603050405020304" pitchFamily="18" charset="0"/>
                <a:cs typeface="Times New Roman" panose="02020603050405020304" pitchFamily="18" charset="0"/>
              </a:rPr>
              <a:t>д.Кривицы</a:t>
            </a:r>
            <a:r>
              <a:rPr lang="ru-RU" sz="1200" dirty="0">
                <a:latin typeface="Times New Roman" panose="02020603050405020304" pitchFamily="18" charset="0"/>
                <a:cs typeface="Times New Roman" panose="02020603050405020304" pitchFamily="18" charset="0"/>
              </a:rPr>
              <a:t> Муромского района" в сумме </a:t>
            </a:r>
            <a:r>
              <a:rPr lang="ru-RU" sz="1200" b="1" dirty="0">
                <a:latin typeface="Times New Roman" panose="02020603050405020304" pitchFamily="18" charset="0"/>
                <a:cs typeface="Times New Roman" panose="02020603050405020304" pitchFamily="18" charset="0"/>
              </a:rPr>
              <a:t>692,1 </a:t>
            </a:r>
            <a:r>
              <a:rPr lang="ru-RU" sz="1200" dirty="0">
                <a:latin typeface="Times New Roman" panose="02020603050405020304" pitchFamily="18" charset="0"/>
                <a:cs typeface="Times New Roman" panose="02020603050405020304" pitchFamily="18" charset="0"/>
              </a:rPr>
              <a:t>тыс. </a:t>
            </a:r>
            <a:r>
              <a:rPr lang="ru-RU" sz="1200" dirty="0" smtClean="0">
                <a:latin typeface="Times New Roman" panose="02020603050405020304" pitchFamily="18" charset="0"/>
                <a:cs typeface="Times New Roman" panose="02020603050405020304" pitchFamily="18" charset="0"/>
              </a:rPr>
              <a:t>рублей;</a:t>
            </a:r>
          </a:p>
          <a:p>
            <a:pPr lvl="0" algn="just">
              <a:buFont typeface="Wingdings" panose="05000000000000000000" pitchFamily="2" charset="2"/>
              <a:buChar char="v"/>
            </a:pP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на </a:t>
            </a:r>
            <a:r>
              <a:rPr lang="ru-RU" sz="1200" dirty="0">
                <a:latin typeface="Times New Roman" panose="02020603050405020304" pitchFamily="18" charset="0"/>
                <a:cs typeface="Times New Roman" panose="02020603050405020304" pitchFamily="18" charset="0"/>
              </a:rPr>
              <a:t>разработка проектно-сметной документации по объекту «Наружные водопроводные сети </a:t>
            </a:r>
            <a:r>
              <a:rPr lang="ru-RU" sz="1200" dirty="0" err="1">
                <a:latin typeface="Times New Roman" panose="02020603050405020304" pitchFamily="18" charset="0"/>
                <a:cs typeface="Times New Roman" panose="02020603050405020304" pitchFamily="18" charset="0"/>
              </a:rPr>
              <a:t>с.Ковардицы</a:t>
            </a:r>
            <a:r>
              <a:rPr lang="ru-RU" sz="1200" dirty="0">
                <a:latin typeface="Times New Roman" panose="02020603050405020304" pitchFamily="18" charset="0"/>
                <a:cs typeface="Times New Roman" panose="02020603050405020304" pitchFamily="18" charset="0"/>
              </a:rPr>
              <a:t> Муромского района» в сумме </a:t>
            </a:r>
            <a:r>
              <a:rPr lang="ru-RU" sz="1200" b="1" dirty="0">
                <a:latin typeface="Times New Roman" panose="02020603050405020304" pitchFamily="18" charset="0"/>
                <a:cs typeface="Times New Roman" panose="02020603050405020304" pitchFamily="18" charset="0"/>
              </a:rPr>
              <a:t>1199,0</a:t>
            </a:r>
            <a:r>
              <a:rPr lang="ru-RU" sz="1200" dirty="0">
                <a:latin typeface="Times New Roman" panose="02020603050405020304" pitchFamily="18" charset="0"/>
                <a:cs typeface="Times New Roman" panose="02020603050405020304" pitchFamily="18" charset="0"/>
              </a:rPr>
              <a:t> тыс. рублей;</a:t>
            </a:r>
          </a:p>
          <a:p>
            <a:pPr lvl="0" algn="just">
              <a:buFont typeface="Wingdings" panose="05000000000000000000" pitchFamily="2" charset="2"/>
              <a:buChar char="v"/>
            </a:pPr>
            <a:r>
              <a:rPr lang="ru-RU" sz="1200" dirty="0" smtClean="0"/>
              <a:t> </a:t>
            </a:r>
            <a:r>
              <a:rPr lang="ru-RU" sz="1200" dirty="0" smtClean="0">
                <a:latin typeface="Times New Roman" panose="02020603050405020304" pitchFamily="18" charset="0"/>
                <a:cs typeface="Times New Roman" panose="02020603050405020304" pitchFamily="18" charset="0"/>
              </a:rPr>
              <a:t>на проверка </a:t>
            </a:r>
            <a:r>
              <a:rPr lang="ru-RU" sz="1200" dirty="0">
                <a:latin typeface="Times New Roman" panose="02020603050405020304" pitchFamily="18" charset="0"/>
                <a:cs typeface="Times New Roman" panose="02020603050405020304" pitchFamily="18" charset="0"/>
              </a:rPr>
              <a:t>достоверности определения сметной стоимости объекта "Наружные водопроводные сети </a:t>
            </a:r>
            <a:r>
              <a:rPr lang="ru-RU" sz="1200" dirty="0" err="1">
                <a:latin typeface="Times New Roman" panose="02020603050405020304" pitchFamily="18" charset="0"/>
                <a:cs typeface="Times New Roman" panose="02020603050405020304" pitchFamily="18" charset="0"/>
              </a:rPr>
              <a:t>с.Ковардицы</a:t>
            </a:r>
            <a:r>
              <a:rPr lang="ru-RU" sz="1200" dirty="0">
                <a:latin typeface="Times New Roman" panose="02020603050405020304" pitchFamily="18" charset="0"/>
                <a:cs typeface="Times New Roman" panose="02020603050405020304" pitchFamily="18" charset="0"/>
              </a:rPr>
              <a:t> Муромского района" в сумме </a:t>
            </a:r>
            <a:r>
              <a:rPr lang="ru-RU" sz="1200" b="1" dirty="0">
                <a:latin typeface="Times New Roman" panose="02020603050405020304" pitchFamily="18" charset="0"/>
                <a:cs typeface="Times New Roman" panose="02020603050405020304" pitchFamily="18" charset="0"/>
              </a:rPr>
              <a:t>20,0</a:t>
            </a:r>
            <a:r>
              <a:rPr lang="ru-RU" sz="1200" dirty="0">
                <a:latin typeface="Times New Roman" panose="02020603050405020304" pitchFamily="18" charset="0"/>
                <a:cs typeface="Times New Roman" panose="02020603050405020304" pitchFamily="18" charset="0"/>
              </a:rPr>
              <a:t> тыс. рулей;</a:t>
            </a:r>
          </a:p>
          <a:p>
            <a:pPr lvl="0" algn="just">
              <a:buFont typeface="Wingdings" panose="05000000000000000000" pitchFamily="2" charset="2"/>
              <a:buChar char="v"/>
            </a:pP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санитарно-эпидемиологические исследования земельного участка объекта "Наружные водопроводные сети </a:t>
            </a:r>
            <a:r>
              <a:rPr lang="ru-RU" sz="1200" dirty="0" err="1">
                <a:latin typeface="Times New Roman" panose="02020603050405020304" pitchFamily="18" charset="0"/>
                <a:cs typeface="Times New Roman" panose="02020603050405020304" pitchFamily="18" charset="0"/>
              </a:rPr>
              <a:t>с.Ковардицы</a:t>
            </a:r>
            <a:r>
              <a:rPr lang="ru-RU" sz="1200" dirty="0">
                <a:latin typeface="Times New Roman" panose="02020603050405020304" pitchFamily="18" charset="0"/>
                <a:cs typeface="Times New Roman" panose="02020603050405020304" pitchFamily="18" charset="0"/>
              </a:rPr>
              <a:t> Муромского района" в сумме </a:t>
            </a:r>
            <a:r>
              <a:rPr lang="ru-RU" sz="1200" b="1" dirty="0">
                <a:latin typeface="Times New Roman" panose="02020603050405020304" pitchFamily="18" charset="0"/>
                <a:cs typeface="Times New Roman" panose="02020603050405020304" pitchFamily="18" charset="0"/>
              </a:rPr>
              <a:t>12,4</a:t>
            </a:r>
            <a:r>
              <a:rPr lang="ru-RU" sz="1200" dirty="0">
                <a:latin typeface="Times New Roman" panose="02020603050405020304" pitchFamily="18" charset="0"/>
                <a:cs typeface="Times New Roman" panose="02020603050405020304" pitchFamily="18" charset="0"/>
              </a:rPr>
              <a:t> тыс. рублей</a:t>
            </a:r>
            <a:r>
              <a:rPr lang="ru-RU" sz="1200" dirty="0"/>
              <a:t>;</a:t>
            </a:r>
          </a:p>
          <a:p>
            <a:pPr algn="just">
              <a:buFont typeface="Wingdings" panose="05000000000000000000" pitchFamily="2" charset="2"/>
              <a:buChar char="v"/>
            </a:pP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проведение экспертизы проектно-сметной документации в сумме </a:t>
            </a:r>
            <a:r>
              <a:rPr lang="ru-RU" sz="1200" b="1" dirty="0">
                <a:latin typeface="Times New Roman" panose="02020603050405020304" pitchFamily="18" charset="0"/>
                <a:cs typeface="Times New Roman" panose="02020603050405020304" pitchFamily="18" charset="0"/>
              </a:rPr>
              <a:t>487,9</a:t>
            </a:r>
            <a:r>
              <a:rPr lang="ru-RU" sz="1200" dirty="0">
                <a:latin typeface="Times New Roman" panose="02020603050405020304" pitchFamily="18" charset="0"/>
                <a:cs typeface="Times New Roman" panose="02020603050405020304" pitchFamily="18" charset="0"/>
              </a:rPr>
              <a:t> тыс. рублей</a:t>
            </a:r>
            <a:r>
              <a:rPr lang="ru-RU" sz="12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ru-RU" sz="1200" dirty="0" smtClean="0">
                <a:latin typeface="Times New Roman" panose="02020603050405020304" pitchFamily="18" charset="0"/>
                <a:cs typeface="Times New Roman" panose="02020603050405020304" pitchFamily="18" charset="0"/>
              </a:rPr>
              <a:t> на </a:t>
            </a:r>
            <a:r>
              <a:rPr lang="ru-RU" sz="1200" dirty="0">
                <a:latin typeface="Times New Roman" panose="02020603050405020304" pitchFamily="18" charset="0"/>
                <a:cs typeface="Times New Roman" panose="02020603050405020304" pitchFamily="18" charset="0"/>
              </a:rPr>
              <a:t>реализацию мероприятий по устойчивому развитию сельских территорий на строительство объектов газификации и водоснабжения строительство объекта «Распределительные газопроводы низкого давления для газоснабжения жилых домов д. </a:t>
            </a:r>
            <a:r>
              <a:rPr lang="ru-RU" sz="1200" dirty="0" err="1">
                <a:latin typeface="Times New Roman" panose="02020603050405020304" pitchFamily="18" charset="0"/>
                <a:cs typeface="Times New Roman" panose="02020603050405020304" pitchFamily="18" charset="0"/>
              </a:rPr>
              <a:t>Кривицы</a:t>
            </a:r>
            <a:r>
              <a:rPr lang="ru-RU" sz="1200" dirty="0">
                <a:latin typeface="Times New Roman" panose="02020603050405020304" pitchFamily="18" charset="0"/>
                <a:cs typeface="Times New Roman" panose="02020603050405020304" pitchFamily="18" charset="0"/>
              </a:rPr>
              <a:t> Муромского района» в сумме </a:t>
            </a:r>
            <a:r>
              <a:rPr lang="ru-RU" sz="1200" b="1" dirty="0">
                <a:latin typeface="Times New Roman" panose="02020603050405020304" pitchFamily="18" charset="0"/>
                <a:cs typeface="Times New Roman" panose="02020603050405020304" pitchFamily="18" charset="0"/>
              </a:rPr>
              <a:t>2 581,2 </a:t>
            </a:r>
            <a:r>
              <a:rPr lang="ru-RU" sz="1200" dirty="0">
                <a:latin typeface="Times New Roman" panose="02020603050405020304" pitchFamily="18" charset="0"/>
                <a:cs typeface="Times New Roman" panose="02020603050405020304" pitchFamily="18" charset="0"/>
              </a:rPr>
              <a:t>тыс. рублей</a:t>
            </a:r>
            <a:r>
              <a:rPr lang="ru-RU" sz="12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на </a:t>
            </a:r>
            <a:r>
              <a:rPr lang="ru-RU" sz="1200" dirty="0">
                <a:latin typeface="Times New Roman" panose="02020603050405020304" pitchFamily="18" charset="0"/>
                <a:cs typeface="Times New Roman" panose="02020603050405020304" pitchFamily="18" charset="0"/>
              </a:rPr>
              <a:t>расходы в рамках непрограммных расходов органов местного самоуправления за счет средств областного бюджета на осуществление отдельных государственных полномочий по региональному государственному жилищному надзору и лицензионному контролю в сумме </a:t>
            </a:r>
            <a:r>
              <a:rPr lang="ru-RU" sz="1200" b="1" dirty="0">
                <a:latin typeface="Times New Roman" panose="02020603050405020304" pitchFamily="18" charset="0"/>
                <a:cs typeface="Times New Roman" panose="02020603050405020304" pitchFamily="18" charset="0"/>
              </a:rPr>
              <a:t>253,9</a:t>
            </a:r>
            <a:r>
              <a:rPr lang="ru-RU" sz="1200" dirty="0">
                <a:latin typeface="Times New Roman" panose="02020603050405020304" pitchFamily="18" charset="0"/>
                <a:cs typeface="Times New Roman" panose="02020603050405020304" pitchFamily="18" charset="0"/>
              </a:rPr>
              <a:t> тыс. </a:t>
            </a:r>
            <a:r>
              <a:rPr lang="ru-RU" sz="1200" dirty="0" smtClean="0">
                <a:latin typeface="Times New Roman" panose="02020603050405020304" pitchFamily="18" charset="0"/>
                <a:cs typeface="Times New Roman" panose="02020603050405020304" pitchFamily="18" charset="0"/>
              </a:rPr>
              <a:t>рублей.</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21965"/>
            <a:ext cx="5097140" cy="21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560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1"/>
          <p:cNvSpPr>
            <a:spLocks noChangeArrowheads="1"/>
          </p:cNvSpPr>
          <p:nvPr/>
        </p:nvSpPr>
        <p:spPr bwMode="auto">
          <a:xfrm>
            <a:off x="5117483" y="6420"/>
            <a:ext cx="385658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ts val="600"/>
              </a:spcBef>
              <a:buClrTx/>
              <a:buSzTx/>
              <a:buFontTx/>
              <a:buNone/>
            </a:pPr>
            <a:r>
              <a:rPr lang="ru-RU" altLang="ru-RU" sz="1600" dirty="0" smtClean="0">
                <a:solidFill>
                  <a:prstClr val="black"/>
                </a:solidFill>
                <a:latin typeface="Times New Roman" pitchFamily="18" charset="0"/>
                <a:cs typeface="Times New Roman" pitchFamily="18" charset="0"/>
              </a:rPr>
              <a:t>Расходные обязательства </a:t>
            </a:r>
            <a:r>
              <a:rPr lang="ru-RU" altLang="ru-RU" sz="1600" b="1" dirty="0" smtClean="0">
                <a:solidFill>
                  <a:prstClr val="black"/>
                </a:solidFill>
                <a:latin typeface="Times New Roman" pitchFamily="18" charset="0"/>
                <a:cs typeface="Times New Roman" pitchFamily="18" charset="0"/>
              </a:rPr>
              <a:t>по социальной сфере</a:t>
            </a:r>
            <a:r>
              <a:rPr lang="ru-RU" altLang="ru-RU" sz="1600" dirty="0" smtClean="0">
                <a:solidFill>
                  <a:prstClr val="black"/>
                </a:solidFill>
                <a:latin typeface="Times New Roman" pitchFamily="18" charset="0"/>
                <a:cs typeface="Times New Roman" pitchFamily="18" charset="0"/>
              </a:rPr>
              <a:t> выполнены в сумме 257 859,5 тыс. рублей, что выше уровня 2017 года на 24 465,7 тыс. рублей или на 10,5%. Удельный вес в общем объеме расходов бюджета района на 2018 год составляет 65,8%.</a:t>
            </a:r>
          </a:p>
        </p:txBody>
      </p:sp>
      <p:graphicFrame>
        <p:nvGraphicFramePr>
          <p:cNvPr id="6" name="Схема 5"/>
          <p:cNvGraphicFramePr/>
          <p:nvPr>
            <p:extLst>
              <p:ext uri="{D42A27DB-BD31-4B8C-83A1-F6EECF244321}">
                <p14:modId xmlns:p14="http://schemas.microsoft.com/office/powerpoint/2010/main" val="551655977"/>
              </p:ext>
            </p:extLst>
          </p:nvPr>
        </p:nvGraphicFramePr>
        <p:xfrm>
          <a:off x="-180528" y="-387424"/>
          <a:ext cx="6445224" cy="7413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0072" y="1865313"/>
            <a:ext cx="3753996" cy="242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4398" y="4437112"/>
            <a:ext cx="374967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305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2"/>
          <p:cNvSpPr>
            <a:spLocks noChangeArrowheads="1"/>
          </p:cNvSpPr>
          <p:nvPr/>
        </p:nvSpPr>
        <p:spPr bwMode="auto">
          <a:xfrm>
            <a:off x="611188" y="193675"/>
            <a:ext cx="74898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800" b="1" smtClean="0">
                <a:solidFill>
                  <a:srgbClr val="000099"/>
                </a:solidFill>
                <a:latin typeface="Times New Roman" pitchFamily="18" charset="0"/>
              </a:rPr>
              <a:t>Расходы бюджета района на образование</a:t>
            </a:r>
          </a:p>
        </p:txBody>
      </p:sp>
      <p:sp>
        <p:nvSpPr>
          <p:cNvPr id="9" name="Выноска со стрелкой вправо 8"/>
          <p:cNvSpPr/>
          <p:nvPr/>
        </p:nvSpPr>
        <p:spPr bwMode="auto">
          <a:xfrm>
            <a:off x="249540" y="670366"/>
            <a:ext cx="1874188" cy="1168400"/>
          </a:xfrm>
          <a:prstGeom prst="rightArrowCallout">
            <a:avLst>
              <a:gd name="adj1" fmla="val 25000"/>
              <a:gd name="adj2" fmla="val 25844"/>
              <a:gd name="adj3" fmla="val 25000"/>
              <a:gd name="adj4" fmla="val 64977"/>
            </a:avLst>
          </a:prstGeom>
          <a:solidFill>
            <a:srgbClr val="CCFFCC"/>
          </a:solidFill>
          <a:ln w="9525" cap="flat" cmpd="sng" algn="ctr">
            <a:solidFill>
              <a:schemeClr val="tx1"/>
            </a:solidFill>
            <a:prstDash val="solid"/>
            <a:round/>
            <a:headEnd type="none" w="med" len="med"/>
            <a:tailEnd type="none" w="med" len="med"/>
          </a:ln>
          <a:effectLst>
            <a:outerShdw blurRad="50800" dist="38100" dir="13500000" algn="br" rotWithShape="0">
              <a:srgbClr val="FFFF00">
                <a:alpha val="40000"/>
              </a:srgbClr>
            </a:outerShdw>
          </a:effectLst>
          <a:scene3d>
            <a:camera prst="orthographicFront">
              <a:rot lat="0" lon="21299999" rev="0"/>
            </a:camera>
            <a:lightRig rig="threePt" dir="t"/>
          </a:scene3d>
          <a:extLst/>
        </p:spPr>
        <p:txBody>
          <a:bodyPr wrap="none" anchor="ctr"/>
          <a:lstStyle/>
          <a:p>
            <a:pPr>
              <a:defRPr/>
            </a:pPr>
            <a:endParaRPr lang="ru-RU"/>
          </a:p>
        </p:txBody>
      </p:sp>
      <p:sp>
        <p:nvSpPr>
          <p:cNvPr id="10" name="TextBox 5"/>
          <p:cNvSpPr txBox="1">
            <a:spLocks noChangeArrowheads="1"/>
          </p:cNvSpPr>
          <p:nvPr/>
        </p:nvSpPr>
        <p:spPr bwMode="auto">
          <a:xfrm>
            <a:off x="2123728" y="593566"/>
            <a:ext cx="6264696" cy="33855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ru-RU" altLang="ru-RU" sz="1600" dirty="0">
                <a:solidFill>
                  <a:schemeClr val="tx1"/>
                </a:solidFill>
                <a:latin typeface="Times New Roman" pitchFamily="18" charset="0"/>
                <a:cs typeface="Times New Roman" pitchFamily="18" charset="0"/>
              </a:rPr>
              <a:t>4 детских дошкольных учреждений </a:t>
            </a:r>
            <a:r>
              <a:rPr lang="ru-RU" altLang="ru-RU" sz="1600" dirty="0" smtClean="0">
                <a:solidFill>
                  <a:schemeClr val="tx1"/>
                </a:solidFill>
                <a:latin typeface="Times New Roman" pitchFamily="18" charset="0"/>
                <a:cs typeface="Times New Roman" pitchFamily="18" charset="0"/>
              </a:rPr>
              <a:t>(252 воспитанника)</a:t>
            </a:r>
            <a:endParaRPr lang="ru-RU" altLang="ru-RU" sz="1600" dirty="0">
              <a:solidFill>
                <a:schemeClr val="tx1"/>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2123728" y="901343"/>
            <a:ext cx="6264696" cy="33855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ru-RU" altLang="ru-RU" sz="1600" dirty="0">
                <a:solidFill>
                  <a:schemeClr val="tx1"/>
                </a:solidFill>
                <a:latin typeface="Times New Roman" pitchFamily="18" charset="0"/>
                <a:cs typeface="Times New Roman" pitchFamily="18" charset="0"/>
              </a:rPr>
              <a:t>9 общеобразовательных школ </a:t>
            </a:r>
            <a:r>
              <a:rPr lang="ru-RU" altLang="ru-RU" sz="1600" dirty="0" smtClean="0">
                <a:solidFill>
                  <a:schemeClr val="tx1"/>
                </a:solidFill>
                <a:latin typeface="Times New Roman" pitchFamily="18" charset="0"/>
                <a:cs typeface="Times New Roman" pitchFamily="18" charset="0"/>
              </a:rPr>
              <a:t>(1042 учащихся</a:t>
            </a:r>
            <a:r>
              <a:rPr lang="ru-RU" altLang="ru-RU" sz="1600" dirty="0">
                <a:solidFill>
                  <a:schemeClr val="tx1"/>
                </a:solidFill>
                <a:latin typeface="Times New Roman" pitchFamily="18" charset="0"/>
                <a:cs typeface="Times New Roman" pitchFamily="18" charset="0"/>
              </a:rPr>
              <a:t>, </a:t>
            </a:r>
            <a:r>
              <a:rPr lang="ru-RU" altLang="ru-RU" sz="1600" dirty="0" smtClean="0">
                <a:solidFill>
                  <a:schemeClr val="tx1"/>
                </a:solidFill>
                <a:latin typeface="Times New Roman" pitchFamily="18" charset="0"/>
                <a:cs typeface="Times New Roman" pitchFamily="18" charset="0"/>
              </a:rPr>
              <a:t>148 воспитанников)</a:t>
            </a:r>
            <a:endParaRPr lang="ru-RU" altLang="ru-RU" sz="1600" dirty="0">
              <a:solidFill>
                <a:schemeClr val="tx1"/>
              </a:solidFill>
              <a:latin typeface="Times New Roman" pitchFamily="18" charset="0"/>
              <a:cs typeface="Times New Roman" pitchFamily="18" charset="0"/>
            </a:endParaRPr>
          </a:p>
        </p:txBody>
      </p:sp>
      <p:sp>
        <p:nvSpPr>
          <p:cNvPr id="12" name="TextBox 14"/>
          <p:cNvSpPr txBox="1">
            <a:spLocks noChangeArrowheads="1"/>
          </p:cNvSpPr>
          <p:nvPr/>
        </p:nvSpPr>
        <p:spPr bwMode="auto">
          <a:xfrm>
            <a:off x="2123728" y="1164661"/>
            <a:ext cx="6264696" cy="5847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accent1"/>
              </a:buClr>
              <a:buSzPct val="100000"/>
              <a:buFont typeface="Symbol" pitchFamily="18" charset="2"/>
              <a:buChar char=""/>
              <a:tabLst>
                <a:tab pos="87313" algn="l"/>
              </a:tabLst>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tabLst>
                <a:tab pos="87313" algn="l"/>
              </a:tabLst>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tabLst>
                <a:tab pos="87313" algn="l"/>
              </a:tabLst>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tabLst>
                <a:tab pos="87313" algn="l"/>
              </a:tabLst>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tabLst>
                <a:tab pos="87313" algn="l"/>
              </a:tabLst>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tabLst>
                <a:tab pos="87313" algn="l"/>
              </a:tabLst>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tabLst>
                <a:tab pos="87313" algn="l"/>
              </a:tabLst>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tabLst>
                <a:tab pos="87313" algn="l"/>
              </a:tabLst>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tabLst>
                <a:tab pos="87313" algn="l"/>
              </a:tabLst>
              <a:defRPr sz="1600">
                <a:solidFill>
                  <a:schemeClr val="tx2"/>
                </a:solidFill>
                <a:latin typeface="Candara" pitchFamily="34" charset="0"/>
              </a:defRPr>
            </a:lvl9pPr>
          </a:lstStyle>
          <a:p>
            <a:pPr eaLnBrk="1" hangingPunct="1">
              <a:spcBef>
                <a:spcPct val="0"/>
              </a:spcBef>
              <a:buClrTx/>
              <a:buSzTx/>
              <a:buFontTx/>
              <a:buNone/>
            </a:pPr>
            <a:r>
              <a:rPr lang="ru-RU" altLang="ru-RU" sz="1600" dirty="0">
                <a:solidFill>
                  <a:schemeClr val="tx1"/>
                </a:solidFill>
                <a:latin typeface="Times New Roman" pitchFamily="18" charset="0"/>
                <a:cs typeface="Times New Roman" pitchFamily="18" charset="0"/>
              </a:rPr>
              <a:t>1 муниципальное казенное учреждение «Центр бухгалтерского учета и методической работы системы образования»  </a:t>
            </a:r>
          </a:p>
        </p:txBody>
      </p:sp>
      <p:sp>
        <p:nvSpPr>
          <p:cNvPr id="13" name="TextBox 16"/>
          <p:cNvSpPr txBox="1">
            <a:spLocks noChangeArrowheads="1"/>
          </p:cNvSpPr>
          <p:nvPr/>
        </p:nvSpPr>
        <p:spPr bwMode="auto">
          <a:xfrm>
            <a:off x="2123728" y="1693612"/>
            <a:ext cx="6264696" cy="33855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ru-RU" altLang="ru-RU" sz="1600" dirty="0">
                <a:solidFill>
                  <a:schemeClr val="tx1"/>
                </a:solidFill>
                <a:latin typeface="Times New Roman" pitchFamily="18" charset="0"/>
                <a:cs typeface="Times New Roman" pitchFamily="18" charset="0"/>
              </a:rPr>
              <a:t>Управление образования администрации Муромского района</a:t>
            </a:r>
          </a:p>
        </p:txBody>
      </p:sp>
      <p:sp>
        <p:nvSpPr>
          <p:cNvPr id="14" name="TextBox 2"/>
          <p:cNvSpPr txBox="1">
            <a:spLocks noChangeArrowheads="1"/>
          </p:cNvSpPr>
          <p:nvPr/>
        </p:nvSpPr>
        <p:spPr bwMode="auto">
          <a:xfrm>
            <a:off x="249540" y="670366"/>
            <a:ext cx="129812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400" b="1" dirty="0">
                <a:solidFill>
                  <a:schemeClr val="tx1"/>
                </a:solidFill>
                <a:latin typeface="Times New Roman" pitchFamily="18" charset="0"/>
                <a:cs typeface="Times New Roman" pitchFamily="18" charset="0"/>
              </a:rPr>
              <a:t>Система образования Муромского района включает</a:t>
            </a:r>
          </a:p>
        </p:txBody>
      </p:sp>
      <p:sp>
        <p:nvSpPr>
          <p:cNvPr id="15" name="Прямоугольник 4"/>
          <p:cNvSpPr>
            <a:spLocks noChangeArrowheads="1"/>
          </p:cNvSpPr>
          <p:nvPr/>
        </p:nvSpPr>
        <p:spPr bwMode="auto">
          <a:xfrm>
            <a:off x="166688" y="2255838"/>
            <a:ext cx="88806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73050"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ts val="600"/>
              </a:spcBef>
              <a:buClrTx/>
              <a:buSzTx/>
              <a:buFontTx/>
              <a:buNone/>
            </a:pPr>
            <a:r>
              <a:rPr lang="ru-RU" sz="1600" dirty="0">
                <a:latin typeface="Times New Roman" panose="02020603050405020304" pitchFamily="18" charset="0"/>
                <a:cs typeface="Times New Roman" panose="02020603050405020304" pitchFamily="18" charset="0"/>
              </a:rPr>
              <a:t>Расходы по отрасли </a:t>
            </a:r>
            <a:r>
              <a:rPr lang="ru-RU" sz="1600" b="1" dirty="0">
                <a:latin typeface="Times New Roman" panose="02020603050405020304" pitchFamily="18" charset="0"/>
                <a:cs typeface="Times New Roman" panose="02020603050405020304" pitchFamily="18" charset="0"/>
              </a:rPr>
              <a:t>«Образование»</a:t>
            </a:r>
            <a:r>
              <a:rPr lang="ru-RU" sz="1600" dirty="0">
                <a:latin typeface="Times New Roman" panose="02020603050405020304" pitchFamily="18" charset="0"/>
                <a:cs typeface="Times New Roman" panose="02020603050405020304" pitchFamily="18" charset="0"/>
              </a:rPr>
              <a:t> в общей сумме расходов составляют </a:t>
            </a:r>
            <a:r>
              <a:rPr lang="ru-RU" sz="1600" dirty="0" smtClean="0">
                <a:latin typeface="Times New Roman" panose="02020603050405020304" pitchFamily="18" charset="0"/>
                <a:cs typeface="Times New Roman" panose="02020603050405020304" pitchFamily="18" charset="0"/>
              </a:rPr>
              <a:t>51,2 %. </a:t>
            </a:r>
            <a:r>
              <a:rPr lang="ru-RU" sz="1600" dirty="0">
                <a:latin typeface="Times New Roman" panose="02020603050405020304" pitchFamily="18" charset="0"/>
                <a:cs typeface="Times New Roman" panose="02020603050405020304" pitchFamily="18" charset="0"/>
              </a:rPr>
              <a:t>При плане на год </a:t>
            </a:r>
            <a:r>
              <a:rPr lang="ru-RU" sz="1600" dirty="0" smtClean="0">
                <a:latin typeface="Times New Roman" panose="02020603050405020304" pitchFamily="18" charset="0"/>
                <a:cs typeface="Times New Roman" panose="02020603050405020304" pitchFamily="18" charset="0"/>
              </a:rPr>
              <a:t>200 880,4 тыс</a:t>
            </a:r>
            <a:r>
              <a:rPr lang="ru-RU" sz="1600" dirty="0">
                <a:latin typeface="Times New Roman" panose="02020603050405020304" pitchFamily="18" charset="0"/>
                <a:cs typeface="Times New Roman" panose="02020603050405020304" pitchFamily="18" charset="0"/>
              </a:rPr>
              <a:t>. рублей средства освоены в сумме </a:t>
            </a:r>
            <a:r>
              <a:rPr lang="ru-RU" sz="1600" dirty="0" smtClean="0">
                <a:latin typeface="Times New Roman" panose="02020603050405020304" pitchFamily="18" charset="0"/>
                <a:cs typeface="Times New Roman" panose="02020603050405020304" pitchFamily="18" charset="0"/>
              </a:rPr>
              <a:t>200 880,4 тыс</a:t>
            </a:r>
            <a:r>
              <a:rPr lang="ru-RU" sz="1600" dirty="0">
                <a:latin typeface="Times New Roman" panose="02020603050405020304" pitchFamily="18" charset="0"/>
                <a:cs typeface="Times New Roman" panose="02020603050405020304" pitchFamily="18" charset="0"/>
              </a:rPr>
              <a:t>. рублей или на </a:t>
            </a:r>
            <a:r>
              <a:rPr lang="ru-RU" sz="1600" dirty="0" smtClean="0">
                <a:latin typeface="Times New Roman" panose="02020603050405020304" pitchFamily="18" charset="0"/>
                <a:cs typeface="Times New Roman" panose="02020603050405020304" pitchFamily="18" charset="0"/>
              </a:rPr>
              <a:t>100%.</a:t>
            </a:r>
            <a:endParaRPr lang="ru-RU" altLang="ru-RU" sz="1600" dirty="0" smtClean="0">
              <a:solidFill>
                <a:prstClr val="black"/>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3068962"/>
            <a:ext cx="4058777"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1699" y="3068962"/>
            <a:ext cx="4612789"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800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5"/>
          <p:cNvSpPr>
            <a:spLocks noChangeArrowheads="1"/>
          </p:cNvSpPr>
          <p:nvPr/>
        </p:nvSpPr>
        <p:spPr bwMode="auto">
          <a:xfrm>
            <a:off x="2987823" y="548680"/>
            <a:ext cx="6033201" cy="7848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200">
                <a:solidFill>
                  <a:schemeClr val="tx2"/>
                </a:solidFill>
                <a:latin typeface="Candara" pitchFamily="34" charset="0"/>
              </a:defRPr>
            </a:lvl2pPr>
            <a:lvl3pPr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9pPr>
          </a:lstStyle>
          <a:p>
            <a:pPr marL="0" lvl="2" algn="just" eaLnBrk="1" hangingPunct="1">
              <a:spcBef>
                <a:spcPct val="0"/>
              </a:spcBef>
              <a:buClrTx/>
              <a:buSzTx/>
              <a:buFont typeface="Symbol" pitchFamily="18" charset="2"/>
              <a:buChar char=""/>
            </a:pPr>
            <a:r>
              <a:rPr lang="ru-RU" sz="900" dirty="0">
                <a:solidFill>
                  <a:schemeClr val="accent2">
                    <a:lumMod val="75000"/>
                  </a:schemeClr>
                </a:solidFill>
                <a:latin typeface="Times New Roman"/>
                <a:ea typeface="Times New Roman"/>
              </a:rPr>
              <a:t>обеспечение государственных гарантий реализации прав на получение общедоступного и бесплатного дошкольного образования в сумме </a:t>
            </a:r>
            <a:r>
              <a:rPr lang="ru-RU" sz="900" dirty="0" smtClean="0">
                <a:solidFill>
                  <a:schemeClr val="accent2">
                    <a:lumMod val="75000"/>
                  </a:schemeClr>
                </a:solidFill>
                <a:latin typeface="Times New Roman"/>
                <a:ea typeface="Times New Roman"/>
              </a:rPr>
              <a:t>12013,4  </a:t>
            </a:r>
            <a:r>
              <a:rPr lang="ru-RU" sz="900" dirty="0">
                <a:solidFill>
                  <a:schemeClr val="accent2">
                    <a:lumMod val="75000"/>
                  </a:schemeClr>
                </a:solidFill>
                <a:latin typeface="Times New Roman"/>
                <a:ea typeface="Times New Roman"/>
              </a:rPr>
              <a:t>тыс. рублей</a:t>
            </a:r>
            <a:r>
              <a:rPr lang="ru-RU" altLang="ru-RU" sz="900" dirty="0" smtClean="0">
                <a:solidFill>
                  <a:schemeClr val="accent2">
                    <a:lumMod val="75000"/>
                  </a:schemeClr>
                </a:solidFill>
                <a:latin typeface="Times New Roman" pitchFamily="18" charset="0"/>
                <a:cs typeface="Times New Roman" pitchFamily="18" charset="0"/>
              </a:rPr>
              <a:t> ;</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pitchFamily="18" charset="0"/>
                <a:cs typeface="Times New Roman" pitchFamily="18" charset="0"/>
              </a:rPr>
              <a:t> </a:t>
            </a:r>
            <a:r>
              <a:rPr lang="ru-RU" sz="900" dirty="0">
                <a:solidFill>
                  <a:schemeClr val="accent2">
                    <a:lumMod val="75000"/>
                  </a:schemeClr>
                </a:solidFill>
                <a:latin typeface="Times New Roman"/>
                <a:ea typeface="Times New Roman"/>
              </a:rPr>
              <a:t>предоставление компенсации расходов на оплату жилых помещений, отопления и освещения отдельным категориям граждан в сумме </a:t>
            </a:r>
            <a:r>
              <a:rPr lang="ru-RU" sz="900" dirty="0" smtClean="0">
                <a:solidFill>
                  <a:schemeClr val="accent2">
                    <a:lumMod val="75000"/>
                  </a:schemeClr>
                </a:solidFill>
                <a:latin typeface="Times New Roman"/>
                <a:ea typeface="Times New Roman"/>
              </a:rPr>
              <a:t>1032,9 тыс</a:t>
            </a:r>
            <a:r>
              <a:rPr lang="ru-RU" sz="900" dirty="0">
                <a:solidFill>
                  <a:schemeClr val="accent2">
                    <a:lumMod val="75000"/>
                  </a:schemeClr>
                </a:solidFill>
                <a:latin typeface="Times New Roman"/>
                <a:ea typeface="Times New Roman"/>
              </a:rPr>
              <a:t>. рублей</a:t>
            </a:r>
            <a:r>
              <a:rPr lang="ru-RU" altLang="ru-RU" sz="900" dirty="0" smtClean="0">
                <a:solidFill>
                  <a:schemeClr val="accent2">
                    <a:lumMod val="75000"/>
                  </a:schemeClr>
                </a:solidFill>
                <a:latin typeface="Times New Roman" pitchFamily="18" charset="0"/>
                <a:cs typeface="Times New Roman" pitchFamily="18" charset="0"/>
              </a:rPr>
              <a:t>;</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pitchFamily="18" charset="0"/>
                <a:cs typeface="Times New Roman" pitchFamily="18" charset="0"/>
              </a:rPr>
              <a:t> </a:t>
            </a:r>
            <a:r>
              <a:rPr lang="ru-RU" altLang="ru-RU" sz="900" dirty="0" smtClean="0">
                <a:solidFill>
                  <a:schemeClr val="accent2">
                    <a:lumMod val="75000"/>
                  </a:schemeClr>
                </a:solidFill>
                <a:latin typeface="Times New Roman" pitchFamily="18" charset="0"/>
                <a:cs typeface="Times New Roman" pitchFamily="18" charset="0"/>
              </a:rPr>
              <a:t>расходы на обеспечение деятельности детских дошкольных учреждений в сумме 20509,4 тыс. рублей.</a:t>
            </a:r>
            <a:endParaRPr lang="ru-RU" altLang="ru-RU" sz="900" dirty="0">
              <a:solidFill>
                <a:schemeClr val="accent2">
                  <a:lumMod val="75000"/>
                </a:schemeClr>
              </a:solidFill>
              <a:latin typeface="Times New Roman" pitchFamily="18" charset="0"/>
              <a:cs typeface="Times New Roman" pitchFamily="18" charset="0"/>
            </a:endParaRPr>
          </a:p>
        </p:txBody>
      </p:sp>
      <p:sp>
        <p:nvSpPr>
          <p:cNvPr id="5" name="Прямоугольник 5"/>
          <p:cNvSpPr>
            <a:spLocks noChangeArrowheads="1"/>
          </p:cNvSpPr>
          <p:nvPr/>
        </p:nvSpPr>
        <p:spPr bwMode="auto">
          <a:xfrm>
            <a:off x="2964694" y="1333510"/>
            <a:ext cx="6033200" cy="28623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200">
                <a:solidFill>
                  <a:schemeClr val="tx2"/>
                </a:solidFill>
                <a:latin typeface="Candara" pitchFamily="34" charset="0"/>
              </a:defRPr>
            </a:lvl2pPr>
            <a:lvl3pPr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9pPr>
          </a:lstStyle>
          <a:p>
            <a:pPr marL="0" lvl="2" algn="just" eaLnBrk="1" hangingPunct="1">
              <a:spcBef>
                <a:spcPct val="0"/>
              </a:spcBef>
              <a:buClrTx/>
              <a:buSzTx/>
              <a:buFont typeface="Symbol" pitchFamily="18" charset="2"/>
              <a:buChar char=""/>
            </a:pPr>
            <a:r>
              <a:rPr lang="ru-RU" altLang="ru-RU" sz="900" dirty="0" smtClean="0">
                <a:solidFill>
                  <a:schemeClr val="tx1"/>
                </a:solidFill>
                <a:latin typeface="Times New Roman" pitchFamily="18" charset="0"/>
                <a:cs typeface="Times New Roman" pitchFamily="18" charset="0"/>
              </a:rPr>
              <a:t> </a:t>
            </a:r>
            <a:r>
              <a:rPr lang="ru-RU" sz="900" dirty="0" smtClean="0">
                <a:solidFill>
                  <a:schemeClr val="accent2">
                    <a:lumMod val="75000"/>
                  </a:schemeClr>
                </a:solidFill>
                <a:latin typeface="Times New Roman"/>
                <a:ea typeface="Times New Roman"/>
              </a:rPr>
              <a:t>поддержка приоритетных направлений развития отрасли образования </a:t>
            </a:r>
            <a:r>
              <a:rPr lang="ru-RU" sz="900" dirty="0">
                <a:solidFill>
                  <a:schemeClr val="accent2">
                    <a:lumMod val="75000"/>
                  </a:schemeClr>
                </a:solidFill>
                <a:latin typeface="Times New Roman"/>
                <a:ea typeface="Times New Roman"/>
              </a:rPr>
              <a:t>в сумме </a:t>
            </a:r>
            <a:r>
              <a:rPr lang="ru-RU" sz="900" dirty="0" smtClean="0">
                <a:solidFill>
                  <a:schemeClr val="accent2">
                    <a:lumMod val="75000"/>
                  </a:schemeClr>
                </a:solidFill>
                <a:latin typeface="Times New Roman"/>
                <a:ea typeface="Times New Roman"/>
              </a:rPr>
              <a:t>1554,3  </a:t>
            </a:r>
            <a:r>
              <a:rPr lang="ru-RU" sz="900" dirty="0">
                <a:solidFill>
                  <a:schemeClr val="accent2">
                    <a:lumMod val="75000"/>
                  </a:schemeClr>
                </a:solidFill>
                <a:latin typeface="Times New Roman"/>
                <a:ea typeface="Times New Roman"/>
              </a:rPr>
              <a:t>тыс. руб</a:t>
            </a:r>
            <a:r>
              <a:rPr lang="ru-RU" sz="900" dirty="0" smtClean="0">
                <a:solidFill>
                  <a:schemeClr val="accent2">
                    <a:lumMod val="75000"/>
                  </a:schemeClr>
                </a:solidFill>
                <a:latin typeface="Times New Roman"/>
                <a:ea typeface="Times New Roman"/>
              </a:rPr>
              <a:t>.</a:t>
            </a:r>
            <a:r>
              <a:rPr lang="ru-RU" altLang="ru-RU" sz="900" dirty="0" smtClean="0">
                <a:solidFill>
                  <a:schemeClr val="accent2">
                    <a:lumMod val="75000"/>
                  </a:schemeClr>
                </a:solidFill>
                <a:latin typeface="Times New Roman" pitchFamily="18" charset="0"/>
                <a:cs typeface="Times New Roman" pitchFamily="18" charset="0"/>
              </a:rPr>
              <a:t>;</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pitchFamily="18" charset="0"/>
                <a:cs typeface="Times New Roman" pitchFamily="18" charset="0"/>
              </a:rPr>
              <a:t> </a:t>
            </a:r>
            <a:r>
              <a:rPr lang="ru-RU" sz="900" dirty="0" err="1" smtClean="0">
                <a:solidFill>
                  <a:schemeClr val="accent2">
                    <a:lumMod val="75000"/>
                  </a:schemeClr>
                </a:solidFill>
                <a:latin typeface="Times New Roman"/>
                <a:ea typeface="Times New Roman"/>
              </a:rPr>
              <a:t>грантовая</a:t>
            </a:r>
            <a:r>
              <a:rPr lang="ru-RU" sz="900" dirty="0" smtClean="0">
                <a:solidFill>
                  <a:schemeClr val="accent2">
                    <a:lumMod val="75000"/>
                  </a:schemeClr>
                </a:solidFill>
                <a:latin typeface="Times New Roman"/>
                <a:ea typeface="Times New Roman"/>
              </a:rPr>
              <a:t> поддержка организации в сфере образования в </a:t>
            </a:r>
            <a:r>
              <a:rPr lang="ru-RU" sz="900" dirty="0">
                <a:solidFill>
                  <a:schemeClr val="accent2">
                    <a:lumMod val="75000"/>
                  </a:schemeClr>
                </a:solidFill>
                <a:latin typeface="Times New Roman"/>
                <a:ea typeface="Times New Roman"/>
              </a:rPr>
              <a:t>сумме </a:t>
            </a:r>
            <a:r>
              <a:rPr lang="ru-RU" sz="900" dirty="0" smtClean="0">
                <a:solidFill>
                  <a:schemeClr val="accent2">
                    <a:lumMod val="75000"/>
                  </a:schemeClr>
                </a:solidFill>
                <a:latin typeface="Times New Roman"/>
                <a:ea typeface="Times New Roman"/>
              </a:rPr>
              <a:t>250,0  </a:t>
            </a:r>
            <a:r>
              <a:rPr lang="ru-RU" sz="900" dirty="0">
                <a:solidFill>
                  <a:schemeClr val="accent2">
                    <a:lumMod val="75000"/>
                  </a:schemeClr>
                </a:solidFill>
                <a:latin typeface="Times New Roman"/>
                <a:ea typeface="Times New Roman"/>
              </a:rPr>
              <a:t>тыс. руб.</a:t>
            </a:r>
            <a:r>
              <a:rPr lang="ru-RU" altLang="ru-RU" sz="900" dirty="0" smtClean="0">
                <a:solidFill>
                  <a:schemeClr val="accent2">
                    <a:lumMod val="75000"/>
                  </a:schemeClr>
                </a:solidFill>
                <a:latin typeface="Times New Roman" pitchFamily="18" charset="0"/>
                <a:cs typeface="Times New Roman" pitchFamily="18" charset="0"/>
              </a:rPr>
              <a:t>;</a:t>
            </a:r>
          </a:p>
          <a:p>
            <a:pPr marL="0" lvl="2" algn="just" eaLnBrk="1" hangingPunct="1">
              <a:spcBef>
                <a:spcPct val="0"/>
              </a:spcBef>
              <a:buClrTx/>
              <a:buSzTx/>
              <a:buFont typeface="Symbol" pitchFamily="18" charset="2"/>
              <a:buChar char=""/>
            </a:pPr>
            <a:r>
              <a:rPr lang="ru-RU" sz="900" dirty="0" smtClean="0">
                <a:solidFill>
                  <a:schemeClr val="accent2">
                    <a:lumMod val="75000"/>
                  </a:schemeClr>
                </a:solidFill>
                <a:latin typeface="Times New Roman"/>
                <a:ea typeface="Times New Roman"/>
              </a:rPr>
              <a:t> расходы </a:t>
            </a:r>
            <a:r>
              <a:rPr lang="ru-RU" sz="900" dirty="0">
                <a:solidFill>
                  <a:schemeClr val="accent2">
                    <a:lumMod val="75000"/>
                  </a:schemeClr>
                </a:solidFill>
                <a:latin typeface="Times New Roman"/>
                <a:ea typeface="Times New Roman"/>
              </a:rPr>
              <a:t>на обеспечение деятельности (оказание услуг) общеобразовательных учреждений в сумме </a:t>
            </a:r>
            <a:r>
              <a:rPr lang="ru-RU" sz="900" dirty="0" smtClean="0">
                <a:solidFill>
                  <a:schemeClr val="accent2">
                    <a:lumMod val="75000"/>
                  </a:schemeClr>
                </a:solidFill>
                <a:latin typeface="Times New Roman"/>
                <a:ea typeface="Times New Roman"/>
              </a:rPr>
              <a:t>62643,1 тыс</a:t>
            </a:r>
            <a:r>
              <a:rPr lang="ru-RU" sz="900" dirty="0">
                <a:solidFill>
                  <a:schemeClr val="accent2">
                    <a:lumMod val="75000"/>
                  </a:schemeClr>
                </a:solidFill>
                <a:latin typeface="Times New Roman"/>
                <a:ea typeface="Times New Roman"/>
              </a:rPr>
              <a:t>. рублей</a:t>
            </a:r>
            <a:r>
              <a:rPr lang="ru-RU" altLang="ru-RU" sz="900" dirty="0" smtClean="0">
                <a:solidFill>
                  <a:schemeClr val="accent2">
                    <a:lumMod val="75000"/>
                  </a:schemeClr>
                </a:solidFill>
                <a:latin typeface="Times New Roman" pitchFamily="18" charset="0"/>
                <a:cs typeface="Times New Roman" pitchFamily="18" charset="0"/>
              </a:rPr>
              <a:t>;</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pitchFamily="18" charset="0"/>
                <a:cs typeface="Times New Roman" pitchFamily="18" charset="0"/>
              </a:rPr>
              <a:t> </a:t>
            </a:r>
            <a:r>
              <a:rPr lang="ru-RU" altLang="ru-RU" sz="900" dirty="0" smtClean="0">
                <a:solidFill>
                  <a:schemeClr val="accent2">
                    <a:lumMod val="75000"/>
                  </a:schemeClr>
                </a:solidFill>
                <a:latin typeface="Times New Roman" pitchFamily="18" charset="0"/>
                <a:cs typeface="Times New Roman" pitchFamily="18" charset="0"/>
              </a:rPr>
              <a:t>расходы на </a:t>
            </a:r>
            <a:r>
              <a:rPr lang="ru-RU" sz="900" dirty="0">
                <a:solidFill>
                  <a:schemeClr val="accent2">
                    <a:lumMod val="75000"/>
                  </a:schemeClr>
                </a:solidFill>
                <a:latin typeface="Times New Roman"/>
                <a:ea typeface="Times New Roman"/>
              </a:rPr>
              <a:t>обеспечение государственных гарантий прав на получение </a:t>
            </a:r>
            <a:r>
              <a:rPr lang="ru-RU" sz="900" dirty="0">
                <a:solidFill>
                  <a:schemeClr val="accent2">
                    <a:lumMod val="75000"/>
                  </a:schemeClr>
                </a:solidFill>
                <a:latin typeface="Times New Roman"/>
                <a:ea typeface="Calibri"/>
              </a:rPr>
              <a:t>общедоступного и бесплатного дошкольного, начального общего, основного общего, среднего общего образования в муниципальных общеобразовательных организациях, обеспечение дополнительного образования детей в муниципальных общеобразовательных организациях </a:t>
            </a:r>
            <a:r>
              <a:rPr lang="ru-RU" sz="900" dirty="0">
                <a:solidFill>
                  <a:schemeClr val="accent2">
                    <a:lumMod val="75000"/>
                  </a:schemeClr>
                </a:solidFill>
                <a:latin typeface="Times New Roman"/>
                <a:ea typeface="Times New Roman"/>
              </a:rPr>
              <a:t>в сумме </a:t>
            </a:r>
            <a:r>
              <a:rPr lang="ru-RU" sz="900" dirty="0" smtClean="0">
                <a:solidFill>
                  <a:schemeClr val="accent2">
                    <a:lumMod val="75000"/>
                  </a:schemeClr>
                </a:solidFill>
                <a:latin typeface="Times New Roman"/>
                <a:ea typeface="Times New Roman"/>
              </a:rPr>
              <a:t>81116,5 тыс</a:t>
            </a:r>
            <a:r>
              <a:rPr lang="ru-RU" sz="900" dirty="0">
                <a:solidFill>
                  <a:schemeClr val="accent2">
                    <a:lumMod val="75000"/>
                  </a:schemeClr>
                </a:solidFill>
                <a:latin typeface="Times New Roman"/>
                <a:ea typeface="Times New Roman"/>
              </a:rPr>
              <a:t>. рублей</a:t>
            </a:r>
            <a:r>
              <a:rPr lang="ru-RU" sz="900" dirty="0" smtClean="0">
                <a:solidFill>
                  <a:schemeClr val="accent2">
                    <a:lumMod val="75000"/>
                  </a:schemeClr>
                </a:solidFill>
                <a:latin typeface="Times New Roman" panose="02020603050405020304" pitchFamily="18" charset="0"/>
                <a:cs typeface="Times New Roman" panose="02020603050405020304" pitchFamily="18" charset="0"/>
              </a:rPr>
              <a:t>;</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panose="02020603050405020304" pitchFamily="18" charset="0"/>
                <a:cs typeface="Times New Roman" panose="02020603050405020304" pitchFamily="18" charset="0"/>
              </a:rPr>
              <a:t> </a:t>
            </a:r>
            <a:r>
              <a:rPr lang="ru-RU" altLang="ru-RU" sz="900" dirty="0" smtClean="0">
                <a:solidFill>
                  <a:schemeClr val="accent2">
                    <a:lumMod val="75000"/>
                  </a:schemeClr>
                </a:solidFill>
                <a:latin typeface="Times New Roman" panose="02020603050405020304" pitchFamily="18" charset="0"/>
                <a:cs typeface="Times New Roman" panose="02020603050405020304" pitchFamily="18" charset="0"/>
              </a:rPr>
              <a:t>расходы на о</a:t>
            </a:r>
            <a:r>
              <a:rPr lang="ru-RU" sz="900" dirty="0" smtClean="0">
                <a:solidFill>
                  <a:schemeClr val="accent2">
                    <a:lumMod val="75000"/>
                  </a:schemeClr>
                </a:solidFill>
                <a:latin typeface="Times New Roman" panose="02020603050405020304" pitchFamily="18" charset="0"/>
                <a:cs typeface="Times New Roman" panose="02020603050405020304" pitchFamily="18" charset="0"/>
              </a:rPr>
              <a:t>снащение </a:t>
            </a:r>
            <a:r>
              <a:rPr lang="ru-RU" sz="900" dirty="0">
                <a:solidFill>
                  <a:schemeClr val="accent2">
                    <a:lumMod val="75000"/>
                  </a:schemeClr>
                </a:solidFill>
                <a:latin typeface="Times New Roman" panose="02020603050405020304" pitchFamily="18" charset="0"/>
                <a:cs typeface="Times New Roman" panose="02020603050405020304" pitchFamily="18" charset="0"/>
              </a:rPr>
              <a:t>пунктов проведения экзаменов системами видеонаблюдения при проведении государственной итоговой аттестации по образовательным программам среднего общего </a:t>
            </a:r>
            <a:r>
              <a:rPr lang="ru-RU" sz="900" dirty="0" smtClean="0">
                <a:solidFill>
                  <a:schemeClr val="accent2">
                    <a:lumMod val="75000"/>
                  </a:schemeClr>
                </a:solidFill>
                <a:latin typeface="Times New Roman" panose="02020603050405020304" pitchFamily="18" charset="0"/>
                <a:cs typeface="Times New Roman" panose="02020603050405020304" pitchFamily="18" charset="0"/>
              </a:rPr>
              <a:t>образования в сумме 142,1 тыс. рублей;</a:t>
            </a:r>
          </a:p>
          <a:p>
            <a:pPr marL="0" lvl="2" algn="just" eaLnBrk="1" hangingPunct="1">
              <a:spcBef>
                <a:spcPct val="0"/>
              </a:spcBef>
              <a:buClrTx/>
              <a:buSzTx/>
              <a:buFont typeface="Symbol" pitchFamily="18" charset="2"/>
              <a:buChar char=""/>
            </a:pPr>
            <a:r>
              <a:rPr lang="ru-RU" sz="900" dirty="0">
                <a:solidFill>
                  <a:schemeClr val="accent2">
                    <a:lumMod val="75000"/>
                  </a:schemeClr>
                </a:solidFill>
                <a:latin typeface="Times New Roman" panose="02020603050405020304" pitchFamily="18" charset="0"/>
                <a:cs typeface="Times New Roman" panose="02020603050405020304" pitchFamily="18" charset="0"/>
              </a:rPr>
              <a:t> </a:t>
            </a:r>
            <a:r>
              <a:rPr lang="ru-RU" sz="900" dirty="0" smtClean="0">
                <a:solidFill>
                  <a:schemeClr val="accent2">
                    <a:lumMod val="75000"/>
                  </a:schemeClr>
                </a:solidFill>
                <a:latin typeface="Times New Roman" panose="02020603050405020304" pitchFamily="18" charset="0"/>
                <a:cs typeface="Times New Roman" panose="02020603050405020304" pitchFamily="18" charset="0"/>
              </a:rPr>
              <a:t>обеспечение  антитеррористической защищенности объектов (территорий) образования  в сумме 1263,2  тыс. рублей;</a:t>
            </a:r>
          </a:p>
          <a:p>
            <a:pPr marL="0" lvl="2" algn="just" eaLnBrk="1" hangingPunct="1">
              <a:spcBef>
                <a:spcPct val="0"/>
              </a:spcBef>
              <a:buClrTx/>
              <a:buSzTx/>
              <a:buFont typeface="Symbol" pitchFamily="18" charset="2"/>
              <a:buChar char=""/>
            </a:pPr>
            <a:r>
              <a:rPr lang="ru-RU" altLang="ru-RU" sz="900" dirty="0" smtClean="0">
                <a:solidFill>
                  <a:schemeClr val="accent2">
                    <a:lumMod val="75000"/>
                  </a:schemeClr>
                </a:solidFill>
                <a:latin typeface="Times New Roman" pitchFamily="18" charset="0"/>
                <a:cs typeface="Times New Roman" pitchFamily="18" charset="0"/>
              </a:rPr>
              <a:t>создание в общеобразовательных организациях, расположенных в сельской местности, условий для занятий физической культурой и спортом в сумме 661,7 тыс. рублей;</a:t>
            </a:r>
          </a:p>
          <a:p>
            <a:pPr marL="0" lvl="2" algn="just" eaLnBrk="1" hangingPunct="1">
              <a:spcBef>
                <a:spcPct val="0"/>
              </a:spcBef>
              <a:buClrTx/>
              <a:buSzTx/>
              <a:buFont typeface="Symbol" pitchFamily="18" charset="2"/>
              <a:buChar char=""/>
            </a:pPr>
            <a:r>
              <a:rPr lang="ru-RU" altLang="ru-RU" sz="900" dirty="0" smtClean="0">
                <a:solidFill>
                  <a:schemeClr val="accent2">
                    <a:lumMod val="75000"/>
                  </a:schemeClr>
                </a:solidFill>
                <a:latin typeface="Times New Roman" pitchFamily="18" charset="0"/>
                <a:cs typeface="Times New Roman" pitchFamily="18" charset="0"/>
              </a:rPr>
              <a:t> </a:t>
            </a:r>
            <a:r>
              <a:rPr lang="ru-RU" sz="900" dirty="0">
                <a:solidFill>
                  <a:schemeClr val="accent2">
                    <a:lumMod val="75000"/>
                  </a:schemeClr>
                </a:solidFill>
                <a:latin typeface="Times New Roman"/>
                <a:ea typeface="Times New Roman"/>
              </a:rPr>
              <a:t>питание льготной категории учащихся 5-9 классов в муниципальных образовательных организациях в сумме </a:t>
            </a:r>
            <a:r>
              <a:rPr lang="ru-RU" sz="900" dirty="0" smtClean="0">
                <a:solidFill>
                  <a:schemeClr val="accent2">
                    <a:lumMod val="75000"/>
                  </a:schemeClr>
                </a:solidFill>
                <a:latin typeface="Times New Roman"/>
                <a:ea typeface="Times New Roman"/>
              </a:rPr>
              <a:t>464,8 </a:t>
            </a:r>
            <a:r>
              <a:rPr lang="ru-RU" sz="900" dirty="0">
                <a:solidFill>
                  <a:schemeClr val="accent2">
                    <a:lumMod val="75000"/>
                  </a:schemeClr>
                </a:solidFill>
                <a:latin typeface="Times New Roman"/>
                <a:ea typeface="Times New Roman"/>
              </a:rPr>
              <a:t>тыс. рублей</a:t>
            </a:r>
            <a:r>
              <a:rPr lang="ru-RU" altLang="ru-RU" sz="900" dirty="0" smtClean="0">
                <a:solidFill>
                  <a:schemeClr val="accent2">
                    <a:lumMod val="75000"/>
                  </a:schemeClr>
                </a:solidFill>
                <a:latin typeface="Times New Roman" pitchFamily="18" charset="0"/>
                <a:cs typeface="Times New Roman" pitchFamily="18" charset="0"/>
              </a:rPr>
              <a:t>;</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pitchFamily="18" charset="0"/>
                <a:cs typeface="Times New Roman" pitchFamily="18" charset="0"/>
              </a:rPr>
              <a:t> </a:t>
            </a:r>
            <a:r>
              <a:rPr lang="ru-RU" sz="900" dirty="0">
                <a:solidFill>
                  <a:schemeClr val="accent2">
                    <a:lumMod val="75000"/>
                  </a:schemeClr>
                </a:solidFill>
                <a:latin typeface="Times New Roman"/>
                <a:ea typeface="Times New Roman"/>
              </a:rPr>
              <a:t>предоставление компенсации расходов на оплату жилых помещений, отопления и освещения отдельным категориям граждан в сфере образования в сумме </a:t>
            </a:r>
            <a:r>
              <a:rPr lang="ru-RU" sz="900" dirty="0" smtClean="0">
                <a:solidFill>
                  <a:schemeClr val="accent2">
                    <a:lumMod val="75000"/>
                  </a:schemeClr>
                </a:solidFill>
                <a:latin typeface="Times New Roman"/>
                <a:ea typeface="Times New Roman"/>
              </a:rPr>
              <a:t>5201,1 тыс</a:t>
            </a:r>
            <a:r>
              <a:rPr lang="ru-RU" sz="900" dirty="0">
                <a:solidFill>
                  <a:schemeClr val="accent2">
                    <a:lumMod val="75000"/>
                  </a:schemeClr>
                </a:solidFill>
                <a:latin typeface="Times New Roman"/>
                <a:ea typeface="Times New Roman"/>
              </a:rPr>
              <a:t>. рублей</a:t>
            </a:r>
            <a:r>
              <a:rPr lang="ru-RU" altLang="ru-RU" sz="900" dirty="0" smtClean="0">
                <a:solidFill>
                  <a:schemeClr val="accent2">
                    <a:lumMod val="75000"/>
                  </a:schemeClr>
                </a:solidFill>
                <a:latin typeface="Times New Roman" pitchFamily="18" charset="0"/>
                <a:cs typeface="Times New Roman" pitchFamily="18" charset="0"/>
              </a:rPr>
              <a:t>;</a:t>
            </a:r>
          </a:p>
          <a:p>
            <a:pPr marL="0" lvl="2" algn="just" eaLnBrk="1" hangingPunct="1">
              <a:spcBef>
                <a:spcPct val="0"/>
              </a:spcBef>
              <a:buClrTx/>
              <a:buSzTx/>
              <a:buFont typeface="Symbol" pitchFamily="18" charset="2"/>
              <a:buChar char=""/>
            </a:pPr>
            <a:endParaRPr lang="ru-RU" altLang="ru-RU" sz="900" dirty="0">
              <a:solidFill>
                <a:schemeClr val="accent2">
                  <a:lumMod val="75000"/>
                </a:schemeClr>
              </a:solidFill>
              <a:latin typeface="Times New Roman" pitchFamily="18" charset="0"/>
              <a:cs typeface="Times New Roman" pitchFamily="18" charset="0"/>
            </a:endParaRPr>
          </a:p>
        </p:txBody>
      </p:sp>
      <p:sp>
        <p:nvSpPr>
          <p:cNvPr id="6" name="Прямоугольник 5"/>
          <p:cNvSpPr>
            <a:spLocks noChangeArrowheads="1"/>
          </p:cNvSpPr>
          <p:nvPr/>
        </p:nvSpPr>
        <p:spPr bwMode="auto">
          <a:xfrm>
            <a:off x="3022667" y="4186040"/>
            <a:ext cx="6033200" cy="1477328"/>
          </a:xfrm>
          <a:prstGeom prst="rect">
            <a:avLst/>
          </a:prstGeom>
          <a:noFill/>
          <a:ln>
            <a:noFill/>
          </a:ln>
        </p:spPr>
        <p:txBody>
          <a:bodyPr wrap="square">
            <a:spAutoFit/>
          </a:bodyPr>
          <a:lstStyle>
            <a:lvl1pPr marL="342900" indent="-3429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200">
                <a:solidFill>
                  <a:schemeClr val="tx2"/>
                </a:solidFill>
                <a:latin typeface="Candara" pitchFamily="34" charset="0"/>
              </a:defRPr>
            </a:lvl2pPr>
            <a:lvl3pPr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9pPr>
          </a:lstStyle>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pitchFamily="18" charset="0"/>
                <a:cs typeface="Times New Roman" pitchFamily="18" charset="0"/>
              </a:rPr>
              <a:t>п</a:t>
            </a:r>
            <a:r>
              <a:rPr lang="ru-RU" altLang="ru-RU" sz="900" dirty="0" smtClean="0">
                <a:solidFill>
                  <a:schemeClr val="accent2">
                    <a:lumMod val="75000"/>
                  </a:schemeClr>
                </a:solidFill>
                <a:latin typeface="Times New Roman" pitchFamily="18" charset="0"/>
                <a:cs typeface="Times New Roman" pitchFamily="18" charset="0"/>
              </a:rPr>
              <a:t>оддержка приоритетных направлений  развития отрасли образования  в сумме 1305,2  тыс. рублей;</a:t>
            </a:r>
          </a:p>
          <a:p>
            <a:pPr marL="0" lvl="2" algn="just" eaLnBrk="1" hangingPunct="1">
              <a:spcBef>
                <a:spcPct val="0"/>
              </a:spcBef>
              <a:buClrTx/>
              <a:buSzTx/>
              <a:buFont typeface="Symbol" pitchFamily="18" charset="2"/>
              <a:buChar char=""/>
            </a:pPr>
            <a:r>
              <a:rPr lang="ru-RU" altLang="ru-RU" sz="900" dirty="0" smtClean="0">
                <a:solidFill>
                  <a:schemeClr val="accent2">
                    <a:lumMod val="75000"/>
                  </a:schemeClr>
                </a:solidFill>
                <a:latin typeface="Times New Roman" pitchFamily="18" charset="0"/>
                <a:cs typeface="Times New Roman" pitchFamily="18" charset="0"/>
              </a:rPr>
              <a:t>реализация проектов-победителей конкурсов в  сфере молодежной политики в сумме 50,0 тыс. рублей.</a:t>
            </a:r>
          </a:p>
          <a:p>
            <a:pPr marL="0" lvl="2" algn="just" eaLnBrk="1" hangingPunct="1">
              <a:spcBef>
                <a:spcPct val="0"/>
              </a:spcBef>
              <a:buClrTx/>
              <a:buSzTx/>
              <a:buFont typeface="Symbol" pitchFamily="18" charset="2"/>
              <a:buChar char=""/>
            </a:pPr>
            <a:r>
              <a:rPr lang="ru-RU" sz="900" dirty="0">
                <a:solidFill>
                  <a:schemeClr val="accent2">
                    <a:lumMod val="75000"/>
                  </a:schemeClr>
                </a:solidFill>
                <a:latin typeface="Times New Roman"/>
                <a:ea typeface="Times New Roman"/>
              </a:rPr>
              <a:t>участие во всероссийском молодежном образовательном форуме «Территория смыслов на </a:t>
            </a:r>
            <a:r>
              <a:rPr lang="ru-RU" sz="900" dirty="0" err="1">
                <a:solidFill>
                  <a:schemeClr val="accent2">
                    <a:lumMod val="75000"/>
                  </a:schemeClr>
                </a:solidFill>
                <a:latin typeface="Times New Roman"/>
                <a:ea typeface="Times New Roman"/>
              </a:rPr>
              <a:t>Клязьме</a:t>
            </a:r>
            <a:r>
              <a:rPr lang="ru-RU" sz="900" dirty="0">
                <a:solidFill>
                  <a:schemeClr val="accent2">
                    <a:lumMod val="75000"/>
                  </a:schemeClr>
                </a:solidFill>
                <a:latin typeface="Times New Roman"/>
                <a:ea typeface="Times New Roman"/>
              </a:rPr>
              <a:t>» в сумме </a:t>
            </a:r>
            <a:r>
              <a:rPr lang="ru-RU" sz="900" dirty="0" smtClean="0">
                <a:solidFill>
                  <a:schemeClr val="accent2">
                    <a:lumMod val="75000"/>
                  </a:schemeClr>
                </a:solidFill>
                <a:latin typeface="Times New Roman"/>
                <a:ea typeface="Times New Roman"/>
              </a:rPr>
              <a:t>134,7 </a:t>
            </a:r>
            <a:r>
              <a:rPr lang="ru-RU" sz="900" dirty="0">
                <a:solidFill>
                  <a:schemeClr val="accent2">
                    <a:lumMod val="75000"/>
                  </a:schemeClr>
                </a:solidFill>
                <a:latin typeface="Times New Roman"/>
                <a:ea typeface="Times New Roman"/>
              </a:rPr>
              <a:t>тыс. </a:t>
            </a:r>
            <a:r>
              <a:rPr lang="ru-RU" sz="900" dirty="0" smtClean="0">
                <a:solidFill>
                  <a:schemeClr val="accent2">
                    <a:lumMod val="75000"/>
                  </a:schemeClr>
                </a:solidFill>
                <a:latin typeface="Times New Roman"/>
                <a:ea typeface="Times New Roman"/>
              </a:rPr>
              <a:t>руб</a:t>
            </a:r>
            <a:r>
              <a:rPr lang="ru-RU" sz="900" dirty="0" smtClean="0">
                <a:latin typeface="Times New Roman"/>
                <a:ea typeface="Times New Roman"/>
              </a:rPr>
              <a:t>.</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a:cs typeface="Times New Roman" pitchFamily="18" charset="0"/>
              </a:rPr>
              <a:t>о</a:t>
            </a:r>
            <a:r>
              <a:rPr lang="ru-RU" altLang="ru-RU" sz="900" dirty="0" smtClean="0">
                <a:solidFill>
                  <a:schemeClr val="accent2">
                    <a:lumMod val="75000"/>
                  </a:schemeClr>
                </a:solidFill>
                <a:latin typeface="Times New Roman"/>
                <a:cs typeface="Times New Roman" pitchFamily="18" charset="0"/>
              </a:rPr>
              <a:t>рганизация отдыха детей и их оздоровление загородного типа в сумме 77,6 тыс. руб.</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a:cs typeface="Times New Roman" pitchFamily="18" charset="0"/>
              </a:rPr>
              <a:t>р</a:t>
            </a:r>
            <a:r>
              <a:rPr lang="ru-RU" altLang="ru-RU" sz="900" dirty="0" smtClean="0">
                <a:solidFill>
                  <a:schemeClr val="accent2">
                    <a:lumMod val="75000"/>
                  </a:schemeClr>
                </a:solidFill>
                <a:latin typeface="Times New Roman"/>
                <a:cs typeface="Times New Roman" pitchFamily="18" charset="0"/>
              </a:rPr>
              <a:t>еализация мероприятий патриотического и гражданского направлений  в сумме 10,0 тыс. руб.</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a:cs typeface="Times New Roman" pitchFamily="18" charset="0"/>
              </a:rPr>
              <a:t>р</a:t>
            </a:r>
            <a:r>
              <a:rPr lang="ru-RU" altLang="ru-RU" sz="900" dirty="0" smtClean="0">
                <a:solidFill>
                  <a:schemeClr val="accent2">
                    <a:lumMod val="75000"/>
                  </a:schemeClr>
                </a:solidFill>
                <a:latin typeface="Times New Roman"/>
                <a:cs typeface="Times New Roman" pitchFamily="18" charset="0"/>
              </a:rPr>
              <a:t>еализация мероприятий в рамках Совета молодежи  в сумме 20,0 тыс. руб.</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a:cs typeface="Times New Roman" pitchFamily="18" charset="0"/>
              </a:rPr>
              <a:t>п</a:t>
            </a:r>
            <a:r>
              <a:rPr lang="ru-RU" altLang="ru-RU" sz="900" dirty="0" smtClean="0">
                <a:solidFill>
                  <a:schemeClr val="accent2">
                    <a:lumMod val="75000"/>
                  </a:schemeClr>
                </a:solidFill>
                <a:latin typeface="Times New Roman"/>
                <a:cs typeface="Times New Roman" pitchFamily="18" charset="0"/>
              </a:rPr>
              <a:t>роведение добровольческих мероприятий  в сумме 20,0 тыс. руб.</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a:cs typeface="Times New Roman" pitchFamily="18" charset="0"/>
              </a:rPr>
              <a:t>п</a:t>
            </a:r>
            <a:r>
              <a:rPr lang="ru-RU" altLang="ru-RU" sz="900" dirty="0" smtClean="0">
                <a:solidFill>
                  <a:schemeClr val="accent2">
                    <a:lumMod val="75000"/>
                  </a:schemeClr>
                </a:solidFill>
                <a:latin typeface="Times New Roman"/>
                <a:cs typeface="Times New Roman" pitchFamily="18" charset="0"/>
              </a:rPr>
              <a:t>роведение культурных, творческих, развлекательных, познавательных мероприятий  в сумме 50,0 тыс. руб.</a:t>
            </a:r>
          </a:p>
          <a:p>
            <a:pPr marL="0" lvl="2" algn="just" eaLnBrk="1" hangingPunct="1">
              <a:spcBef>
                <a:spcPct val="0"/>
              </a:spcBef>
              <a:buClrTx/>
              <a:buSzTx/>
              <a:buFont typeface="Symbol" pitchFamily="18" charset="2"/>
              <a:buChar char=""/>
            </a:pPr>
            <a:r>
              <a:rPr lang="ru-RU" altLang="ru-RU" sz="900" dirty="0">
                <a:solidFill>
                  <a:schemeClr val="accent2">
                    <a:lumMod val="75000"/>
                  </a:schemeClr>
                </a:solidFill>
                <a:latin typeface="Times New Roman"/>
                <a:cs typeface="Times New Roman" pitchFamily="18" charset="0"/>
              </a:rPr>
              <a:t>п</a:t>
            </a:r>
            <a:r>
              <a:rPr lang="ru-RU" altLang="ru-RU" sz="900" dirty="0" smtClean="0">
                <a:solidFill>
                  <a:schemeClr val="accent2">
                    <a:lumMod val="75000"/>
                  </a:schemeClr>
                </a:solidFill>
                <a:latin typeface="Times New Roman"/>
                <a:cs typeface="Times New Roman" pitchFamily="18" charset="0"/>
              </a:rPr>
              <a:t>роведение мероприятий, направленных на работу с семьями в сумме 50,0 тыс. рублей</a:t>
            </a:r>
            <a:endParaRPr lang="ru-RU" altLang="ru-RU" sz="900" dirty="0">
              <a:solidFill>
                <a:schemeClr val="accent2">
                  <a:lumMod val="75000"/>
                </a:schemeClr>
              </a:solidFill>
              <a:latin typeface="Times New Roman" pitchFamily="18" charset="0"/>
              <a:cs typeface="Times New Roman" pitchFamily="18" charset="0"/>
            </a:endParaRPr>
          </a:p>
        </p:txBody>
      </p:sp>
      <p:sp>
        <p:nvSpPr>
          <p:cNvPr id="7" name="Прямоугольник 5"/>
          <p:cNvSpPr>
            <a:spLocks noChangeArrowheads="1"/>
          </p:cNvSpPr>
          <p:nvPr/>
        </p:nvSpPr>
        <p:spPr bwMode="auto">
          <a:xfrm>
            <a:off x="2987824" y="5914146"/>
            <a:ext cx="6059343"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200">
                <a:solidFill>
                  <a:schemeClr val="tx2"/>
                </a:solidFill>
                <a:latin typeface="Candara" pitchFamily="34" charset="0"/>
              </a:defRPr>
            </a:lvl2pPr>
            <a:lvl3pPr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tabLst>
                <a:tab pos="273050" algn="l"/>
                <a:tab pos="571500" algn="l"/>
                <a:tab pos="685800" algn="l"/>
                <a:tab pos="1943100" algn="l"/>
              </a:tabLst>
              <a:defRPr sz="1600">
                <a:solidFill>
                  <a:schemeClr val="tx2"/>
                </a:solidFill>
                <a:latin typeface="Candara" pitchFamily="34" charset="0"/>
              </a:defRPr>
            </a:lvl9pPr>
          </a:lstStyle>
          <a:p>
            <a:pPr marL="0" lvl="2" algn="just" eaLnBrk="1" hangingPunct="1">
              <a:spcBef>
                <a:spcPct val="0"/>
              </a:spcBef>
              <a:buClrTx/>
              <a:buSzTx/>
              <a:buFont typeface="Symbol" pitchFamily="18" charset="2"/>
              <a:buChar char=""/>
            </a:pPr>
            <a:r>
              <a:rPr lang="ru-RU" sz="900" dirty="0" smtClean="0">
                <a:latin typeface="Times New Roman"/>
                <a:ea typeface="Times New Roman"/>
              </a:rPr>
              <a:t> </a:t>
            </a:r>
            <a:r>
              <a:rPr lang="ru-RU" sz="900" dirty="0" smtClean="0">
                <a:solidFill>
                  <a:schemeClr val="accent2">
                    <a:lumMod val="75000"/>
                  </a:schemeClr>
                </a:solidFill>
                <a:latin typeface="Times New Roman"/>
                <a:ea typeface="Times New Roman"/>
              </a:rPr>
              <a:t>расходы на </a:t>
            </a:r>
            <a:r>
              <a:rPr lang="ru-RU" sz="900" dirty="0">
                <a:solidFill>
                  <a:schemeClr val="accent2">
                    <a:lumMod val="75000"/>
                  </a:schemeClr>
                </a:solidFill>
                <a:latin typeface="Times New Roman"/>
                <a:ea typeface="Times New Roman"/>
              </a:rPr>
              <a:t>содержание центрального аппарата управления образования администрации района </a:t>
            </a:r>
            <a:r>
              <a:rPr lang="ru-RU" sz="900" dirty="0" smtClean="0">
                <a:solidFill>
                  <a:schemeClr val="accent2">
                    <a:lumMod val="75000"/>
                  </a:schemeClr>
                </a:solidFill>
                <a:latin typeface="Times New Roman"/>
                <a:ea typeface="Times New Roman"/>
              </a:rPr>
              <a:t>в сумме </a:t>
            </a:r>
            <a:r>
              <a:rPr lang="ru-RU" sz="900" dirty="0" smtClean="0">
                <a:solidFill>
                  <a:schemeClr val="accent2">
                    <a:lumMod val="75000"/>
                  </a:schemeClr>
                </a:solidFill>
                <a:latin typeface="Times New Roman" pitchFamily="18" charset="0"/>
                <a:cs typeface="Times New Roman" pitchFamily="18" charset="0"/>
              </a:rPr>
              <a:t>2005,8</a:t>
            </a:r>
            <a:r>
              <a:rPr lang="ru-RU" altLang="ru-RU" sz="900" dirty="0" smtClean="0">
                <a:solidFill>
                  <a:schemeClr val="accent2">
                    <a:lumMod val="75000"/>
                  </a:schemeClr>
                </a:solidFill>
                <a:latin typeface="Times New Roman" pitchFamily="18" charset="0"/>
                <a:cs typeface="Times New Roman" pitchFamily="18" charset="0"/>
              </a:rPr>
              <a:t> тыс. рублей;</a:t>
            </a:r>
          </a:p>
          <a:p>
            <a:pPr marL="0" lvl="2" algn="just" eaLnBrk="1" hangingPunct="1">
              <a:spcBef>
                <a:spcPct val="0"/>
              </a:spcBef>
              <a:buClrTx/>
              <a:buSzTx/>
              <a:buFont typeface="Symbol" pitchFamily="18" charset="2"/>
              <a:buChar char=""/>
            </a:pPr>
            <a:r>
              <a:rPr lang="ru-RU" altLang="ru-RU" sz="900" dirty="0">
                <a:solidFill>
                  <a:schemeClr val="tx1"/>
                </a:solidFill>
                <a:latin typeface="Times New Roman" pitchFamily="18" charset="0"/>
                <a:cs typeface="Times New Roman" pitchFamily="18" charset="0"/>
              </a:rPr>
              <a:t> </a:t>
            </a:r>
            <a:r>
              <a:rPr lang="ru-RU" altLang="ru-RU" sz="900" dirty="0" smtClean="0">
                <a:solidFill>
                  <a:schemeClr val="accent2">
                    <a:lumMod val="75000"/>
                  </a:schemeClr>
                </a:solidFill>
                <a:latin typeface="Times New Roman" pitchFamily="18" charset="0"/>
                <a:cs typeface="Times New Roman" pitchFamily="18" charset="0"/>
              </a:rPr>
              <a:t>расходы на обеспечение деятельности (оказание услуг) муниципального казенного учреждения Муромского района «Центр бухгалтерского учета и методической работы системы образования» в сумме 10304,6  тыс. рублей.</a:t>
            </a:r>
          </a:p>
        </p:txBody>
      </p:sp>
      <p:sp>
        <p:nvSpPr>
          <p:cNvPr id="3" name="Левая фигурная скобка 2"/>
          <p:cNvSpPr/>
          <p:nvPr/>
        </p:nvSpPr>
        <p:spPr>
          <a:xfrm>
            <a:off x="2721719" y="620689"/>
            <a:ext cx="266103" cy="71282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 name="Левая фигурная скобка 11"/>
          <p:cNvSpPr/>
          <p:nvPr/>
        </p:nvSpPr>
        <p:spPr>
          <a:xfrm>
            <a:off x="2769630" y="1412776"/>
            <a:ext cx="218192" cy="259228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 name="Левая фигурная скобка 12"/>
          <p:cNvSpPr/>
          <p:nvPr/>
        </p:nvSpPr>
        <p:spPr>
          <a:xfrm>
            <a:off x="2854770" y="4087840"/>
            <a:ext cx="148013" cy="167372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Левая фигурная скобка 13"/>
          <p:cNvSpPr/>
          <p:nvPr/>
        </p:nvSpPr>
        <p:spPr>
          <a:xfrm>
            <a:off x="2705958" y="5877272"/>
            <a:ext cx="258735" cy="72008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aphicFrame>
        <p:nvGraphicFramePr>
          <p:cNvPr id="16" name="Диаграмма 15"/>
          <p:cNvGraphicFramePr>
            <a:graphicFrameLocks/>
          </p:cNvGraphicFramePr>
          <p:nvPr>
            <p:extLst>
              <p:ext uri="{D42A27DB-BD31-4B8C-83A1-F6EECF244321}">
                <p14:modId xmlns:p14="http://schemas.microsoft.com/office/powerpoint/2010/main" val="1488909374"/>
              </p:ext>
            </p:extLst>
          </p:nvPr>
        </p:nvGraphicFramePr>
        <p:xfrm>
          <a:off x="-5344" y="0"/>
          <a:ext cx="2774974" cy="6597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9392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91393"/>
            <a:ext cx="8784976" cy="738664"/>
          </a:xfrm>
          <a:prstGeom prst="rect">
            <a:avLst/>
          </a:prstGeom>
        </p:spPr>
        <p:txBody>
          <a:bodyPr wrap="square">
            <a:spAutoFit/>
          </a:bodyPr>
          <a:lstStyle/>
          <a:p>
            <a:pPr indent="457200"/>
            <a:r>
              <a:rPr lang="ru-RU" sz="1400" dirty="0">
                <a:latin typeface="Times New Roman"/>
                <a:ea typeface="Times New Roman"/>
              </a:rPr>
              <a:t>Расходы по отрасли </a:t>
            </a:r>
            <a:r>
              <a:rPr lang="ru-RU" sz="1400" b="1" dirty="0">
                <a:latin typeface="Times New Roman"/>
                <a:ea typeface="Times New Roman"/>
              </a:rPr>
              <a:t>«Культура, кинематография»</a:t>
            </a:r>
            <a:r>
              <a:rPr lang="ru-RU" sz="1400" dirty="0">
                <a:latin typeface="Times New Roman"/>
                <a:ea typeface="Times New Roman"/>
              </a:rPr>
              <a:t> освоены в сумме </a:t>
            </a:r>
            <a:r>
              <a:rPr lang="ru-RU" sz="1400" dirty="0" smtClean="0">
                <a:latin typeface="Times New Roman"/>
                <a:ea typeface="Times New Roman"/>
              </a:rPr>
              <a:t>19615,9 </a:t>
            </a:r>
            <a:r>
              <a:rPr lang="ru-RU" sz="1400" dirty="0">
                <a:latin typeface="Times New Roman"/>
                <a:ea typeface="Times New Roman"/>
              </a:rPr>
              <a:t>тыс. рублей при плане на год </a:t>
            </a:r>
            <a:r>
              <a:rPr lang="ru-RU" sz="1400" dirty="0" smtClean="0">
                <a:latin typeface="Times New Roman"/>
                <a:ea typeface="Times New Roman"/>
              </a:rPr>
              <a:t>19615,9 тыс</a:t>
            </a:r>
            <a:r>
              <a:rPr lang="ru-RU" sz="1400" dirty="0">
                <a:latin typeface="Times New Roman"/>
                <a:ea typeface="Times New Roman"/>
              </a:rPr>
              <a:t>. рублей или на </a:t>
            </a:r>
            <a:r>
              <a:rPr lang="ru-RU" sz="1400" dirty="0" smtClean="0">
                <a:latin typeface="Times New Roman"/>
                <a:ea typeface="Times New Roman"/>
              </a:rPr>
              <a:t>100%. </a:t>
            </a:r>
            <a:r>
              <a:rPr lang="ru-RU" sz="1400" dirty="0">
                <a:latin typeface="Times New Roman"/>
                <a:ea typeface="Times New Roman"/>
              </a:rPr>
              <a:t>По сравнению с </a:t>
            </a:r>
            <a:r>
              <a:rPr lang="ru-RU" sz="1400" dirty="0" smtClean="0">
                <a:latin typeface="Times New Roman"/>
                <a:ea typeface="Times New Roman"/>
              </a:rPr>
              <a:t>2017 </a:t>
            </a:r>
            <a:r>
              <a:rPr lang="ru-RU" sz="1400" dirty="0">
                <a:latin typeface="Times New Roman"/>
                <a:ea typeface="Times New Roman"/>
              </a:rPr>
              <a:t>годом расходы </a:t>
            </a:r>
            <a:r>
              <a:rPr lang="ru-RU" sz="1400" dirty="0" smtClean="0">
                <a:latin typeface="Times New Roman"/>
                <a:ea typeface="Times New Roman"/>
              </a:rPr>
              <a:t>увеличились  </a:t>
            </a:r>
            <a:r>
              <a:rPr lang="ru-RU" sz="1400" dirty="0">
                <a:latin typeface="Times New Roman"/>
                <a:ea typeface="Times New Roman"/>
              </a:rPr>
              <a:t>на </a:t>
            </a:r>
            <a:r>
              <a:rPr lang="ru-RU" sz="1400" dirty="0" smtClean="0">
                <a:latin typeface="Times New Roman"/>
                <a:ea typeface="Times New Roman"/>
              </a:rPr>
              <a:t>4969,6 </a:t>
            </a:r>
            <a:r>
              <a:rPr lang="ru-RU" sz="1400" dirty="0">
                <a:latin typeface="Times New Roman"/>
                <a:ea typeface="Times New Roman"/>
              </a:rPr>
              <a:t>тыс. рублей или на </a:t>
            </a:r>
            <a:r>
              <a:rPr lang="ru-RU" sz="1400" dirty="0" smtClean="0">
                <a:latin typeface="Times New Roman"/>
                <a:ea typeface="Times New Roman"/>
              </a:rPr>
              <a:t>33,9 </a:t>
            </a:r>
            <a:r>
              <a:rPr lang="ru-RU" sz="1400" dirty="0">
                <a:latin typeface="Times New Roman"/>
                <a:ea typeface="Times New Roman"/>
              </a:rPr>
              <a:t>%.</a:t>
            </a:r>
            <a:endParaRPr lang="ru-RU" sz="1400" dirty="0"/>
          </a:p>
        </p:txBody>
      </p:sp>
      <p:sp>
        <p:nvSpPr>
          <p:cNvPr id="3" name="Rectangle 122"/>
          <p:cNvSpPr>
            <a:spLocks noChangeArrowheads="1"/>
          </p:cNvSpPr>
          <p:nvPr/>
        </p:nvSpPr>
        <p:spPr bwMode="auto">
          <a:xfrm>
            <a:off x="962025" y="193675"/>
            <a:ext cx="74898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800" b="1" dirty="0" smtClean="0">
                <a:solidFill>
                  <a:srgbClr val="000099"/>
                </a:solidFill>
                <a:latin typeface="Times New Roman" pitchFamily="18" charset="0"/>
              </a:rPr>
              <a:t>Расходы бюджета района на культуру</a:t>
            </a:r>
          </a:p>
        </p:txBody>
      </p:sp>
      <p:sp>
        <p:nvSpPr>
          <p:cNvPr id="7" name="TextBox 5"/>
          <p:cNvSpPr txBox="1">
            <a:spLocks noChangeArrowheads="1"/>
          </p:cNvSpPr>
          <p:nvPr/>
        </p:nvSpPr>
        <p:spPr bwMode="auto">
          <a:xfrm>
            <a:off x="4427984" y="1319213"/>
            <a:ext cx="4527110" cy="246221"/>
          </a:xfrm>
          <a:prstGeom prst="rect">
            <a:avLst/>
          </a:prstGeom>
          <a:solidFill>
            <a:srgbClr val="FFFF99"/>
          </a:solidFill>
          <a:ln w="9525">
            <a:solidFill>
              <a:srgbClr val="000000"/>
            </a:solidFill>
            <a:miter lim="800000"/>
            <a:headEnd/>
            <a:tailEnd/>
          </a:ln>
          <a:extLst/>
        </p:spPr>
        <p:txBody>
          <a:bodyPr wrap="square">
            <a:spAutoFit/>
          </a:bodyPr>
          <a:lstStyle>
            <a:lvl1pPr algn="l">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a:spcBef>
                <a:spcPct val="0"/>
              </a:spcBef>
              <a:buClrTx/>
              <a:buSzTx/>
              <a:buFontTx/>
              <a:buNone/>
              <a:defRPr/>
            </a:pPr>
            <a:r>
              <a:rPr lang="ru-RU" altLang="ru-RU" sz="1000" dirty="0" smtClean="0">
                <a:solidFill>
                  <a:prstClr val="black"/>
                </a:solidFill>
                <a:latin typeface="Times New Roman" pitchFamily="18" charset="0"/>
                <a:cs typeface="Times New Roman" pitchFamily="18" charset="0"/>
              </a:rPr>
              <a:t>МБУК «Центр культуры и досуга «Панфиловский»  - </a:t>
            </a:r>
            <a:r>
              <a:rPr lang="ru-RU" sz="1000" dirty="0">
                <a:latin typeface="Times New Roman" panose="02020603050405020304" pitchFamily="18" charset="0"/>
                <a:cs typeface="Times New Roman" panose="02020603050405020304" pitchFamily="18" charset="0"/>
              </a:rPr>
              <a:t>5 483,7 </a:t>
            </a:r>
            <a:r>
              <a:rPr lang="ru-RU" altLang="ru-RU" sz="1000" dirty="0" smtClean="0">
                <a:solidFill>
                  <a:prstClr val="black"/>
                </a:solidFill>
                <a:latin typeface="Times New Roman" pitchFamily="18" charset="0"/>
                <a:cs typeface="Times New Roman" pitchFamily="18" charset="0"/>
              </a:rPr>
              <a:t>  тыс. рублей.</a:t>
            </a:r>
          </a:p>
        </p:txBody>
      </p:sp>
      <p:sp>
        <p:nvSpPr>
          <p:cNvPr id="8" name="TextBox 5"/>
          <p:cNvSpPr txBox="1">
            <a:spLocks noChangeArrowheads="1"/>
          </p:cNvSpPr>
          <p:nvPr/>
        </p:nvSpPr>
        <p:spPr bwMode="auto">
          <a:xfrm>
            <a:off x="4427985" y="2147401"/>
            <a:ext cx="4536504" cy="246221"/>
          </a:xfrm>
          <a:prstGeom prst="rect">
            <a:avLst/>
          </a:prstGeom>
          <a:solidFill>
            <a:srgbClr val="FFFF99"/>
          </a:solidFill>
          <a:ln w="9525">
            <a:solidFill>
              <a:srgbClr val="000000"/>
            </a:solidFill>
            <a:miter lim="800000"/>
            <a:headEnd/>
            <a:tailEnd/>
          </a:ln>
          <a:extLst/>
        </p:spPr>
        <p:txBody>
          <a:bodyPr wrap="square">
            <a:spAutoFit/>
          </a:bodyPr>
          <a:lstStyle>
            <a:lvl1pPr algn="l">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a:spcBef>
                <a:spcPct val="0"/>
              </a:spcBef>
              <a:buClrTx/>
              <a:buSzTx/>
              <a:buFontTx/>
              <a:buNone/>
              <a:defRPr/>
            </a:pPr>
            <a:r>
              <a:rPr lang="ru-RU" altLang="ru-RU" sz="1000" dirty="0" smtClean="0">
                <a:solidFill>
                  <a:prstClr val="black"/>
                </a:solidFill>
                <a:latin typeface="Times New Roman" pitchFamily="18" charset="0"/>
                <a:cs typeface="Times New Roman" pitchFamily="18" charset="0"/>
              </a:rPr>
              <a:t>МБУК «</a:t>
            </a:r>
            <a:r>
              <a:rPr lang="ru-RU" altLang="ru-RU" sz="1000" dirty="0" err="1" smtClean="0">
                <a:solidFill>
                  <a:prstClr val="black"/>
                </a:solidFill>
                <a:latin typeface="Times New Roman" pitchFamily="18" charset="0"/>
                <a:cs typeface="Times New Roman" pitchFamily="18" charset="0"/>
              </a:rPr>
              <a:t>Музейно</a:t>
            </a:r>
            <a:r>
              <a:rPr lang="ru-RU" altLang="ru-RU" sz="1000" dirty="0" smtClean="0">
                <a:solidFill>
                  <a:prstClr val="black"/>
                </a:solidFill>
                <a:latin typeface="Times New Roman" pitchFamily="18" charset="0"/>
                <a:cs typeface="Times New Roman" pitchFamily="18" charset="0"/>
              </a:rPr>
              <a:t>–выставочное объединение» - </a:t>
            </a:r>
            <a:r>
              <a:rPr lang="ru-RU" sz="1000" dirty="0">
                <a:latin typeface="Times New Roman" panose="02020603050405020304" pitchFamily="18" charset="0"/>
                <a:cs typeface="Times New Roman" panose="02020603050405020304" pitchFamily="18" charset="0"/>
              </a:rPr>
              <a:t>1 138,7 </a:t>
            </a:r>
            <a:r>
              <a:rPr lang="ru-RU" altLang="ru-RU" sz="1000" dirty="0" smtClean="0">
                <a:solidFill>
                  <a:prstClr val="black"/>
                </a:solidFill>
                <a:latin typeface="Times New Roman" pitchFamily="18" charset="0"/>
                <a:cs typeface="Times New Roman" pitchFamily="18" charset="0"/>
              </a:rPr>
              <a:t>тыс. рублей</a:t>
            </a:r>
          </a:p>
        </p:txBody>
      </p:sp>
      <p:sp>
        <p:nvSpPr>
          <p:cNvPr id="9" name="TextBox 5"/>
          <p:cNvSpPr txBox="1">
            <a:spLocks noChangeArrowheads="1"/>
          </p:cNvSpPr>
          <p:nvPr/>
        </p:nvSpPr>
        <p:spPr bwMode="auto">
          <a:xfrm>
            <a:off x="4418591" y="2924944"/>
            <a:ext cx="4536503" cy="246221"/>
          </a:xfrm>
          <a:prstGeom prst="rect">
            <a:avLst/>
          </a:prstGeom>
          <a:solidFill>
            <a:srgbClr val="FFFF99"/>
          </a:solidFill>
          <a:ln w="9525">
            <a:solidFill>
              <a:srgbClr val="000000"/>
            </a:solidFill>
            <a:miter lim="800000"/>
            <a:headEnd/>
            <a:tailEnd/>
          </a:ln>
          <a:extLst/>
        </p:spPr>
        <p:txBody>
          <a:bodyPr wrap="square">
            <a:spAutoFit/>
          </a:bodyPr>
          <a:lstStyle>
            <a:lvl1pPr algn="l">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a:spcBef>
                <a:spcPct val="0"/>
              </a:spcBef>
              <a:buClrTx/>
              <a:buSzTx/>
              <a:buFontTx/>
              <a:buNone/>
              <a:defRPr/>
            </a:pPr>
            <a:r>
              <a:rPr lang="ru-RU" altLang="ru-RU" sz="1000" dirty="0" smtClean="0">
                <a:solidFill>
                  <a:prstClr val="black"/>
                </a:solidFill>
                <a:latin typeface="Times New Roman" pitchFamily="18" charset="0"/>
                <a:cs typeface="Times New Roman" pitchFamily="18" charset="0"/>
              </a:rPr>
              <a:t>МБУК «Централизованная библиотечная система» - </a:t>
            </a:r>
            <a:r>
              <a:rPr lang="ru-RU" sz="1000" dirty="0">
                <a:latin typeface="Times New Roman" panose="02020603050405020304" pitchFamily="18" charset="0"/>
                <a:cs typeface="Times New Roman" panose="02020603050405020304" pitchFamily="18" charset="0"/>
              </a:rPr>
              <a:t>12 </a:t>
            </a:r>
            <a:r>
              <a:rPr lang="ru-RU" sz="1000" dirty="0" smtClean="0">
                <a:latin typeface="Times New Roman" panose="02020603050405020304" pitchFamily="18" charset="0"/>
                <a:cs typeface="Times New Roman" panose="02020603050405020304" pitchFamily="18" charset="0"/>
              </a:rPr>
              <a:t>993,5 </a:t>
            </a:r>
            <a:r>
              <a:rPr lang="ru-RU" altLang="ru-RU" sz="1000" dirty="0" smtClean="0">
                <a:solidFill>
                  <a:prstClr val="black"/>
                </a:solidFill>
                <a:latin typeface="Times New Roman" pitchFamily="18" charset="0"/>
                <a:cs typeface="Times New Roman" pitchFamily="18" charset="0"/>
              </a:rPr>
              <a:t>тыс. рублей</a:t>
            </a:r>
          </a:p>
        </p:txBody>
      </p:sp>
      <p:sp>
        <p:nvSpPr>
          <p:cNvPr id="4" name="Левая фигурная скобка 3"/>
          <p:cNvSpPr/>
          <p:nvPr/>
        </p:nvSpPr>
        <p:spPr>
          <a:xfrm>
            <a:off x="3987335" y="1319212"/>
            <a:ext cx="368641" cy="1851953"/>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 name="Прямоугольник 12"/>
          <p:cNvSpPr/>
          <p:nvPr/>
        </p:nvSpPr>
        <p:spPr>
          <a:xfrm>
            <a:off x="179512" y="3717032"/>
            <a:ext cx="8784976" cy="523220"/>
          </a:xfrm>
          <a:prstGeom prst="rect">
            <a:avLst/>
          </a:prstGeom>
        </p:spPr>
        <p:txBody>
          <a:bodyPr wrap="square">
            <a:spAutoFit/>
          </a:bodyPr>
          <a:lstStyle/>
          <a:p>
            <a:pPr indent="360363" algn="just">
              <a:defRPr/>
            </a:pPr>
            <a:endParaRPr lang="ru-RU" sz="1400" b="1" u="sng" dirty="0" smtClean="0">
              <a:solidFill>
                <a:prstClr val="black"/>
              </a:solidFill>
              <a:latin typeface="Times New Roman"/>
            </a:endParaRPr>
          </a:p>
          <a:p>
            <a:pPr indent="360363" algn="just">
              <a:defRPr/>
            </a:pPr>
            <a:endParaRPr lang="ru-RU" sz="1400" b="1" u="sng" dirty="0" smtClean="0">
              <a:solidFill>
                <a:prstClr val="black"/>
              </a:solidFill>
              <a:latin typeface="Times New Roman"/>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053" y="1430057"/>
            <a:ext cx="3663807" cy="2078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53" y="3717032"/>
            <a:ext cx="4072923"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17032"/>
            <a:ext cx="433384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886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2"/>
          <p:cNvSpPr>
            <a:spLocks noChangeArrowheads="1"/>
          </p:cNvSpPr>
          <p:nvPr/>
        </p:nvSpPr>
        <p:spPr bwMode="auto">
          <a:xfrm>
            <a:off x="179511" y="0"/>
            <a:ext cx="871366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800" b="1" dirty="0" smtClean="0">
                <a:solidFill>
                  <a:srgbClr val="000099"/>
                </a:solidFill>
                <a:latin typeface="Times New Roman" pitchFamily="18" charset="0"/>
              </a:rPr>
              <a:t>Показатели средней заработной платы в рамках реализации указов Президента Российской Федерации от 07 мая 2012 года № 597 «О мероприятиях по реализации государственной социальной политики» </a:t>
            </a:r>
          </a:p>
        </p:txBody>
      </p:sp>
      <p:sp>
        <p:nvSpPr>
          <p:cNvPr id="12" name="Rectangle 122"/>
          <p:cNvSpPr>
            <a:spLocks noChangeArrowheads="1"/>
          </p:cNvSpPr>
          <p:nvPr/>
        </p:nvSpPr>
        <p:spPr bwMode="auto">
          <a:xfrm>
            <a:off x="183912" y="960983"/>
            <a:ext cx="88497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400" b="1" dirty="0" smtClean="0">
                <a:solidFill>
                  <a:schemeClr val="tx1"/>
                </a:solidFill>
                <a:latin typeface="Times New Roman" pitchFamily="18" charset="0"/>
              </a:rPr>
              <a:t>Показатели средней заработной платы педагогических работников системы образования</a:t>
            </a:r>
          </a:p>
        </p:txBody>
      </p:sp>
      <p:sp>
        <p:nvSpPr>
          <p:cNvPr id="13" name="Rectangle 122"/>
          <p:cNvSpPr>
            <a:spLocks noChangeArrowheads="1"/>
          </p:cNvSpPr>
          <p:nvPr/>
        </p:nvSpPr>
        <p:spPr bwMode="auto">
          <a:xfrm>
            <a:off x="179511" y="3752084"/>
            <a:ext cx="8713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400" b="1" dirty="0" smtClean="0">
                <a:solidFill>
                  <a:schemeClr val="tx1"/>
                </a:solidFill>
                <a:latin typeface="Times New Roman" pitchFamily="18" charset="0"/>
              </a:rPr>
              <a:t>Показатели средней заработной платы работников культуры</a:t>
            </a:r>
          </a:p>
        </p:txBody>
      </p:sp>
      <p:pic>
        <p:nvPicPr>
          <p:cNvPr id="1041"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4500468" cy="2461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290577"/>
            <a:ext cx="4245608" cy="246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7" y="4056884"/>
            <a:ext cx="5400601" cy="2684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818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2"/>
          <p:cNvSpPr>
            <a:spLocks noChangeArrowheads="1"/>
          </p:cNvSpPr>
          <p:nvPr/>
        </p:nvSpPr>
        <p:spPr bwMode="auto">
          <a:xfrm>
            <a:off x="1070998" y="187325"/>
            <a:ext cx="74898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b="1" dirty="0" smtClean="0">
                <a:solidFill>
                  <a:srgbClr val="000099"/>
                </a:solidFill>
                <a:latin typeface="Times New Roman" pitchFamily="18" charset="0"/>
              </a:rPr>
              <a:t>Расходы бюджета района на социальную политику</a:t>
            </a:r>
          </a:p>
        </p:txBody>
      </p:sp>
      <p:sp>
        <p:nvSpPr>
          <p:cNvPr id="3" name="Прямоугольник 2"/>
          <p:cNvSpPr/>
          <p:nvPr/>
        </p:nvSpPr>
        <p:spPr>
          <a:xfrm>
            <a:off x="198432" y="548680"/>
            <a:ext cx="8784976" cy="523220"/>
          </a:xfrm>
          <a:prstGeom prst="rect">
            <a:avLst/>
          </a:prstGeom>
        </p:spPr>
        <p:txBody>
          <a:bodyPr wrap="square">
            <a:spAutoFit/>
          </a:bodyPr>
          <a:lstStyle/>
          <a:p>
            <a:pPr indent="457200"/>
            <a:r>
              <a:rPr lang="ru-RU" sz="1400" dirty="0">
                <a:latin typeface="Times New Roman"/>
                <a:ea typeface="Times New Roman"/>
              </a:rPr>
              <a:t>Расходы по отрасли </a:t>
            </a:r>
            <a:r>
              <a:rPr lang="ru-RU" sz="1400" b="1" dirty="0">
                <a:latin typeface="Times New Roman"/>
                <a:ea typeface="Times New Roman"/>
              </a:rPr>
              <a:t>«Социальная политика»</a:t>
            </a:r>
            <a:r>
              <a:rPr lang="ru-RU" sz="1400" dirty="0">
                <a:latin typeface="Times New Roman"/>
                <a:ea typeface="Times New Roman"/>
              </a:rPr>
              <a:t> составляют </a:t>
            </a:r>
            <a:r>
              <a:rPr lang="ru-RU" sz="1400" dirty="0" smtClean="0">
                <a:latin typeface="Times New Roman"/>
                <a:ea typeface="Times New Roman"/>
              </a:rPr>
              <a:t>9,5% </a:t>
            </a:r>
            <a:r>
              <a:rPr lang="ru-RU" sz="1400" dirty="0">
                <a:latin typeface="Times New Roman"/>
                <a:ea typeface="Times New Roman"/>
              </a:rPr>
              <a:t>в общей сумме расходов бюджета. При плане </a:t>
            </a:r>
            <a:r>
              <a:rPr lang="ru-RU" sz="1400" dirty="0" smtClean="0">
                <a:latin typeface="Times New Roman"/>
                <a:ea typeface="Times New Roman"/>
              </a:rPr>
              <a:t>37195,4 тыс</a:t>
            </a:r>
            <a:r>
              <a:rPr lang="ru-RU" sz="1400" dirty="0">
                <a:latin typeface="Times New Roman"/>
                <a:ea typeface="Times New Roman"/>
              </a:rPr>
              <a:t>. рублей средства освоены в сумме </a:t>
            </a:r>
            <a:r>
              <a:rPr lang="ru-RU" sz="1400" dirty="0" smtClean="0">
                <a:latin typeface="Times New Roman"/>
                <a:ea typeface="Times New Roman"/>
              </a:rPr>
              <a:t>37097,5 тыс</a:t>
            </a:r>
            <a:r>
              <a:rPr lang="ru-RU" sz="1400" dirty="0">
                <a:latin typeface="Times New Roman"/>
                <a:ea typeface="Times New Roman"/>
              </a:rPr>
              <a:t>. рублей или </a:t>
            </a:r>
            <a:r>
              <a:rPr lang="ru-RU" sz="1400" dirty="0" smtClean="0">
                <a:latin typeface="Times New Roman"/>
                <a:ea typeface="Times New Roman"/>
              </a:rPr>
              <a:t>99,7%.</a:t>
            </a:r>
            <a:endParaRPr lang="ru-RU" sz="1400" dirty="0"/>
          </a:p>
        </p:txBody>
      </p:sp>
      <p:graphicFrame>
        <p:nvGraphicFramePr>
          <p:cNvPr id="5" name="Диаграмма 4"/>
          <p:cNvGraphicFramePr>
            <a:graphicFrameLocks/>
          </p:cNvGraphicFramePr>
          <p:nvPr>
            <p:extLst>
              <p:ext uri="{D42A27DB-BD31-4B8C-83A1-F6EECF244321}">
                <p14:modId xmlns:p14="http://schemas.microsoft.com/office/powerpoint/2010/main" val="3017840952"/>
              </p:ext>
            </p:extLst>
          </p:nvPr>
        </p:nvGraphicFramePr>
        <p:xfrm>
          <a:off x="179512" y="1172754"/>
          <a:ext cx="8784976" cy="5600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6933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2"/>
          <p:cNvSpPr>
            <a:spLocks noChangeArrowheads="1"/>
          </p:cNvSpPr>
          <p:nvPr/>
        </p:nvSpPr>
        <p:spPr bwMode="auto">
          <a:xfrm>
            <a:off x="950913" y="124460"/>
            <a:ext cx="74898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400" b="1" dirty="0" smtClean="0">
                <a:solidFill>
                  <a:srgbClr val="000099"/>
                </a:solidFill>
                <a:latin typeface="Times New Roman" pitchFamily="18" charset="0"/>
              </a:rPr>
              <a:t>Расходы бюджета района на социальную политику в 2018 году</a:t>
            </a:r>
          </a:p>
        </p:txBody>
      </p:sp>
      <p:graphicFrame>
        <p:nvGraphicFramePr>
          <p:cNvPr id="3" name="Объект 2"/>
          <p:cNvGraphicFramePr>
            <a:graphicFrameLocks noChangeAspect="1"/>
          </p:cNvGraphicFramePr>
          <p:nvPr>
            <p:extLst>
              <p:ext uri="{D42A27DB-BD31-4B8C-83A1-F6EECF244321}">
                <p14:modId xmlns:p14="http://schemas.microsoft.com/office/powerpoint/2010/main" val="4246213270"/>
              </p:ext>
            </p:extLst>
          </p:nvPr>
        </p:nvGraphicFramePr>
        <p:xfrm>
          <a:off x="395537" y="432237"/>
          <a:ext cx="8352928" cy="6111437"/>
        </p:xfrm>
        <a:graphic>
          <a:graphicData uri="http://schemas.openxmlformats.org/presentationml/2006/ole">
            <mc:AlternateContent xmlns:mc="http://schemas.openxmlformats.org/markup-compatibility/2006">
              <mc:Choice xmlns:v="urn:schemas-microsoft-com:vml" Requires="v">
                <p:oleObj spid="_x0000_s3234" name="Лист" r:id="rId4" imgW="7686630" imgH="6229350" progId="Excel.Sheet.8">
                  <p:embed/>
                </p:oleObj>
              </mc:Choice>
              <mc:Fallback>
                <p:oleObj name="Лист" r:id="rId4" imgW="7686630" imgH="6229350" progId="Excel.Sheet.8">
                  <p:embed/>
                  <p:pic>
                    <p:nvPicPr>
                      <p:cNvPr id="0" name=""/>
                      <p:cNvPicPr/>
                      <p:nvPr/>
                    </p:nvPicPr>
                    <p:blipFill>
                      <a:blip r:embed="rId5"/>
                      <a:stretch>
                        <a:fillRect/>
                      </a:stretch>
                    </p:blipFill>
                    <p:spPr>
                      <a:xfrm>
                        <a:off x="395537" y="432237"/>
                        <a:ext cx="8352928" cy="6111437"/>
                      </a:xfrm>
                      <a:prstGeom prst="rect">
                        <a:avLst/>
                      </a:prstGeom>
                    </p:spPr>
                  </p:pic>
                </p:oleObj>
              </mc:Fallback>
            </mc:AlternateContent>
          </a:graphicData>
        </a:graphic>
      </p:graphicFrame>
    </p:spTree>
    <p:extLst>
      <p:ext uri="{BB962C8B-B14F-4D97-AF65-F5344CB8AC3E}">
        <p14:creationId xmlns:p14="http://schemas.microsoft.com/office/powerpoint/2010/main" val="1886480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ятиугольник 11"/>
          <p:cNvSpPr/>
          <p:nvPr/>
        </p:nvSpPr>
        <p:spPr>
          <a:xfrm>
            <a:off x="193078" y="5985595"/>
            <a:ext cx="4178031" cy="819150"/>
          </a:xfrm>
          <a:prstGeom prst="homePlate">
            <a:avLst/>
          </a:prstGeom>
          <a:solidFill>
            <a:srgbClr val="31B6FD"/>
          </a:solidFill>
          <a:ln w="15875" cap="flat" cmpd="sng" algn="ctr">
            <a:solidFill>
              <a:srgbClr val="31B6FD">
                <a:shade val="50000"/>
                <a:shade val="75000"/>
                <a:lumMod val="8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900" b="0" i="0" u="none" strike="noStrike" kern="0" cap="none" spc="0" normalizeH="0" baseline="0" noProof="0">
              <a:ln>
                <a:noFill/>
              </a:ln>
              <a:solidFill>
                <a:prstClr val="white"/>
              </a:solidFill>
              <a:effectLst/>
              <a:uLnTx/>
              <a:uFillTx/>
              <a:latin typeface="Candara"/>
            </a:endParaRPr>
          </a:p>
        </p:txBody>
      </p:sp>
      <p:sp>
        <p:nvSpPr>
          <p:cNvPr id="3" name="Rectangle 122"/>
          <p:cNvSpPr>
            <a:spLocks noChangeArrowheads="1"/>
          </p:cNvSpPr>
          <p:nvPr/>
        </p:nvSpPr>
        <p:spPr bwMode="auto">
          <a:xfrm>
            <a:off x="179512" y="0"/>
            <a:ext cx="8818438"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900">
                <a:solidFill>
                  <a:schemeClr val="tx1"/>
                </a:solidFill>
                <a:latin typeface="Arial" charset="0"/>
              </a:defRPr>
            </a:lvl1pPr>
            <a:lvl2pPr marL="742950" indent="-285750" eaLnBrk="0" hangingPunct="0">
              <a:defRPr sz="900">
                <a:solidFill>
                  <a:schemeClr val="tx1"/>
                </a:solidFill>
                <a:latin typeface="Arial" charset="0"/>
              </a:defRPr>
            </a:lvl2pPr>
            <a:lvl3pPr marL="1143000" indent="-228600" eaLnBrk="0" hangingPunct="0">
              <a:defRPr sz="900">
                <a:solidFill>
                  <a:schemeClr val="tx1"/>
                </a:solidFill>
                <a:latin typeface="Arial" charset="0"/>
              </a:defRPr>
            </a:lvl3pPr>
            <a:lvl4pPr marL="1600200" indent="-228600" eaLnBrk="0" hangingPunct="0">
              <a:defRPr sz="900">
                <a:solidFill>
                  <a:schemeClr val="tx1"/>
                </a:solidFill>
                <a:latin typeface="Arial" charset="0"/>
              </a:defRPr>
            </a:lvl4pPr>
            <a:lvl5pPr marL="2057400" indent="-228600" eaLnBrk="0" hangingPunct="0">
              <a:defRPr sz="900">
                <a:solidFill>
                  <a:schemeClr val="tx1"/>
                </a:solidFill>
                <a:latin typeface="Arial" charset="0"/>
              </a:defRPr>
            </a:lvl5pPr>
            <a:lvl6pPr marL="2514600" indent="-228600" algn="ctr" eaLnBrk="0" fontAlgn="base" hangingPunct="0">
              <a:spcBef>
                <a:spcPct val="0"/>
              </a:spcBef>
              <a:spcAft>
                <a:spcPct val="0"/>
              </a:spcAft>
              <a:defRPr sz="900">
                <a:solidFill>
                  <a:schemeClr val="tx1"/>
                </a:solidFill>
                <a:latin typeface="Arial" charset="0"/>
              </a:defRPr>
            </a:lvl6pPr>
            <a:lvl7pPr marL="2971800" indent="-228600" algn="ctr" eaLnBrk="0" fontAlgn="base" hangingPunct="0">
              <a:spcBef>
                <a:spcPct val="0"/>
              </a:spcBef>
              <a:spcAft>
                <a:spcPct val="0"/>
              </a:spcAft>
              <a:defRPr sz="900">
                <a:solidFill>
                  <a:schemeClr val="tx1"/>
                </a:solidFill>
                <a:latin typeface="Arial" charset="0"/>
              </a:defRPr>
            </a:lvl7pPr>
            <a:lvl8pPr marL="3429000" indent="-228600" algn="ctr" eaLnBrk="0" fontAlgn="base" hangingPunct="0">
              <a:spcBef>
                <a:spcPct val="0"/>
              </a:spcBef>
              <a:spcAft>
                <a:spcPct val="0"/>
              </a:spcAft>
              <a:defRPr sz="900">
                <a:solidFill>
                  <a:schemeClr val="tx1"/>
                </a:solidFill>
                <a:latin typeface="Arial" charset="0"/>
              </a:defRPr>
            </a:lvl8pPr>
            <a:lvl9pPr marL="3886200" indent="-228600" algn="ctr" eaLnBrk="0" fontAlgn="base" hangingPunct="0">
              <a:spcBef>
                <a:spcPct val="0"/>
              </a:spcBef>
              <a:spcAft>
                <a:spcPct val="0"/>
              </a:spcAft>
              <a:defRPr sz="900">
                <a:solidFill>
                  <a:schemeClr val="tx1"/>
                </a:solidFill>
                <a:latin typeface="Arial" charset="0"/>
              </a:defRPr>
            </a:lvl9pPr>
          </a:lstStyle>
          <a:p>
            <a:pPr algn="ctr" eaLnBrk="1" hangingPunct="1">
              <a:defRPr/>
            </a:pPr>
            <a:r>
              <a:rPr lang="ru-RU" altLang="ru-RU" sz="1800" b="1" dirty="0" smtClean="0">
                <a:solidFill>
                  <a:srgbClr val="000099"/>
                </a:solidFill>
                <a:latin typeface="Times New Roman" pitchFamily="18" charset="0"/>
              </a:rPr>
              <a:t>Расходы бюджета района на содержание органов местного самоуправления</a:t>
            </a:r>
          </a:p>
          <a:p>
            <a:pPr indent="444500" algn="just" eaLnBrk="1" hangingPunct="1">
              <a:defRPr/>
            </a:pPr>
            <a:r>
              <a:rPr lang="ru-RU" altLang="ru-RU" sz="1400" dirty="0" smtClean="0">
                <a:solidFill>
                  <a:prstClr val="black"/>
                </a:solidFill>
                <a:latin typeface="Times New Roman" pitchFamily="18" charset="0"/>
              </a:rPr>
              <a:t>Численность работников органов местного самоуправления (муниципальных служащих) в 2018 году составила 23 единицы. </a:t>
            </a:r>
          </a:p>
        </p:txBody>
      </p:sp>
      <p:sp>
        <p:nvSpPr>
          <p:cNvPr id="10" name="Прямоугольник 1"/>
          <p:cNvSpPr>
            <a:spLocks noChangeArrowheads="1"/>
          </p:cNvSpPr>
          <p:nvPr/>
        </p:nvSpPr>
        <p:spPr bwMode="auto">
          <a:xfrm>
            <a:off x="193078" y="5989560"/>
            <a:ext cx="4168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200" i="1" dirty="0" smtClean="0">
                <a:solidFill>
                  <a:prstClr val="black"/>
                </a:solidFill>
                <a:latin typeface="Times New Roman" pitchFamily="18" charset="0"/>
              </a:rPr>
              <a:t>Норматив на содержание </a:t>
            </a:r>
          </a:p>
          <a:p>
            <a:pPr algn="ctr" eaLnBrk="1" hangingPunct="1">
              <a:spcBef>
                <a:spcPct val="0"/>
              </a:spcBef>
              <a:buClrTx/>
              <a:buSzTx/>
              <a:buFontTx/>
              <a:buNone/>
            </a:pPr>
            <a:r>
              <a:rPr lang="ru-RU" altLang="ru-RU" sz="1200" i="1" dirty="0" smtClean="0">
                <a:solidFill>
                  <a:prstClr val="black"/>
                </a:solidFill>
                <a:latin typeface="Times New Roman" pitchFamily="18" charset="0"/>
              </a:rPr>
              <a:t>органов местного самоуправления, </a:t>
            </a:r>
          </a:p>
          <a:p>
            <a:pPr algn="ctr" eaLnBrk="1" hangingPunct="1">
              <a:spcBef>
                <a:spcPct val="0"/>
              </a:spcBef>
              <a:buClrTx/>
              <a:buSzTx/>
              <a:buFontTx/>
              <a:buNone/>
            </a:pPr>
            <a:r>
              <a:rPr lang="ru-RU" altLang="ru-RU" sz="1200" i="1" dirty="0" smtClean="0">
                <a:solidFill>
                  <a:prstClr val="black"/>
                </a:solidFill>
                <a:latin typeface="Times New Roman" pitchFamily="18" charset="0"/>
              </a:rPr>
              <a:t>утвержденный постановлением Губернатора </a:t>
            </a:r>
          </a:p>
          <a:p>
            <a:pPr algn="ctr" eaLnBrk="1" hangingPunct="1">
              <a:spcBef>
                <a:spcPct val="0"/>
              </a:spcBef>
              <a:buClrTx/>
              <a:buSzTx/>
              <a:buFontTx/>
              <a:buNone/>
            </a:pPr>
            <a:r>
              <a:rPr lang="ru-RU" altLang="ru-RU" sz="1200" i="1" dirty="0" smtClean="0">
                <a:solidFill>
                  <a:prstClr val="black"/>
                </a:solidFill>
                <a:latin typeface="Times New Roman" pitchFamily="18" charset="0"/>
              </a:rPr>
              <a:t>№ 662 от 01.07.2011 – 4,53%</a:t>
            </a:r>
          </a:p>
        </p:txBody>
      </p:sp>
      <p:sp>
        <p:nvSpPr>
          <p:cNvPr id="13" name="Пятиугольник 12"/>
          <p:cNvSpPr/>
          <p:nvPr/>
        </p:nvSpPr>
        <p:spPr>
          <a:xfrm rot="10800000">
            <a:off x="4716016" y="5995481"/>
            <a:ext cx="4248470" cy="819151"/>
          </a:xfrm>
          <a:prstGeom prst="homePlate">
            <a:avLst/>
          </a:prstGeom>
          <a:solidFill>
            <a:srgbClr val="31B6FD"/>
          </a:solidFill>
          <a:ln w="15875" cap="flat" cmpd="sng" algn="ctr">
            <a:solidFill>
              <a:srgbClr val="31B6FD">
                <a:shade val="50000"/>
                <a:shade val="75000"/>
                <a:lumMod val="8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900" b="0" i="0" u="none" strike="noStrike" kern="0" cap="none" spc="0" normalizeH="0" baseline="0" noProof="0">
              <a:ln>
                <a:noFill/>
              </a:ln>
              <a:solidFill>
                <a:prstClr val="white"/>
              </a:solidFill>
              <a:effectLst/>
              <a:uLnTx/>
              <a:uFillTx/>
              <a:latin typeface="Candara"/>
            </a:endParaRPr>
          </a:p>
        </p:txBody>
      </p:sp>
      <p:sp>
        <p:nvSpPr>
          <p:cNvPr id="14" name="Rectangle 39"/>
          <p:cNvSpPr>
            <a:spLocks noChangeArrowheads="1"/>
          </p:cNvSpPr>
          <p:nvPr/>
        </p:nvSpPr>
        <p:spPr bwMode="auto">
          <a:xfrm>
            <a:off x="5292080" y="6081892"/>
            <a:ext cx="34734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200" i="1" dirty="0" smtClean="0">
                <a:solidFill>
                  <a:prstClr val="black"/>
                </a:solidFill>
                <a:latin typeface="Times New Roman" pitchFamily="18" charset="0"/>
              </a:rPr>
              <a:t>Утвержденный норматив на содержание органов местного самоуправления в 2018 году выполнен в объеме  3,8%</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88" y="800100"/>
            <a:ext cx="4377373" cy="2484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7" y="800100"/>
            <a:ext cx="4243190" cy="2484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781" y="3356994"/>
            <a:ext cx="4375880" cy="2458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3347791"/>
            <a:ext cx="4243191" cy="2467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487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827584" y="31824"/>
            <a:ext cx="698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buClr>
                <a:srgbClr val="009999"/>
              </a:buClr>
              <a:buSzPct val="120000"/>
              <a:buFontTx/>
              <a:buNone/>
            </a:pPr>
            <a:r>
              <a:rPr lang="ru-RU" altLang="ru-RU" sz="1800" b="1" dirty="0" smtClean="0">
                <a:solidFill>
                  <a:srgbClr val="333399"/>
                </a:solidFill>
                <a:latin typeface="Times New Roman" pitchFamily="18" charset="0"/>
              </a:rPr>
              <a:t>Объем расходов бюджета Муромского района на исполнение публичных нормативных обязательств в 2018 году, тыс. рублей </a:t>
            </a:r>
          </a:p>
        </p:txBody>
      </p:sp>
      <p:sp>
        <p:nvSpPr>
          <p:cNvPr id="3" name="Text Box 7"/>
          <p:cNvSpPr txBox="1">
            <a:spLocks noChangeArrowheads="1"/>
          </p:cNvSpPr>
          <p:nvPr/>
        </p:nvSpPr>
        <p:spPr bwMode="auto">
          <a:xfrm>
            <a:off x="116819" y="648785"/>
            <a:ext cx="8853461" cy="213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47675"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ct val="50000"/>
              </a:spcBef>
              <a:buClrTx/>
              <a:buSzTx/>
              <a:buFontTx/>
              <a:buNone/>
            </a:pPr>
            <a:r>
              <a:rPr lang="ru-RU" altLang="ru-RU" sz="1400" b="1" i="1" dirty="0" smtClean="0">
                <a:solidFill>
                  <a:srgbClr val="000000"/>
                </a:solidFill>
                <a:latin typeface="Times New Roman" pitchFamily="18" charset="0"/>
              </a:rPr>
              <a:t>Публичные нормативные обязательства</a:t>
            </a:r>
            <a:r>
              <a:rPr lang="ru-RU" altLang="ru-RU" sz="1400" dirty="0" smtClean="0">
                <a:solidFill>
                  <a:srgbClr val="000000"/>
                </a:solidFill>
                <a:latin typeface="Times New Roman" pitchFamily="18" charset="0"/>
              </a:rPr>
              <a:t> - обязательства перед физическим лицом, подлежащие исполнению в денежной форме в установленном соответствующим нормативным правовым актом размере или имеющие установленный порядок его индексации (адресная социальная помощь, социальная поддержка детей-инвалидов дошкольного возраста, содержание ребенка в семье опекуна и приемной семье, а также вознаграждение, причитающееся приемному родителю). </a:t>
            </a:r>
          </a:p>
          <a:p>
            <a:pPr algn="just" eaLnBrk="1" hangingPunct="1">
              <a:spcBef>
                <a:spcPct val="50000"/>
              </a:spcBef>
              <a:buClrTx/>
              <a:buSzTx/>
              <a:buFontTx/>
              <a:buNone/>
            </a:pPr>
            <a:r>
              <a:rPr lang="ru-RU" altLang="ru-RU" sz="1400" kern="0" dirty="0" smtClean="0">
                <a:solidFill>
                  <a:srgbClr val="000000"/>
                </a:solidFill>
                <a:latin typeface="Times New Roman" pitchFamily="18" charset="0"/>
              </a:rPr>
              <a:t>К </a:t>
            </a:r>
            <a:r>
              <a:rPr lang="ru-RU" altLang="ru-RU" sz="1400" kern="0" dirty="0">
                <a:solidFill>
                  <a:srgbClr val="000000"/>
                </a:solidFill>
                <a:latin typeface="Times New Roman" pitchFamily="18" charset="0"/>
              </a:rPr>
              <a:t>публичным нормативным обязательствам не относятся выплаты физическому лицу, предусмотренные статусом муниципальных служащих, а также лицам, замещающим муниципальные должности, работникам бюджетных учреждений, лицам, обучающимся (воспитанникам) в муниципальных образовательных учреждениях</a:t>
            </a:r>
            <a:r>
              <a:rPr lang="ru-RU" altLang="ru-RU" sz="1400" kern="0" dirty="0" smtClean="0">
                <a:solidFill>
                  <a:srgbClr val="000000"/>
                </a:solidFill>
                <a:latin typeface="Times New Roman" pitchFamily="18" charset="0"/>
              </a:rPr>
              <a:t>.</a:t>
            </a:r>
            <a:endParaRPr lang="ru-RU" altLang="ru-RU" sz="1400" dirty="0" smtClean="0">
              <a:solidFill>
                <a:srgbClr val="000000"/>
              </a:solidFill>
              <a:latin typeface="Times New Roman"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2924944"/>
            <a:ext cx="8640959"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18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4"/>
          <p:cNvSpPr>
            <a:spLocks noChangeArrowheads="1"/>
          </p:cNvSpPr>
          <p:nvPr/>
        </p:nvSpPr>
        <p:spPr bwMode="auto">
          <a:xfrm>
            <a:off x="3108496" y="3911650"/>
            <a:ext cx="3024188" cy="2735262"/>
          </a:xfrm>
          <a:prstGeom prst="leftRightArrowCallout">
            <a:avLst>
              <a:gd name="adj1" fmla="val 25000"/>
              <a:gd name="adj2" fmla="val 25000"/>
              <a:gd name="adj3" fmla="val 13820"/>
              <a:gd name="adj4" fmla="val 50000"/>
            </a:avLst>
          </a:prstGeom>
          <a:noFill/>
          <a:ln w="25400">
            <a:solidFill>
              <a:schemeClr val="accent6"/>
            </a:solidFill>
            <a:miter lim="800000"/>
            <a:headEnd/>
            <a:tailEnd/>
          </a:ln>
          <a:effec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ru-RU" altLang="ru-RU" sz="900" b="0" i="0" u="none" strike="noStrike" kern="0" cap="none" spc="0" normalizeH="0" baseline="0" noProof="0" smtClean="0">
              <a:ln>
                <a:noFill/>
              </a:ln>
              <a:solidFill>
                <a:prstClr val="black"/>
              </a:solidFill>
              <a:effectLst/>
              <a:uLnTx/>
              <a:uFillTx/>
              <a:latin typeface="Arial" charset="0"/>
            </a:endParaRPr>
          </a:p>
        </p:txBody>
      </p:sp>
      <p:sp>
        <p:nvSpPr>
          <p:cNvPr id="4" name="Прямоугольник 3"/>
          <p:cNvSpPr/>
          <p:nvPr/>
        </p:nvSpPr>
        <p:spPr>
          <a:xfrm>
            <a:off x="348700" y="260648"/>
            <a:ext cx="8543780" cy="3693319"/>
          </a:xfrm>
          <a:prstGeom prst="rect">
            <a:avLst/>
          </a:prstGeom>
        </p:spPr>
        <p:txBody>
          <a:bodyPr wrap="square">
            <a:spAutoFit/>
          </a:bodyPr>
          <a:lstStyle/>
          <a:p>
            <a:pPr indent="457200" algn="just"/>
            <a:r>
              <a:rPr lang="ru-RU" b="1" i="1" u="sng" dirty="0" smtClean="0">
                <a:solidFill>
                  <a:srgbClr val="000000"/>
                </a:solidFill>
                <a:latin typeface="Times New Roman" panose="02020603050405020304" pitchFamily="18" charset="0"/>
                <a:cs typeface="Times New Roman" panose="02020603050405020304" pitchFamily="18" charset="0"/>
              </a:rPr>
              <a:t>Бюджетный </a:t>
            </a:r>
            <a:r>
              <a:rPr lang="ru-RU" b="1" i="1" u="sng" dirty="0">
                <a:solidFill>
                  <a:srgbClr val="000000"/>
                </a:solidFill>
                <a:latin typeface="Times New Roman" panose="02020603050405020304" pitchFamily="18" charset="0"/>
                <a:cs typeface="Times New Roman" panose="02020603050405020304" pitchFamily="18" charset="0"/>
              </a:rPr>
              <a:t>процесс </a:t>
            </a:r>
            <a:r>
              <a:rPr lang="ru-RU" dirty="0">
                <a:solidFill>
                  <a:srgbClr val="000000"/>
                </a:solidFill>
                <a:latin typeface="Times New Roman" panose="02020603050405020304" pitchFamily="18" charset="0"/>
                <a:cs typeface="Times New Roman" panose="02020603050405020304" pitchFamily="18" charset="0"/>
              </a:rPr>
              <a:t>-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a:t>
            </a:r>
            <a:r>
              <a:rPr lang="ru-RU" dirty="0" smtClean="0">
                <a:solidFill>
                  <a:srgbClr val="000000"/>
                </a:solidFill>
                <a:latin typeface="Times New Roman" panose="02020603050405020304" pitchFamily="18" charset="0"/>
                <a:cs typeface="Times New Roman" panose="02020603050405020304" pitchFamily="18" charset="0"/>
              </a:rPr>
              <a:t>отчетности.</a:t>
            </a:r>
          </a:p>
          <a:p>
            <a:pPr indent="457200" algn="just"/>
            <a:r>
              <a:rPr lang="ru-RU" b="1" i="1" u="sng" dirty="0" smtClean="0">
                <a:solidFill>
                  <a:srgbClr val="000000"/>
                </a:solidFill>
                <a:latin typeface="Times New Roman" panose="02020603050405020304" pitchFamily="18" charset="0"/>
                <a:cs typeface="Times New Roman" panose="02020603050405020304" pitchFamily="18" charset="0"/>
              </a:rPr>
              <a:t>Одним </a:t>
            </a:r>
            <a:r>
              <a:rPr lang="ru-RU" b="1" i="1" u="sng" dirty="0">
                <a:solidFill>
                  <a:srgbClr val="000000"/>
                </a:solidFill>
                <a:latin typeface="Times New Roman" panose="02020603050405020304" pitchFamily="18" charset="0"/>
                <a:cs typeface="Times New Roman" panose="02020603050405020304" pitchFamily="18" charset="0"/>
              </a:rPr>
              <a:t>из </a:t>
            </a:r>
            <a:r>
              <a:rPr lang="ru-RU" b="1" i="1" u="sng" dirty="0" smtClean="0">
                <a:solidFill>
                  <a:srgbClr val="000000"/>
                </a:solidFill>
                <a:latin typeface="Times New Roman" panose="02020603050405020304" pitchFamily="18" charset="0"/>
                <a:cs typeface="Times New Roman" panose="02020603050405020304" pitchFamily="18" charset="0"/>
              </a:rPr>
              <a:t>этапов бюджетного процесса</a:t>
            </a:r>
            <a:r>
              <a:rPr lang="ru-RU" dirty="0" smtClean="0">
                <a:solidFill>
                  <a:srgbClr val="000000"/>
                </a:solidFill>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является </a:t>
            </a:r>
            <a:r>
              <a:rPr lang="ru-RU" dirty="0">
                <a:solidFill>
                  <a:srgbClr val="000000"/>
                </a:solidFill>
                <a:latin typeface="Times New Roman" panose="02020603050405020304" pitchFamily="18" charset="0"/>
                <a:cs typeface="Times New Roman" panose="02020603050405020304" pitchFamily="18" charset="0"/>
              </a:rPr>
              <a:t>процесс исполнения бюджета и составление отчета об исполнении бюджета. Он начинается после утверждения бюджета законодательными органами власти. Эта стадия имеет своей </a:t>
            </a:r>
            <a:r>
              <a:rPr lang="ru-RU" dirty="0" smtClean="0">
                <a:solidFill>
                  <a:srgbClr val="000000"/>
                </a:solidFill>
                <a:latin typeface="Times New Roman" panose="02020603050405020304" pitchFamily="18" charset="0"/>
                <a:cs typeface="Times New Roman" panose="02020603050405020304" pitchFamily="18" charset="0"/>
              </a:rPr>
              <a:t>целью</a:t>
            </a:r>
            <a:r>
              <a:rPr lang="ru-RU" b="1" dirty="0" smtClean="0">
                <a:solidFill>
                  <a:srgbClr val="000000"/>
                </a:solidFill>
                <a:latin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cs typeface="Times New Roman" panose="02020603050405020304" pitchFamily="18" charset="0"/>
              </a:rPr>
              <a:t>выполнение </a:t>
            </a:r>
            <a:r>
              <a:rPr lang="ru-RU" dirty="0">
                <a:solidFill>
                  <a:srgbClr val="000000"/>
                </a:solidFill>
                <a:latin typeface="Times New Roman" panose="02020603050405020304" pitchFamily="18" charset="0"/>
                <a:cs typeface="Times New Roman" panose="02020603050405020304" pitchFamily="18" charset="0"/>
              </a:rPr>
              <a:t>доходных и расходных частей бюджета. Таким образом, исполнение бюджета заключается в обеспечении полного и своевременного поступления предусмотренных бюджетом доходов и в финансировании соответствующих мероприятий.</a:t>
            </a: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48700" y="3934525"/>
            <a:ext cx="2592288" cy="2739211"/>
          </a:xfrm>
          <a:prstGeom prst="rect">
            <a:avLst/>
          </a:prstGeom>
          <a:ln w="25400">
            <a:solidFill>
              <a:schemeClr val="accent2"/>
            </a:solidFill>
          </a:ln>
        </p:spPr>
        <p:txBody>
          <a:bodyPr wrap="square">
            <a:spAutoFit/>
          </a:bodyPr>
          <a:lstStyle/>
          <a:p>
            <a:pPr algn="ctr"/>
            <a:r>
              <a:rPr lang="ru-RU" sz="1600" b="1" i="1" dirty="0" smtClean="0">
                <a:latin typeface="Times New Roman" panose="02020603050405020304" pitchFamily="18" charset="0"/>
                <a:cs typeface="Times New Roman" panose="02020603050405020304" pitchFamily="18" charset="0"/>
              </a:rPr>
              <a:t>Исполнение бюджета по доходам.</a:t>
            </a:r>
          </a:p>
          <a:p>
            <a:pPr indent="457200" algn="just"/>
            <a:r>
              <a:rPr lang="ru-RU" sz="1400" dirty="0" smtClean="0">
                <a:latin typeface="Times New Roman" panose="02020603050405020304" pitchFamily="18" charset="0"/>
                <a:cs typeface="Times New Roman" panose="02020603050405020304" pitchFamily="18" charset="0"/>
              </a:rPr>
              <a:t>Исполнение бюджета по доходам - это обеспечение полного и своевременного поступления в бюджет отдельных видов доходов, в первую очередь, налогов и других обязательных платежей, по каждому источнику в соответствии с утвержденным бюджетным планом</a:t>
            </a:r>
            <a:endParaRPr lang="ru-RU" sz="1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300192" y="3964241"/>
            <a:ext cx="2592288" cy="2092881"/>
          </a:xfrm>
          <a:prstGeom prst="rect">
            <a:avLst/>
          </a:prstGeom>
          <a:ln w="25400">
            <a:solidFill>
              <a:schemeClr val="accent2"/>
            </a:solidFill>
          </a:ln>
        </p:spPr>
        <p:txBody>
          <a:bodyPr wrap="square">
            <a:spAutoFit/>
          </a:bodyPr>
          <a:lstStyle/>
          <a:p>
            <a:pPr algn="ctr"/>
            <a:r>
              <a:rPr lang="ru-RU" sz="1600" b="1" i="1" dirty="0" smtClean="0">
                <a:latin typeface="Times New Roman" panose="02020603050405020304" pitchFamily="18" charset="0"/>
                <a:cs typeface="Times New Roman" panose="02020603050405020304" pitchFamily="18" charset="0"/>
              </a:rPr>
              <a:t>Исполнение бюджета по расходам.</a:t>
            </a:r>
          </a:p>
          <a:p>
            <a:pPr indent="457200" algn="just"/>
            <a:r>
              <a:rPr lang="ru-RU" sz="1400" dirty="0" smtClean="0">
                <a:latin typeface="Times New Roman" panose="02020603050405020304" pitchFamily="18" charset="0"/>
                <a:cs typeface="Times New Roman" panose="02020603050405020304" pitchFamily="18" charset="0"/>
              </a:rPr>
              <a:t>Исполнение бюджета по расходам </a:t>
            </a:r>
            <a:r>
              <a:rPr lang="ru-RU" sz="1400" dirty="0">
                <a:latin typeface="Times New Roman" panose="02020603050405020304" pitchFamily="18" charset="0"/>
                <a:cs typeface="Times New Roman" panose="02020603050405020304" pitchFamily="18" charset="0"/>
              </a:rPr>
              <a:t>– это </a:t>
            </a:r>
            <a:r>
              <a:rPr lang="ru-RU" sz="1400" dirty="0" smtClean="0">
                <a:latin typeface="Times New Roman" panose="02020603050405020304" pitchFamily="18" charset="0"/>
                <a:cs typeface="Times New Roman" panose="02020603050405020304" pitchFamily="18" charset="0"/>
              </a:rPr>
              <a:t>последовательное </a:t>
            </a:r>
            <a:r>
              <a:rPr lang="ru-RU" sz="1400" dirty="0">
                <a:latin typeface="Times New Roman" panose="02020603050405020304" pitchFamily="18" charset="0"/>
                <a:cs typeface="Times New Roman" panose="02020603050405020304" pitchFamily="18" charset="0"/>
              </a:rPr>
              <a:t>финансирование мероприятий, предусмотренных законом о бюджете в пределах утвержденных сумм</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758" y="4923571"/>
            <a:ext cx="25908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5061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115616" y="78471"/>
            <a:ext cx="6985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buClr>
                <a:srgbClr val="009999"/>
              </a:buClr>
              <a:buSzPct val="120000"/>
              <a:buFontTx/>
              <a:buNone/>
            </a:pPr>
            <a:r>
              <a:rPr lang="ru-RU" altLang="ru-RU" sz="1800" b="1" smtClean="0">
                <a:solidFill>
                  <a:srgbClr val="333399"/>
                </a:solidFill>
                <a:latin typeface="Times New Roman" pitchFamily="18" charset="0"/>
              </a:rPr>
              <a:t>Межбюджетные отношения</a:t>
            </a:r>
          </a:p>
        </p:txBody>
      </p:sp>
      <p:sp>
        <p:nvSpPr>
          <p:cNvPr id="4" name="AutoShape 7"/>
          <p:cNvSpPr>
            <a:spLocks noChangeArrowheads="1"/>
          </p:cNvSpPr>
          <p:nvPr/>
        </p:nvSpPr>
        <p:spPr bwMode="auto">
          <a:xfrm>
            <a:off x="224440" y="710029"/>
            <a:ext cx="3327118" cy="1566843"/>
          </a:xfrm>
          <a:prstGeom prst="flowChartAlternateProcess">
            <a:avLst/>
          </a:prstGeom>
          <a:ln w="9525">
            <a:solidFill>
              <a:sysClr val="windowText" lastClr="000000"/>
            </a:solidFill>
            <a:miter lim="800000"/>
            <a:headEnd/>
            <a:tailEnd/>
          </a:ln>
          <a:effectLst>
            <a:glow rad="228600">
              <a:schemeClr val="accent2">
                <a:satMod val="175000"/>
                <a:alpha val="40000"/>
              </a:schemeClr>
            </a:glow>
          </a:effectLst>
          <a:scene3d>
            <a:camera prst="orthographicFront"/>
            <a:lightRig rig="threePt" dir="t"/>
          </a:scene3d>
          <a:sp3d>
            <a:bevelT/>
          </a:sp3d>
        </p:spPr>
        <p:style>
          <a:lnRef idx="0">
            <a:scrgbClr r="0" g="0" b="0"/>
          </a:lnRef>
          <a:fillRef idx="1003">
            <a:schemeClr val="lt1"/>
          </a:fillRef>
          <a:effectRef idx="0">
            <a:scrgbClr r="0" g="0" b="0"/>
          </a:effectRef>
          <a:fontRef idx="major"/>
        </p:style>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ru-RU" sz="1300" b="0" i="0" u="none" strike="noStrike" kern="0" cap="none" spc="0" normalizeH="0" baseline="0" noProof="0" smtClean="0">
              <a:ln>
                <a:noFill/>
              </a:ln>
              <a:solidFill>
                <a:prstClr val="black"/>
              </a:solidFill>
              <a:effectLst/>
              <a:uLnTx/>
              <a:uFillTx/>
              <a:latin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40" y="2592388"/>
            <a:ext cx="3371850" cy="1384300"/>
          </a:xfrm>
          <a:prstGeom prst="rect">
            <a:avLst/>
          </a:prstGeom>
          <a:noFill/>
          <a:ln>
            <a:noFill/>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275" y="1848915"/>
            <a:ext cx="3371850" cy="1153084"/>
          </a:xfrm>
          <a:prstGeom prst="rect">
            <a:avLst/>
          </a:prstGeom>
          <a:noFill/>
          <a:ln>
            <a:noFill/>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908" y="3444690"/>
            <a:ext cx="3371850" cy="776397"/>
          </a:xfrm>
          <a:prstGeom prst="rect">
            <a:avLst/>
          </a:prstGeom>
          <a:noFill/>
          <a:ln>
            <a:noFill/>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537" y="4495552"/>
            <a:ext cx="5328592" cy="2101799"/>
          </a:xfrm>
          <a:prstGeom prst="rect">
            <a:avLst/>
          </a:prstGeom>
          <a:noFill/>
          <a:ln>
            <a:noFill/>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7"/>
          <p:cNvSpPr txBox="1">
            <a:spLocks noChangeArrowheads="1"/>
          </p:cNvSpPr>
          <p:nvPr/>
        </p:nvSpPr>
        <p:spPr bwMode="auto">
          <a:xfrm>
            <a:off x="210787" y="710029"/>
            <a:ext cx="3527749"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Tx/>
              <a:buSzTx/>
              <a:buFontTx/>
              <a:buNone/>
            </a:pPr>
            <a:r>
              <a:rPr lang="ru-RU" altLang="ru-RU" sz="1400" b="1" dirty="0" smtClean="0">
                <a:solidFill>
                  <a:prstClr val="black"/>
                </a:solidFill>
                <a:latin typeface="Times New Roman" pitchFamily="18" charset="0"/>
              </a:rPr>
              <a:t>Из бюджета Владимирской области:</a:t>
            </a:r>
          </a:p>
          <a:p>
            <a:pPr eaLnBrk="1" hangingPunct="1">
              <a:spcBef>
                <a:spcPct val="0"/>
              </a:spcBef>
              <a:buClrTx/>
              <a:buSzTx/>
              <a:buNone/>
            </a:pPr>
            <a:r>
              <a:rPr lang="ru-RU" altLang="ru-RU" sz="1200" dirty="0" smtClean="0">
                <a:solidFill>
                  <a:prstClr val="black"/>
                </a:solidFill>
                <a:latin typeface="Times New Roman" pitchFamily="18" charset="0"/>
              </a:rPr>
              <a:t>- дотации 116 658,0 тыс. рублей; </a:t>
            </a:r>
          </a:p>
          <a:p>
            <a:pPr eaLnBrk="1" hangingPunct="1">
              <a:spcBef>
                <a:spcPct val="0"/>
              </a:spcBef>
              <a:buClrTx/>
              <a:buSzTx/>
              <a:buFontTx/>
              <a:buChar char="-"/>
            </a:pPr>
            <a:r>
              <a:rPr lang="ru-RU" altLang="ru-RU" sz="1200" dirty="0" smtClean="0">
                <a:solidFill>
                  <a:prstClr val="black"/>
                </a:solidFill>
                <a:latin typeface="Times New Roman" pitchFamily="18" charset="0"/>
              </a:rPr>
              <a:t> субсидии 35 712,6 тыс. рублей;</a:t>
            </a:r>
          </a:p>
          <a:p>
            <a:pPr eaLnBrk="1" hangingPunct="1">
              <a:spcBef>
                <a:spcPct val="0"/>
              </a:spcBef>
              <a:buClrTx/>
              <a:buSzTx/>
              <a:buFontTx/>
              <a:buChar char="-"/>
            </a:pPr>
            <a:r>
              <a:rPr lang="ru-RU" altLang="ru-RU" sz="1200" dirty="0" smtClean="0">
                <a:solidFill>
                  <a:prstClr val="black"/>
                </a:solidFill>
                <a:latin typeface="Times New Roman" pitchFamily="18" charset="0"/>
              </a:rPr>
              <a:t> субвенции 141 282,1тыс. рублей;</a:t>
            </a:r>
          </a:p>
          <a:p>
            <a:pPr eaLnBrk="1" hangingPunct="1">
              <a:spcBef>
                <a:spcPct val="0"/>
              </a:spcBef>
              <a:buClrTx/>
              <a:buSzTx/>
              <a:buFontTx/>
              <a:buChar char="-"/>
            </a:pPr>
            <a:r>
              <a:rPr lang="ru-RU" altLang="ru-RU" sz="1200" dirty="0" smtClean="0">
                <a:solidFill>
                  <a:prstClr val="black"/>
                </a:solidFill>
                <a:latin typeface="Times New Roman" pitchFamily="18" charset="0"/>
              </a:rPr>
              <a:t> иные межбюджетные трансферты 33 030,3 тыс. рублей;</a:t>
            </a:r>
          </a:p>
        </p:txBody>
      </p:sp>
      <p:sp>
        <p:nvSpPr>
          <p:cNvPr id="11" name="Text Box 36"/>
          <p:cNvSpPr txBox="1">
            <a:spLocks noChangeArrowheads="1"/>
          </p:cNvSpPr>
          <p:nvPr/>
        </p:nvSpPr>
        <p:spPr bwMode="auto">
          <a:xfrm>
            <a:off x="253808" y="2560638"/>
            <a:ext cx="3313113"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Tx/>
              <a:buSzTx/>
              <a:buFontTx/>
              <a:buNone/>
            </a:pPr>
            <a:r>
              <a:rPr lang="ru-RU" altLang="ru-RU" sz="1400" b="1" dirty="0" smtClean="0">
                <a:solidFill>
                  <a:prstClr val="black"/>
                </a:solidFill>
                <a:latin typeface="Times New Roman" pitchFamily="18" charset="0"/>
              </a:rPr>
              <a:t>Из бюджетов поселений:</a:t>
            </a:r>
          </a:p>
          <a:p>
            <a:pPr algn="just" eaLnBrk="1" hangingPunct="1">
              <a:spcBef>
                <a:spcPct val="0"/>
              </a:spcBef>
              <a:buClrTx/>
              <a:buSzTx/>
              <a:buFontTx/>
              <a:buNone/>
            </a:pPr>
            <a:r>
              <a:rPr lang="ru-RU" altLang="ru-RU" sz="1200" b="1" dirty="0" smtClean="0">
                <a:solidFill>
                  <a:prstClr val="black"/>
                </a:solidFill>
                <a:latin typeface="Times New Roman" pitchFamily="18" charset="0"/>
              </a:rPr>
              <a:t> </a:t>
            </a:r>
            <a:r>
              <a:rPr lang="ru-RU" altLang="ru-RU" sz="1200" dirty="0" smtClean="0">
                <a:solidFill>
                  <a:prstClr val="black"/>
                </a:solidFill>
                <a:latin typeface="Times New Roman" pitchFamily="18" charset="0"/>
              </a:rPr>
              <a:t>- иные межбюджетные трансферты,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1 110,0 тыс. рублей</a:t>
            </a:r>
          </a:p>
        </p:txBody>
      </p:sp>
      <p:sp>
        <p:nvSpPr>
          <p:cNvPr id="12" name="Text Box 27"/>
          <p:cNvSpPr txBox="1">
            <a:spLocks noChangeArrowheads="1"/>
          </p:cNvSpPr>
          <p:nvPr/>
        </p:nvSpPr>
        <p:spPr bwMode="auto">
          <a:xfrm>
            <a:off x="5003775" y="1842411"/>
            <a:ext cx="27368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b="1" dirty="0" smtClean="0">
                <a:solidFill>
                  <a:prstClr val="black"/>
                </a:solidFill>
                <a:latin typeface="Times New Roman" pitchFamily="18" charset="0"/>
              </a:rPr>
              <a:t>БЮДЖЕТ МУНИЦИПАЛЬНОГО ОБРАЗОВАНИЯ МУРОМСКИЙ РАЙОН</a:t>
            </a:r>
          </a:p>
        </p:txBody>
      </p:sp>
      <p:sp>
        <p:nvSpPr>
          <p:cNvPr id="13" name="Text Box 52"/>
          <p:cNvSpPr txBox="1">
            <a:spLocks noChangeArrowheads="1"/>
          </p:cNvSpPr>
          <p:nvPr/>
        </p:nvSpPr>
        <p:spPr bwMode="auto">
          <a:xfrm>
            <a:off x="5029321" y="3637856"/>
            <a:ext cx="28082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b="1" dirty="0" smtClean="0">
                <a:solidFill>
                  <a:prstClr val="black"/>
                </a:solidFill>
                <a:latin typeface="Times New Roman" pitchFamily="18" charset="0"/>
              </a:rPr>
              <a:t>БЮДЖЕТЫ ПОСЕЛЕНИЙ</a:t>
            </a:r>
          </a:p>
        </p:txBody>
      </p:sp>
      <p:sp>
        <p:nvSpPr>
          <p:cNvPr id="14" name="Text Box 59"/>
          <p:cNvSpPr txBox="1">
            <a:spLocks noChangeArrowheads="1"/>
          </p:cNvSpPr>
          <p:nvPr/>
        </p:nvSpPr>
        <p:spPr bwMode="auto">
          <a:xfrm>
            <a:off x="3799804" y="4545493"/>
            <a:ext cx="526732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ct val="50000"/>
              </a:spcBef>
              <a:buClrTx/>
              <a:buSzTx/>
              <a:buFontTx/>
              <a:buNone/>
            </a:pPr>
            <a:r>
              <a:rPr lang="ru-RU" altLang="ru-RU" sz="1200" b="1" dirty="0" smtClean="0">
                <a:solidFill>
                  <a:prstClr val="black"/>
                </a:solidFill>
                <a:latin typeface="Times New Roman" pitchFamily="18" charset="0"/>
              </a:rPr>
              <a:t>Дотации на выравнивание бюджетной обеспеченности сельских поселений из районного Фонда финансовой поддержки поселений:</a:t>
            </a:r>
          </a:p>
          <a:p>
            <a:pPr algn="just" eaLnBrk="1" hangingPunct="1">
              <a:spcBef>
                <a:spcPct val="0"/>
              </a:spcBef>
              <a:buClrTx/>
              <a:buSzTx/>
              <a:buFontTx/>
              <a:buChar char="-"/>
            </a:pPr>
            <a:r>
              <a:rPr lang="ru-RU" altLang="ru-RU" sz="1200" dirty="0" smtClean="0">
                <a:solidFill>
                  <a:prstClr val="black"/>
                </a:solidFill>
                <a:latin typeface="Times New Roman" pitchFamily="18" charset="0"/>
              </a:rPr>
              <a:t> Борисоглебское сельское поселение 10 202,0 тыс. рублей;</a:t>
            </a:r>
          </a:p>
          <a:p>
            <a:pPr algn="just" eaLnBrk="1" hangingPunct="1">
              <a:spcBef>
                <a:spcPct val="0"/>
              </a:spcBef>
              <a:buClrTx/>
              <a:buSzTx/>
              <a:buFontTx/>
              <a:buChar char="-"/>
            </a:pPr>
            <a:r>
              <a:rPr lang="ru-RU" altLang="ru-RU" sz="1200" dirty="0" smtClean="0">
                <a:solidFill>
                  <a:prstClr val="black"/>
                </a:solidFill>
                <a:latin typeface="Times New Roman" pitchFamily="18" charset="0"/>
              </a:rPr>
              <a:t> </a:t>
            </a:r>
            <a:r>
              <a:rPr lang="ru-RU" altLang="ru-RU" sz="1200" dirty="0" err="1" smtClean="0">
                <a:solidFill>
                  <a:prstClr val="black"/>
                </a:solidFill>
                <a:latin typeface="Times New Roman" pitchFamily="18" charset="0"/>
              </a:rPr>
              <a:t>Ковардицкое</a:t>
            </a:r>
            <a:r>
              <a:rPr lang="ru-RU" altLang="ru-RU" sz="1200" dirty="0" smtClean="0">
                <a:solidFill>
                  <a:prstClr val="black"/>
                </a:solidFill>
                <a:latin typeface="Times New Roman" pitchFamily="18" charset="0"/>
              </a:rPr>
              <a:t> сельское поселение 19 517,0 тыс. рублей.</a:t>
            </a:r>
          </a:p>
          <a:p>
            <a:pPr algn="just" eaLnBrk="1" hangingPunct="1">
              <a:spcBef>
                <a:spcPct val="0"/>
              </a:spcBef>
              <a:buClrTx/>
              <a:buSzTx/>
              <a:buNone/>
            </a:pPr>
            <a:endParaRPr lang="ru-RU" altLang="ru-RU" sz="1200" dirty="0" smtClean="0">
              <a:solidFill>
                <a:prstClr val="black"/>
              </a:solidFill>
              <a:latin typeface="Times New Roman" pitchFamily="18" charset="0"/>
            </a:endParaRPr>
          </a:p>
          <a:p>
            <a:pPr algn="just" eaLnBrk="1" hangingPunct="1">
              <a:spcBef>
                <a:spcPct val="0"/>
              </a:spcBef>
              <a:buClrTx/>
              <a:buSzTx/>
              <a:buFontTx/>
              <a:buNone/>
            </a:pPr>
            <a:r>
              <a:rPr lang="ru-RU" altLang="ru-RU" sz="1200" b="1" dirty="0">
                <a:solidFill>
                  <a:prstClr val="black"/>
                </a:solidFill>
                <a:latin typeface="Times New Roman" pitchFamily="18" charset="0"/>
              </a:rPr>
              <a:t>Иные межбюджетные трансферты на сбалансированность </a:t>
            </a:r>
            <a:r>
              <a:rPr lang="ru-RU" altLang="ru-RU" sz="1200" b="1" dirty="0" smtClean="0">
                <a:solidFill>
                  <a:prstClr val="black"/>
                </a:solidFill>
                <a:latin typeface="Times New Roman" pitchFamily="18" charset="0"/>
              </a:rPr>
              <a:t>бюджетам сельских поселений из </a:t>
            </a:r>
            <a:r>
              <a:rPr lang="ru-RU" altLang="ru-RU" sz="1200" b="1" dirty="0">
                <a:solidFill>
                  <a:prstClr val="black"/>
                </a:solidFill>
                <a:latin typeface="Times New Roman" pitchFamily="18" charset="0"/>
              </a:rPr>
              <a:t>бюджета Муромского района:</a:t>
            </a:r>
            <a:endParaRPr lang="ru-RU" altLang="ru-RU" sz="1200" b="1" dirty="0" smtClean="0">
              <a:solidFill>
                <a:prstClr val="black"/>
              </a:solidFill>
              <a:latin typeface="Times New Roman" pitchFamily="18" charset="0"/>
            </a:endParaRPr>
          </a:p>
          <a:p>
            <a:pPr algn="just" eaLnBrk="1" hangingPunct="1">
              <a:spcBef>
                <a:spcPct val="0"/>
              </a:spcBef>
              <a:buClrTx/>
              <a:buSzTx/>
              <a:buFontTx/>
              <a:buNone/>
            </a:pPr>
            <a:r>
              <a:rPr lang="ru-RU" altLang="ru-RU" sz="1200" dirty="0" smtClean="0">
                <a:solidFill>
                  <a:prstClr val="black"/>
                </a:solidFill>
                <a:latin typeface="Times New Roman" pitchFamily="18" charset="0"/>
              </a:rPr>
              <a:t>- Борисоглебское сельское поселение 6 198,1 тыс. рублей;</a:t>
            </a:r>
          </a:p>
          <a:p>
            <a:pPr algn="just" eaLnBrk="1" hangingPunct="1">
              <a:spcBef>
                <a:spcPct val="0"/>
              </a:spcBef>
              <a:buClrTx/>
              <a:buSzTx/>
              <a:buFontTx/>
              <a:buNone/>
            </a:pPr>
            <a:r>
              <a:rPr lang="ru-RU" altLang="ru-RU" sz="1200" dirty="0" smtClean="0">
                <a:solidFill>
                  <a:prstClr val="black"/>
                </a:solidFill>
                <a:latin typeface="Times New Roman" pitchFamily="18" charset="0"/>
              </a:rPr>
              <a:t>- </a:t>
            </a:r>
            <a:r>
              <a:rPr lang="ru-RU" altLang="ru-RU" sz="1200" dirty="0" err="1" smtClean="0">
                <a:solidFill>
                  <a:prstClr val="black"/>
                </a:solidFill>
                <a:latin typeface="Times New Roman" pitchFamily="18" charset="0"/>
              </a:rPr>
              <a:t>Ковардицкое</a:t>
            </a:r>
            <a:r>
              <a:rPr lang="ru-RU" altLang="ru-RU" sz="1200" dirty="0" smtClean="0">
                <a:solidFill>
                  <a:prstClr val="black"/>
                </a:solidFill>
                <a:latin typeface="Times New Roman" pitchFamily="18" charset="0"/>
              </a:rPr>
              <a:t> сельское поселение 850,7 тыс. рублей.</a:t>
            </a: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6290" y="908720"/>
            <a:ext cx="378402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6290" y="2612212"/>
            <a:ext cx="112061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3747" y="4213204"/>
            <a:ext cx="579437" cy="33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3114" y="3015945"/>
            <a:ext cx="579437" cy="44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0506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250824" y="52573"/>
            <a:ext cx="8569647" cy="43234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273050" marR="0" lvl="0" indent="-273050" algn="ctr" defTabSz="914400" rtl="0" eaLnBrk="1" fontAlgn="base" latinLnBrk="0" hangingPunct="1">
              <a:lnSpc>
                <a:spcPct val="100000"/>
              </a:lnSpc>
              <a:spcBef>
                <a:spcPct val="0"/>
              </a:spcBef>
              <a:spcAft>
                <a:spcPct val="0"/>
              </a:spcAft>
              <a:buClr>
                <a:srgbClr val="31B6FD"/>
              </a:buClr>
              <a:buSzPct val="100000"/>
              <a:buFontTx/>
              <a:buNone/>
              <a:tabLst/>
              <a:defRPr/>
            </a:pPr>
            <a:r>
              <a:rPr kumimoji="0" lang="ru-RU" altLang="ru-RU" sz="2800" b="1" u="sng"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Источники финансирования дефицита бюджета</a:t>
            </a:r>
          </a:p>
        </p:txBody>
      </p:sp>
      <p:sp>
        <p:nvSpPr>
          <p:cNvPr id="4" name="Text Box 656"/>
          <p:cNvSpPr txBox="1">
            <a:spLocks noChangeArrowheads="1"/>
          </p:cNvSpPr>
          <p:nvPr/>
        </p:nvSpPr>
        <p:spPr bwMode="auto">
          <a:xfrm>
            <a:off x="178815" y="620688"/>
            <a:ext cx="8713664" cy="302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266700"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a:r>
              <a:rPr lang="ru-RU" sz="1400" dirty="0">
                <a:latin typeface="Times New Roman" panose="02020603050405020304" pitchFamily="18" charset="0"/>
                <a:cs typeface="Times New Roman" panose="02020603050405020304" pitchFamily="18" charset="0"/>
              </a:rPr>
              <a:t>Муниципальный долг на 01.01.2019 года за пользование кредитами от кредитных организаций составил 9 900,0 тыс. (16,5% от собственных доходов бюджета района 59 </a:t>
            </a:r>
            <a:r>
              <a:rPr lang="ru-RU" sz="1400" dirty="0" smtClean="0">
                <a:latin typeface="Times New Roman" panose="02020603050405020304" pitchFamily="18" charset="0"/>
                <a:cs typeface="Times New Roman" panose="02020603050405020304" pitchFamily="18" charset="0"/>
              </a:rPr>
              <a:t>958,2 </a:t>
            </a:r>
            <a:r>
              <a:rPr lang="ru-RU" sz="1400" dirty="0">
                <a:latin typeface="Times New Roman" panose="02020603050405020304" pitchFamily="18" charset="0"/>
                <a:cs typeface="Times New Roman" panose="02020603050405020304" pitchFamily="18" charset="0"/>
              </a:rPr>
              <a:t>тыс. рублей</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lvl="0" algn="just"/>
            <a:r>
              <a:rPr lang="ru-RU" sz="1400" dirty="0">
                <a:latin typeface="Times New Roman" panose="02020603050405020304" pitchFamily="18" charset="0"/>
                <a:cs typeface="Times New Roman" panose="02020603050405020304" pitchFamily="18" charset="0"/>
              </a:rPr>
              <a:t>В 2018 Муромскому району из департамента финансов, бюджетной и налоговой политики были предоставлены два </a:t>
            </a:r>
            <a:r>
              <a:rPr lang="ru-RU" sz="1400" dirty="0" smtClean="0">
                <a:latin typeface="Times New Roman" panose="02020603050405020304" pitchFamily="18" charset="0"/>
                <a:cs typeface="Times New Roman" panose="02020603050405020304" pitchFamily="18" charset="0"/>
              </a:rPr>
              <a:t>кредита в  общей сумме 9 900,0 тыс. рублей </a:t>
            </a:r>
            <a:r>
              <a:rPr lang="ru-RU" sz="1400" dirty="0">
                <a:latin typeface="Times New Roman" panose="02020603050405020304" pitchFamily="18" charset="0"/>
                <a:cs typeface="Times New Roman" panose="02020603050405020304" pitchFamily="18" charset="0"/>
              </a:rPr>
              <a:t>для частичного покрытия дефицита бюджета в целях погашения долговых обязательств Муромского района в виде обязательств по кредитам, полученным от кредитных </a:t>
            </a:r>
            <a:r>
              <a:rPr lang="ru-RU" sz="1400" dirty="0" smtClean="0">
                <a:latin typeface="Times New Roman" panose="02020603050405020304" pitchFamily="18" charset="0"/>
                <a:cs typeface="Times New Roman" panose="02020603050405020304" pitchFamily="18" charset="0"/>
              </a:rPr>
              <a:t>организаций. </a:t>
            </a:r>
            <a:endParaRPr lang="ru-RU" sz="1400" dirty="0">
              <a:latin typeface="Times New Roman" panose="02020603050405020304" pitchFamily="18" charset="0"/>
              <a:cs typeface="Times New Roman" panose="02020603050405020304" pitchFamily="18" charset="0"/>
            </a:endParaRPr>
          </a:p>
          <a:p>
            <a:pPr lvl="0" algn="just"/>
            <a:r>
              <a:rPr lang="ru-RU" sz="1400" dirty="0" smtClean="0">
                <a:latin typeface="Times New Roman" panose="02020603050405020304" pitchFamily="18" charset="0"/>
                <a:cs typeface="Times New Roman" panose="02020603050405020304" pitchFamily="18" charset="0"/>
              </a:rPr>
              <a:t>Средства направлены </a:t>
            </a:r>
            <a:r>
              <a:rPr lang="ru-RU" sz="1400" dirty="0">
                <a:latin typeface="Times New Roman" panose="02020603050405020304" pitchFamily="18" charset="0"/>
                <a:cs typeface="Times New Roman" panose="02020603050405020304" pitchFamily="18" charset="0"/>
              </a:rPr>
              <a:t>на погашение долговых обязательств по </a:t>
            </a:r>
            <a:r>
              <a:rPr lang="ru-RU" sz="1400" dirty="0" smtClean="0">
                <a:latin typeface="Times New Roman" panose="02020603050405020304" pitchFamily="18" charset="0"/>
                <a:cs typeface="Times New Roman" panose="02020603050405020304" pitchFamily="18" charset="0"/>
              </a:rPr>
              <a:t>кредитам, полученным </a:t>
            </a:r>
            <a:r>
              <a:rPr lang="ru-RU" sz="1400" dirty="0">
                <a:latin typeface="Times New Roman" panose="02020603050405020304" pitchFamily="18" charset="0"/>
                <a:cs typeface="Times New Roman" panose="02020603050405020304" pitchFamily="18" charset="0"/>
              </a:rPr>
              <a:t>по </a:t>
            </a:r>
            <a:r>
              <a:rPr lang="ru-RU" sz="1400" dirty="0" smtClean="0">
                <a:latin typeface="Times New Roman" panose="02020603050405020304" pitchFamily="18" charset="0"/>
                <a:cs typeface="Times New Roman" panose="02020603050405020304" pitchFamily="18" charset="0"/>
              </a:rPr>
              <a:t>муниципальным контрактам 18.11.2016 №37 (ПАО Сбербанк) и от </a:t>
            </a:r>
            <a:r>
              <a:rPr lang="ru-RU" sz="1400" dirty="0">
                <a:latin typeface="Times New Roman" panose="02020603050405020304" pitchFamily="18" charset="0"/>
                <a:cs typeface="Times New Roman" panose="02020603050405020304" pitchFamily="18" charset="0"/>
              </a:rPr>
              <a:t>27.11.2017 № 34 (ПАО Сбербанк) с изменениями (дополнительные соглашения) от 08.12.2017 года и от 18.10.2018 года. По </a:t>
            </a:r>
            <a:r>
              <a:rPr lang="ru-RU" sz="1400" dirty="0" smtClean="0">
                <a:latin typeface="Times New Roman" panose="02020603050405020304" pitchFamily="18" charset="0"/>
                <a:cs typeface="Times New Roman" panose="02020603050405020304" pitchFamily="18" charset="0"/>
              </a:rPr>
              <a:t>данным кредитам </a:t>
            </a:r>
            <a:r>
              <a:rPr lang="ru-RU" sz="1400" dirty="0">
                <a:latin typeface="Times New Roman" panose="02020603050405020304" pitchFamily="18" charset="0"/>
                <a:cs typeface="Times New Roman" panose="02020603050405020304" pitchFamily="18" charset="0"/>
              </a:rPr>
              <a:t>были оплачены проценты в </a:t>
            </a:r>
            <a:r>
              <a:rPr lang="ru-RU" sz="1400" dirty="0" smtClean="0">
                <a:latin typeface="Times New Roman" panose="02020603050405020304" pitchFamily="18" charset="0"/>
                <a:cs typeface="Times New Roman" panose="02020603050405020304" pitchFamily="18" charset="0"/>
              </a:rPr>
              <a:t>общей сумме 3,9 </a:t>
            </a:r>
            <a:r>
              <a:rPr lang="ru-RU" sz="1400" dirty="0">
                <a:latin typeface="Times New Roman" panose="02020603050405020304" pitchFamily="18" charset="0"/>
                <a:cs typeface="Times New Roman" panose="02020603050405020304" pitchFamily="18" charset="0"/>
              </a:rPr>
              <a:t>тыс. рублей.</a:t>
            </a:r>
          </a:p>
          <a:p>
            <a:pPr algn="just"/>
            <a:r>
              <a:rPr lang="ru-RU" sz="1400" dirty="0">
                <a:latin typeface="Times New Roman" panose="02020603050405020304" pitchFamily="18" charset="0"/>
                <a:cs typeface="Times New Roman" panose="02020603050405020304" pitchFamily="18" charset="0"/>
              </a:rPr>
              <a:t>Кредиты, полученные от кредитных организаций на финансирование дефицита бюджета Муромского </a:t>
            </a:r>
            <a:r>
              <a:rPr lang="ru-RU" sz="1400" dirty="0" smtClean="0">
                <a:latin typeface="Times New Roman" panose="02020603050405020304" pitchFamily="18" charset="0"/>
                <a:cs typeface="Times New Roman" panose="02020603050405020304" pitchFamily="18" charset="0"/>
              </a:rPr>
              <a:t>района в сумме 9 900,0 </a:t>
            </a:r>
            <a:r>
              <a:rPr lang="ru-RU" sz="1400" dirty="0">
                <a:latin typeface="Times New Roman" panose="02020603050405020304" pitchFamily="18" charset="0"/>
                <a:cs typeface="Times New Roman" panose="02020603050405020304" pitchFamily="18" charset="0"/>
              </a:rPr>
              <a:t>были погашены в полном объеме, </a:t>
            </a:r>
            <a:r>
              <a:rPr lang="ru-RU" sz="1400" dirty="0" smtClean="0">
                <a:latin typeface="Times New Roman" panose="02020603050405020304" pitchFamily="18" charset="0"/>
                <a:cs typeface="Times New Roman" panose="02020603050405020304" pitchFamily="18" charset="0"/>
              </a:rPr>
              <a:t>по кредитам </a:t>
            </a:r>
            <a:r>
              <a:rPr lang="ru-RU" sz="1400" dirty="0">
                <a:latin typeface="Times New Roman" panose="02020603050405020304" pitchFamily="18" charset="0"/>
                <a:cs typeface="Times New Roman" panose="02020603050405020304" pitchFamily="18" charset="0"/>
              </a:rPr>
              <a:t>оплачены проценты в сумме </a:t>
            </a:r>
            <a:r>
              <a:rPr lang="ru-RU" sz="1400" dirty="0" smtClean="0">
                <a:latin typeface="Times New Roman" panose="02020603050405020304" pitchFamily="18" charset="0"/>
                <a:cs typeface="Times New Roman" panose="02020603050405020304" pitchFamily="18" charset="0"/>
              </a:rPr>
              <a:t>690,7 </a:t>
            </a:r>
            <a:r>
              <a:rPr lang="ru-RU" sz="1400" dirty="0">
                <a:latin typeface="Times New Roman" panose="02020603050405020304" pitchFamily="18" charset="0"/>
                <a:cs typeface="Times New Roman" panose="02020603050405020304" pitchFamily="18" charset="0"/>
              </a:rPr>
              <a:t>тыс. </a:t>
            </a:r>
            <a:r>
              <a:rPr lang="ru-RU" sz="1400" dirty="0" smtClean="0">
                <a:latin typeface="Times New Roman" panose="02020603050405020304" pitchFamily="18" charset="0"/>
                <a:cs typeface="Times New Roman" panose="02020603050405020304" pitchFamily="18" charset="0"/>
              </a:rPr>
              <a:t>рублей</a:t>
            </a:r>
            <a:r>
              <a:rPr lang="ru-RU" sz="1400" dirty="0">
                <a:latin typeface="Times New Roman" panose="02020603050405020304" pitchFamily="18" charset="0"/>
                <a:cs typeface="Times New Roman" panose="02020603050405020304" pitchFamily="18" charset="0"/>
              </a:rPr>
              <a: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79" y="3643054"/>
            <a:ext cx="8424935" cy="2954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8508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539552" y="0"/>
            <a:ext cx="8136904" cy="6921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273050" marR="0" lvl="0" indent="-273050" algn="ctr" defTabSz="914400" rtl="0" eaLnBrk="1" fontAlgn="base" latinLnBrk="0" hangingPunct="1">
              <a:lnSpc>
                <a:spcPct val="100000"/>
              </a:lnSpc>
              <a:spcBef>
                <a:spcPct val="0"/>
              </a:spcBef>
              <a:spcAft>
                <a:spcPct val="0"/>
              </a:spcAft>
              <a:buClr>
                <a:srgbClr val="31B6FD"/>
              </a:buClr>
              <a:buSzPct val="100000"/>
              <a:buFontTx/>
              <a:buNone/>
              <a:tabLst/>
              <a:defRPr/>
            </a:pPr>
            <a:r>
              <a:rPr kumimoji="0" lang="ru-RU" altLang="ru-RU" sz="2800" b="1" u="sng"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Итоги реализации муниципальных программ Муромского района</a:t>
            </a:r>
          </a:p>
        </p:txBody>
      </p:sp>
      <p:sp>
        <p:nvSpPr>
          <p:cNvPr id="3" name="Прямоугольник 4"/>
          <p:cNvSpPr>
            <a:spLocks noChangeArrowheads="1"/>
          </p:cNvSpPr>
          <p:nvPr/>
        </p:nvSpPr>
        <p:spPr bwMode="auto">
          <a:xfrm>
            <a:off x="286829" y="1149780"/>
            <a:ext cx="86423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ts val="600"/>
              </a:spcBef>
              <a:buClrTx/>
              <a:buSzTx/>
              <a:buFontTx/>
              <a:buNone/>
            </a:pPr>
            <a:r>
              <a:rPr lang="ru-RU" sz="1600" dirty="0">
                <a:latin typeface="Times New Roman"/>
                <a:ea typeface="Times New Roman"/>
              </a:rPr>
              <a:t>В общей сумме расходов бюджета района расходы на реализацию </a:t>
            </a:r>
            <a:r>
              <a:rPr lang="ru-RU" sz="1600" dirty="0" smtClean="0">
                <a:latin typeface="Times New Roman"/>
                <a:ea typeface="Times New Roman"/>
              </a:rPr>
              <a:t>16 </a:t>
            </a:r>
            <a:r>
              <a:rPr lang="ru-RU" sz="1600" dirty="0">
                <a:latin typeface="Times New Roman"/>
                <a:ea typeface="Times New Roman"/>
              </a:rPr>
              <a:t>муниципальных программ составляют </a:t>
            </a:r>
            <a:r>
              <a:rPr lang="ru-RU" sz="1600" dirty="0" smtClean="0">
                <a:latin typeface="Times New Roman"/>
                <a:ea typeface="Times New Roman"/>
              </a:rPr>
              <a:t>97,0 %. </a:t>
            </a:r>
            <a:r>
              <a:rPr lang="ru-RU" sz="1600" dirty="0">
                <a:latin typeface="Times New Roman"/>
                <a:ea typeface="Times New Roman"/>
              </a:rPr>
              <a:t>Средства освоены в сумме </a:t>
            </a:r>
            <a:r>
              <a:rPr lang="ru-RU" sz="1600" dirty="0" smtClean="0">
                <a:latin typeface="Times New Roman"/>
                <a:ea typeface="Times New Roman"/>
              </a:rPr>
              <a:t>380 481,5 тыс</a:t>
            </a:r>
            <a:r>
              <a:rPr lang="ru-RU" sz="1600" dirty="0">
                <a:latin typeface="Times New Roman"/>
                <a:ea typeface="Times New Roman"/>
              </a:rPr>
              <a:t>. рублей при плане </a:t>
            </a:r>
            <a:r>
              <a:rPr lang="ru-RU" sz="1600" dirty="0" smtClean="0">
                <a:latin typeface="Times New Roman"/>
                <a:ea typeface="Times New Roman"/>
              </a:rPr>
              <a:t>382 759,3  </a:t>
            </a:r>
            <a:r>
              <a:rPr lang="ru-RU" sz="1600" dirty="0">
                <a:latin typeface="Times New Roman"/>
                <a:ea typeface="Times New Roman"/>
              </a:rPr>
              <a:t>тыс. рублей. К уровню </a:t>
            </a:r>
            <a:r>
              <a:rPr lang="ru-RU" sz="1600" dirty="0" smtClean="0">
                <a:latin typeface="Times New Roman"/>
                <a:ea typeface="Times New Roman"/>
              </a:rPr>
              <a:t>2017 </a:t>
            </a:r>
            <a:r>
              <a:rPr lang="ru-RU" sz="1600" dirty="0">
                <a:latin typeface="Times New Roman"/>
                <a:ea typeface="Times New Roman"/>
              </a:rPr>
              <a:t>года объем финансирования программ увеличился </a:t>
            </a:r>
            <a:r>
              <a:rPr lang="ru-RU" sz="1600" dirty="0" smtClean="0">
                <a:latin typeface="Times New Roman"/>
                <a:ea typeface="Times New Roman"/>
              </a:rPr>
              <a:t>на 2,4% </a:t>
            </a:r>
            <a:r>
              <a:rPr lang="ru-RU" sz="1600" dirty="0">
                <a:latin typeface="Times New Roman"/>
                <a:ea typeface="Times New Roman"/>
              </a:rPr>
              <a:t>или на </a:t>
            </a:r>
            <a:r>
              <a:rPr lang="ru-RU" sz="1600" dirty="0" smtClean="0">
                <a:latin typeface="Times New Roman"/>
                <a:ea typeface="Times New Roman"/>
              </a:rPr>
              <a:t>8 964,1  тыс</a:t>
            </a:r>
            <a:r>
              <a:rPr lang="ru-RU" sz="1600" dirty="0">
                <a:latin typeface="Times New Roman"/>
                <a:ea typeface="Times New Roman"/>
              </a:rPr>
              <a:t>. рублей.</a:t>
            </a:r>
            <a:endParaRPr lang="ru-RU" altLang="ru-RU" sz="1600" dirty="0" smtClean="0">
              <a:solidFill>
                <a:prstClr val="black"/>
              </a:solidFill>
              <a:latin typeface="Times New Roman" pitchFamily="18" charset="0"/>
              <a:cs typeface="Times New Roman" pitchFamily="18" charset="0"/>
            </a:endParaRPr>
          </a:p>
        </p:txBody>
      </p:sp>
      <p:sp>
        <p:nvSpPr>
          <p:cNvPr id="4" name="Прямоугольник 3"/>
          <p:cNvSpPr/>
          <p:nvPr/>
        </p:nvSpPr>
        <p:spPr>
          <a:xfrm>
            <a:off x="0" y="1900270"/>
            <a:ext cx="1454480" cy="545192"/>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05259" y="6453336"/>
            <a:ext cx="1584176" cy="545192"/>
          </a:xfrm>
          <a:prstGeom prst="rect">
            <a:avLst/>
          </a:prstGeom>
          <a:solidFill>
            <a:schemeClr val="bg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2339752" y="2852936"/>
            <a:ext cx="1571625"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ru-RU" sz="900" b="1" dirty="0">
              <a:solidFill>
                <a:sysClr val="windowText" lastClr="000000"/>
              </a:solidFill>
              <a:latin typeface="Times New Roman" panose="02020603050405020304" pitchFamily="18" charset="0"/>
              <a:cs typeface="Times New Roman" panose="02020603050405020304" pitchFamily="18" charset="0"/>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240" y="2226998"/>
            <a:ext cx="7805200" cy="428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420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640960"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949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11560" y="442567"/>
            <a:ext cx="777686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47675"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ct val="50000"/>
              </a:spcBef>
              <a:buClrTx/>
              <a:buSzTx/>
              <a:buFontTx/>
              <a:buNone/>
            </a:pPr>
            <a:r>
              <a:rPr lang="ru-RU" altLang="ru-RU" sz="1600" dirty="0" smtClean="0">
                <a:solidFill>
                  <a:prstClr val="black"/>
                </a:solidFill>
                <a:latin typeface="Times New Roman" pitchFamily="18" charset="0"/>
              </a:rPr>
              <a:t>С  проектом решения Совета народных депутатов Муромского района «О назначении публичных слушаний по проекту решения Совета народных депутатов «Об утверждении отчета об исполнении бюджета Муромского района за 2018 год» можно ознакомиться в газете «Муромский край. Документы» или на сайте администрации Муромского района </a:t>
            </a:r>
            <a:r>
              <a:rPr lang="en-US" altLang="ru-RU" sz="1600" u="sng" dirty="0" smtClean="0">
                <a:solidFill>
                  <a:srgbClr val="000099"/>
                </a:solidFill>
                <a:latin typeface="Times New Roman" pitchFamily="18" charset="0"/>
              </a:rPr>
              <a:t>www.muromraion.ru</a:t>
            </a:r>
            <a:r>
              <a:rPr lang="ru-RU" altLang="ru-RU" sz="1600" u="sng" dirty="0" smtClean="0">
                <a:solidFill>
                  <a:srgbClr val="000099"/>
                </a:solidFill>
                <a:latin typeface="Times New Roman" pitchFamily="18" charset="0"/>
              </a:rPr>
              <a:t> </a:t>
            </a:r>
            <a:r>
              <a:rPr lang="en-US" altLang="ru-RU" sz="1600" dirty="0" smtClean="0">
                <a:solidFill>
                  <a:srgbClr val="000099"/>
                </a:solidFill>
                <a:latin typeface="Times New Roman" pitchFamily="18" charset="0"/>
              </a:rPr>
              <a:t> </a:t>
            </a:r>
            <a:r>
              <a:rPr lang="ru-RU" altLang="ru-RU" sz="1600" dirty="0" smtClean="0">
                <a:solidFill>
                  <a:prstClr val="black"/>
                </a:solidFill>
                <a:latin typeface="Times New Roman" pitchFamily="18" charset="0"/>
              </a:rPr>
              <a:t>в разделе «Финансовое управление».</a:t>
            </a:r>
          </a:p>
        </p:txBody>
      </p:sp>
      <p:sp>
        <p:nvSpPr>
          <p:cNvPr id="3" name="Text Box 6"/>
          <p:cNvSpPr txBox="1">
            <a:spLocks noChangeArrowheads="1"/>
          </p:cNvSpPr>
          <p:nvPr/>
        </p:nvSpPr>
        <p:spPr bwMode="auto">
          <a:xfrm>
            <a:off x="287337" y="3284984"/>
            <a:ext cx="856932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542925"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800" b="1" u="sng" dirty="0" smtClean="0">
                <a:solidFill>
                  <a:prstClr val="black"/>
                </a:solidFill>
                <a:latin typeface="Times New Roman" pitchFamily="18" charset="0"/>
              </a:rPr>
              <a:t>Информация для контактов</a:t>
            </a:r>
          </a:p>
          <a:p>
            <a:pPr algn="ctr" eaLnBrk="1" hangingPunct="1">
              <a:spcBef>
                <a:spcPct val="50000"/>
              </a:spcBef>
              <a:buClrTx/>
              <a:buSzTx/>
              <a:buFontTx/>
              <a:buNone/>
            </a:pPr>
            <a:endParaRPr lang="ru-RU" altLang="ru-RU" sz="1800" b="1" u="sng" dirty="0" smtClean="0">
              <a:solidFill>
                <a:prstClr val="black"/>
              </a:solidFill>
              <a:latin typeface="Times New Roman" pitchFamily="18" charset="0"/>
            </a:endParaRPr>
          </a:p>
          <a:p>
            <a:pPr algn="ctr" eaLnBrk="1" hangingPunct="1">
              <a:spcBef>
                <a:spcPct val="50000"/>
              </a:spcBef>
              <a:buClrTx/>
              <a:buSzTx/>
              <a:buFontTx/>
              <a:buNone/>
            </a:pPr>
            <a:r>
              <a:rPr lang="ru-RU" altLang="ru-RU" sz="1400" dirty="0" smtClean="0">
                <a:solidFill>
                  <a:prstClr val="black"/>
                </a:solidFill>
                <a:latin typeface="Times New Roman" pitchFamily="18" charset="0"/>
              </a:rPr>
              <a:t>Финансовое управление администрации Муромского района</a:t>
            </a:r>
          </a:p>
          <a:p>
            <a:pPr algn="ctr" eaLnBrk="1" hangingPunct="1">
              <a:spcBef>
                <a:spcPct val="0"/>
              </a:spcBef>
              <a:buClrTx/>
              <a:buSzTx/>
              <a:buFontTx/>
              <a:buNone/>
            </a:pPr>
            <a:r>
              <a:rPr lang="ru-RU" altLang="ru-RU" sz="1400" dirty="0" smtClean="0">
                <a:solidFill>
                  <a:prstClr val="black"/>
                </a:solidFill>
                <a:latin typeface="Times New Roman" pitchFamily="18" charset="0"/>
              </a:rPr>
              <a:t>Адрес: пл. Крестьянина, 6</a:t>
            </a:r>
          </a:p>
          <a:p>
            <a:pPr algn="ctr" eaLnBrk="1" hangingPunct="1">
              <a:spcBef>
                <a:spcPct val="0"/>
              </a:spcBef>
              <a:buClrTx/>
              <a:buSzTx/>
              <a:buFontTx/>
              <a:buNone/>
            </a:pPr>
            <a:r>
              <a:rPr lang="ru-RU" altLang="ru-RU" sz="1400" dirty="0" smtClean="0">
                <a:solidFill>
                  <a:prstClr val="black"/>
                </a:solidFill>
                <a:latin typeface="Times New Roman" pitchFamily="18" charset="0"/>
              </a:rPr>
              <a:t>г. Муром, Владимирская обл., 602267</a:t>
            </a:r>
          </a:p>
          <a:p>
            <a:pPr algn="ctr" eaLnBrk="1" hangingPunct="1">
              <a:spcBef>
                <a:spcPct val="0"/>
              </a:spcBef>
              <a:buClrTx/>
              <a:buSzTx/>
              <a:buFontTx/>
              <a:buNone/>
            </a:pPr>
            <a:r>
              <a:rPr lang="ru-RU" altLang="ru-RU" sz="1400" dirty="0" smtClean="0">
                <a:solidFill>
                  <a:prstClr val="black"/>
                </a:solidFill>
                <a:latin typeface="Times New Roman" pitchFamily="18" charset="0"/>
              </a:rPr>
              <a:t>тел. (49234) 3-31-95, факс (49234) 2-69-95</a:t>
            </a:r>
          </a:p>
          <a:p>
            <a:pPr algn="ctr" eaLnBrk="1" hangingPunct="1">
              <a:spcBef>
                <a:spcPct val="0"/>
              </a:spcBef>
              <a:buClrTx/>
              <a:buSzTx/>
              <a:buFontTx/>
              <a:buNone/>
            </a:pPr>
            <a:r>
              <a:rPr lang="en-US" altLang="ru-RU" sz="1400" dirty="0" smtClean="0">
                <a:solidFill>
                  <a:prstClr val="black"/>
                </a:solidFill>
                <a:latin typeface="Times New Roman" pitchFamily="18" charset="0"/>
              </a:rPr>
              <a:t>e-mail: </a:t>
            </a:r>
            <a:r>
              <a:rPr lang="ru-RU" altLang="ru-RU" sz="1400" u="sng" dirty="0" smtClean="0">
                <a:solidFill>
                  <a:prstClr val="black"/>
                </a:solidFill>
                <a:latin typeface="Times New Roman" pitchFamily="18" charset="0"/>
              </a:rPr>
              <a:t>rayfu@mail.ru</a:t>
            </a:r>
          </a:p>
          <a:p>
            <a:pPr algn="ctr" eaLnBrk="1" hangingPunct="1">
              <a:spcBef>
                <a:spcPct val="0"/>
              </a:spcBef>
              <a:buClrTx/>
              <a:buSzTx/>
              <a:buFontTx/>
              <a:buNone/>
            </a:pPr>
            <a:r>
              <a:rPr lang="ru-RU" altLang="ru-RU" sz="1400" dirty="0" smtClean="0">
                <a:solidFill>
                  <a:prstClr val="black"/>
                </a:solidFill>
                <a:latin typeface="Times New Roman" pitchFamily="18" charset="0"/>
              </a:rPr>
              <a:t>График работы финансового управления:</a:t>
            </a:r>
          </a:p>
          <a:p>
            <a:pPr algn="ctr" eaLnBrk="1" hangingPunct="1">
              <a:spcBef>
                <a:spcPct val="0"/>
              </a:spcBef>
              <a:buClrTx/>
              <a:buSzTx/>
              <a:buFontTx/>
              <a:buNone/>
            </a:pPr>
            <a:r>
              <a:rPr lang="ru-RU" altLang="ru-RU" sz="1400" dirty="0" smtClean="0">
                <a:solidFill>
                  <a:prstClr val="black"/>
                </a:solidFill>
                <a:latin typeface="Times New Roman" pitchFamily="18" charset="0"/>
              </a:rPr>
              <a:t>с 8:00 до 17:00 перерыв на обед с 12:00 до 13:00</a:t>
            </a:r>
          </a:p>
        </p:txBody>
      </p:sp>
    </p:spTree>
    <p:extLst>
      <p:ext uri="{BB962C8B-B14F-4D97-AF65-F5344CB8AC3E}">
        <p14:creationId xmlns:p14="http://schemas.microsoft.com/office/powerpoint/2010/main" val="3317248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descr="Голубая тисненая бумага"/>
          <p:cNvSpPr txBox="1">
            <a:spLocks noChangeArrowheads="1"/>
          </p:cNvSpPr>
          <p:nvPr/>
        </p:nvSpPr>
        <p:spPr bwMode="auto">
          <a:xfrm>
            <a:off x="412713" y="116632"/>
            <a:ext cx="8582793"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ru-RU" altLang="ru-RU" sz="1800" b="1" dirty="0" smtClean="0">
                <a:solidFill>
                  <a:srgbClr val="073E87">
                    <a:lumMod val="75000"/>
                  </a:srgbClr>
                </a:solidFill>
                <a:latin typeface="Times New Roman" pitchFamily="18" charset="0"/>
              </a:rPr>
              <a:t>Основные экономические показатели развития экономики муниципального образования Муромский район за 2018 год</a:t>
            </a:r>
          </a:p>
        </p:txBody>
      </p:sp>
      <p:sp>
        <p:nvSpPr>
          <p:cNvPr id="5" name="Rectangle 6"/>
          <p:cNvSpPr>
            <a:spLocks noChangeArrowheads="1"/>
          </p:cNvSpPr>
          <p:nvPr/>
        </p:nvSpPr>
        <p:spPr bwMode="auto">
          <a:xfrm>
            <a:off x="250824" y="786558"/>
            <a:ext cx="6985472" cy="1269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lnSpc>
                <a:spcPct val="80000"/>
              </a:lnSpc>
              <a:spcBef>
                <a:spcPct val="50000"/>
              </a:spcBef>
              <a:spcAft>
                <a:spcPts val="750"/>
              </a:spcAft>
              <a:buClrTx/>
              <a:buSzTx/>
              <a:buNone/>
            </a:pPr>
            <a:r>
              <a:rPr lang="ru-RU" altLang="ru-RU" sz="1400" b="1" dirty="0">
                <a:solidFill>
                  <a:srgbClr val="000000"/>
                </a:solidFill>
                <a:latin typeface="Times New Roman" pitchFamily="18" charset="0"/>
              </a:rPr>
              <a:t> </a:t>
            </a:r>
            <a:r>
              <a:rPr lang="ru-RU" altLang="ru-RU" sz="1400" b="1" dirty="0" smtClean="0">
                <a:solidFill>
                  <a:srgbClr val="000000"/>
                </a:solidFill>
                <a:latin typeface="Times New Roman" pitchFamily="18" charset="0"/>
              </a:rPr>
              <a:t>Численность </a:t>
            </a:r>
            <a:r>
              <a:rPr lang="ru-RU" altLang="ru-RU" sz="1400" b="1" dirty="0">
                <a:solidFill>
                  <a:srgbClr val="000000"/>
                </a:solidFill>
                <a:latin typeface="Times New Roman" pitchFamily="18" charset="0"/>
              </a:rPr>
              <a:t>постоянного  населения на </a:t>
            </a:r>
            <a:r>
              <a:rPr lang="ru-RU" altLang="ru-RU" sz="1400" b="1" dirty="0" smtClean="0">
                <a:solidFill>
                  <a:srgbClr val="000000"/>
                </a:solidFill>
                <a:latin typeface="Times New Roman" pitchFamily="18" charset="0"/>
              </a:rPr>
              <a:t>2018 </a:t>
            </a:r>
            <a:r>
              <a:rPr lang="ru-RU" altLang="ru-RU" sz="1400" b="1" dirty="0">
                <a:solidFill>
                  <a:srgbClr val="000000"/>
                </a:solidFill>
                <a:latin typeface="Times New Roman" pitchFamily="18" charset="0"/>
              </a:rPr>
              <a:t>год </a:t>
            </a:r>
            <a:r>
              <a:rPr lang="ru-RU" altLang="ru-RU" sz="1400" b="1" dirty="0" smtClean="0">
                <a:solidFill>
                  <a:srgbClr val="000000"/>
                </a:solidFill>
                <a:latin typeface="Times New Roman" pitchFamily="18" charset="0"/>
              </a:rPr>
              <a:t> 15898 человек, в том числе:</a:t>
            </a:r>
          </a:p>
          <a:p>
            <a:pPr marL="460375" indent="-285750" eaLnBrk="1" hangingPunct="1">
              <a:lnSpc>
                <a:spcPct val="80000"/>
              </a:lnSpc>
              <a:spcBef>
                <a:spcPts val="600"/>
              </a:spcBef>
              <a:spcAft>
                <a:spcPts val="600"/>
              </a:spcAft>
              <a:buClrTx/>
              <a:buSzTx/>
              <a:buFont typeface="Wingdings" panose="05000000000000000000" pitchFamily="2" charset="2"/>
              <a:buChar char="v"/>
            </a:pPr>
            <a:r>
              <a:rPr lang="ru-RU" sz="1400" dirty="0" smtClean="0">
                <a:effectLst/>
                <a:latin typeface="Times New Roman"/>
                <a:ea typeface="Times New Roman"/>
              </a:rPr>
              <a:t>численность населения моложе трудоспособного возраста – </a:t>
            </a:r>
            <a:r>
              <a:rPr lang="ru-RU" sz="1400" dirty="0">
                <a:latin typeface="Times New Roman"/>
                <a:ea typeface="Times New Roman"/>
              </a:rPr>
              <a:t>2308 </a:t>
            </a:r>
            <a:r>
              <a:rPr lang="ru-RU" sz="1400" dirty="0" smtClean="0">
                <a:effectLst/>
                <a:latin typeface="Times New Roman"/>
                <a:ea typeface="Times New Roman"/>
              </a:rPr>
              <a:t>человек;</a:t>
            </a:r>
          </a:p>
          <a:p>
            <a:pPr marL="460375" indent="-285750" eaLnBrk="1" hangingPunct="1">
              <a:lnSpc>
                <a:spcPct val="80000"/>
              </a:lnSpc>
              <a:spcBef>
                <a:spcPts val="600"/>
              </a:spcBef>
              <a:spcAft>
                <a:spcPts val="600"/>
              </a:spcAft>
              <a:buClrTx/>
              <a:buSzTx/>
              <a:buFont typeface="Wingdings" panose="05000000000000000000" pitchFamily="2" charset="2"/>
              <a:buChar char="v"/>
            </a:pPr>
            <a:r>
              <a:rPr lang="ru-RU" sz="1400" dirty="0">
                <a:latin typeface="Times New Roman"/>
                <a:ea typeface="Times New Roman"/>
              </a:rPr>
              <a:t>ч</a:t>
            </a:r>
            <a:r>
              <a:rPr lang="ru-RU" sz="1400" dirty="0" smtClean="0">
                <a:effectLst/>
                <a:latin typeface="Times New Roman"/>
                <a:ea typeface="Times New Roman"/>
              </a:rPr>
              <a:t>исленность населения старше трудоспособного возраста </a:t>
            </a:r>
            <a:r>
              <a:rPr lang="ru-RU" sz="1400" dirty="0" smtClean="0">
                <a:latin typeface="Times New Roman"/>
                <a:ea typeface="Times New Roman"/>
              </a:rPr>
              <a:t>– 5585 </a:t>
            </a:r>
            <a:r>
              <a:rPr lang="ru-RU" sz="1400" dirty="0" smtClean="0">
                <a:effectLst/>
                <a:latin typeface="Times New Roman"/>
                <a:ea typeface="Times New Roman"/>
              </a:rPr>
              <a:t>человек;</a:t>
            </a:r>
          </a:p>
          <a:p>
            <a:pPr marL="460375" indent="-285750" eaLnBrk="1" hangingPunct="1">
              <a:lnSpc>
                <a:spcPct val="80000"/>
              </a:lnSpc>
              <a:spcBef>
                <a:spcPts val="600"/>
              </a:spcBef>
              <a:spcAft>
                <a:spcPts val="600"/>
              </a:spcAft>
              <a:buClrTx/>
              <a:buSzTx/>
              <a:buFont typeface="Wingdings" panose="05000000000000000000" pitchFamily="2" charset="2"/>
              <a:buChar char="v"/>
            </a:pPr>
            <a:r>
              <a:rPr lang="ru-RU" sz="1400" dirty="0" smtClean="0">
                <a:latin typeface="Times New Roman"/>
                <a:ea typeface="Times New Roman"/>
              </a:rPr>
              <a:t>ч</a:t>
            </a:r>
            <a:r>
              <a:rPr lang="ru-RU" sz="1400" dirty="0" smtClean="0">
                <a:effectLst/>
                <a:latin typeface="Times New Roman"/>
                <a:ea typeface="Times New Roman"/>
              </a:rPr>
              <a:t>исленность населения трудоспособного возраста – 8005 человек.</a:t>
            </a:r>
            <a:endParaRPr lang="ru-RU" altLang="ru-RU" sz="1400" b="1" dirty="0" smtClean="0">
              <a:solidFill>
                <a:schemeClr val="tx1"/>
              </a:solidFill>
              <a:latin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55623"/>
            <a:ext cx="4032448" cy="223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33634"/>
            <a:ext cx="4392488" cy="225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4437112"/>
            <a:ext cx="4584700" cy="232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344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432683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3" y="620688"/>
            <a:ext cx="4104457" cy="244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381" y="3501008"/>
            <a:ext cx="4357969"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3" y="3501008"/>
            <a:ext cx="413540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279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154"/>
          <p:cNvSpPr>
            <a:spLocks noChangeShapeType="1"/>
          </p:cNvSpPr>
          <p:nvPr/>
        </p:nvSpPr>
        <p:spPr bwMode="auto">
          <a:xfrm>
            <a:off x="5232400" y="12969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315" name="Line 562"/>
          <p:cNvSpPr>
            <a:spLocks noChangeShapeType="1"/>
          </p:cNvSpPr>
          <p:nvPr/>
        </p:nvSpPr>
        <p:spPr bwMode="auto">
          <a:xfrm>
            <a:off x="5473700" y="17383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316" name="Rectangle 46"/>
          <p:cNvSpPr>
            <a:spLocks noChangeArrowheads="1"/>
          </p:cNvSpPr>
          <p:nvPr/>
        </p:nvSpPr>
        <p:spPr bwMode="auto">
          <a:xfrm>
            <a:off x="1116013" y="115888"/>
            <a:ext cx="72004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ru-RU" altLang="ru-RU" sz="1800" b="1" dirty="0" smtClean="0">
                <a:solidFill>
                  <a:schemeClr val="tx1"/>
                </a:solidFill>
                <a:latin typeface="Times New Roman" pitchFamily="18" charset="0"/>
              </a:rPr>
              <a:t>Основные параметры исполнения бюджета Муромского района </a:t>
            </a:r>
            <a:endParaRPr lang="ru-RU" altLang="ru-RU" sz="1800" b="1" dirty="0" smtClean="0">
              <a:solidFill>
                <a:schemeClr val="tx1"/>
              </a:solidFill>
              <a:latin typeface="Times New Roman" pitchFamily="18" charset="0"/>
            </a:endParaRPr>
          </a:p>
          <a:p>
            <a:pPr algn="ctr" eaLnBrk="1" hangingPunct="1">
              <a:spcBef>
                <a:spcPct val="0"/>
              </a:spcBef>
              <a:buClrTx/>
              <a:buSzTx/>
              <a:buFontTx/>
              <a:buNone/>
            </a:pPr>
            <a:r>
              <a:rPr lang="ru-RU" altLang="ru-RU" sz="1800" b="1" dirty="0" smtClean="0">
                <a:solidFill>
                  <a:schemeClr val="tx1"/>
                </a:solidFill>
                <a:latin typeface="Times New Roman" pitchFamily="18" charset="0"/>
              </a:rPr>
              <a:t>за </a:t>
            </a:r>
            <a:r>
              <a:rPr lang="ru-RU" altLang="ru-RU" sz="1800" b="1" dirty="0" smtClean="0">
                <a:solidFill>
                  <a:schemeClr val="tx1"/>
                </a:solidFill>
                <a:latin typeface="Times New Roman" pitchFamily="18" charset="0"/>
              </a:rPr>
              <a:t>2018 год</a:t>
            </a:r>
            <a:endParaRPr lang="ru-RU" altLang="ru-RU" sz="1800" b="1" dirty="0">
              <a:solidFill>
                <a:schemeClr val="tx1"/>
              </a:solidFill>
              <a:latin typeface="Times New Roman" pitchFamily="18" charset="0"/>
            </a:endParaRPr>
          </a:p>
        </p:txBody>
      </p:sp>
      <p:sp>
        <p:nvSpPr>
          <p:cNvPr id="13317" name="AutoShape 37"/>
          <p:cNvSpPr>
            <a:spLocks noChangeArrowheads="1"/>
          </p:cNvSpPr>
          <p:nvPr/>
        </p:nvSpPr>
        <p:spPr bwMode="auto">
          <a:xfrm rot="10800000">
            <a:off x="6207421" y="5809455"/>
            <a:ext cx="2808288" cy="572397"/>
          </a:xfrm>
          <a:prstGeom prst="homePlate">
            <a:avLst>
              <a:gd name="adj" fmla="val 194515"/>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18" name="AutoShape 4"/>
          <p:cNvSpPr>
            <a:spLocks noChangeArrowheads="1"/>
          </p:cNvSpPr>
          <p:nvPr/>
        </p:nvSpPr>
        <p:spPr bwMode="auto">
          <a:xfrm>
            <a:off x="431799" y="681475"/>
            <a:ext cx="2663825" cy="710456"/>
          </a:xfrm>
          <a:prstGeom prst="bevel">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19" name="AutoShape 5"/>
          <p:cNvSpPr>
            <a:spLocks noChangeArrowheads="1"/>
          </p:cNvSpPr>
          <p:nvPr/>
        </p:nvSpPr>
        <p:spPr bwMode="auto">
          <a:xfrm>
            <a:off x="6172207" y="681475"/>
            <a:ext cx="2735263" cy="719138"/>
          </a:xfrm>
          <a:prstGeom prst="bevel">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20" name="Text Box 6"/>
          <p:cNvSpPr txBox="1">
            <a:spLocks noChangeArrowheads="1"/>
          </p:cNvSpPr>
          <p:nvPr/>
        </p:nvSpPr>
        <p:spPr bwMode="auto">
          <a:xfrm>
            <a:off x="584513" y="775053"/>
            <a:ext cx="24479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b="1" dirty="0">
                <a:solidFill>
                  <a:schemeClr val="tx1"/>
                </a:solidFill>
                <a:latin typeface="Times New Roman" pitchFamily="18" charset="0"/>
              </a:rPr>
              <a:t>ДОХОДЫ БЮДЖЕТА </a:t>
            </a:r>
          </a:p>
          <a:p>
            <a:pPr algn="ctr" eaLnBrk="1" hangingPunct="1">
              <a:spcBef>
                <a:spcPct val="0"/>
              </a:spcBef>
              <a:buClrTx/>
              <a:buSzTx/>
              <a:buFontTx/>
              <a:buNone/>
            </a:pPr>
            <a:r>
              <a:rPr lang="ru-RU" altLang="ru-RU" sz="1600" b="1" dirty="0">
                <a:solidFill>
                  <a:schemeClr val="tx1"/>
                </a:solidFill>
                <a:latin typeface="Times New Roman" pitchFamily="18" charset="0"/>
              </a:rPr>
              <a:t>  </a:t>
            </a:r>
            <a:r>
              <a:rPr lang="ru-RU" altLang="ru-RU" sz="1600" b="1" dirty="0" smtClean="0">
                <a:solidFill>
                  <a:schemeClr val="tx1"/>
                </a:solidFill>
                <a:latin typeface="Times New Roman" pitchFamily="18" charset="0"/>
              </a:rPr>
              <a:t>     387 821,8 тыс</a:t>
            </a:r>
            <a:r>
              <a:rPr lang="ru-RU" altLang="ru-RU" sz="1600" b="1" dirty="0">
                <a:solidFill>
                  <a:schemeClr val="tx1"/>
                </a:solidFill>
                <a:latin typeface="Times New Roman" pitchFamily="18" charset="0"/>
              </a:rPr>
              <a:t>. руб.</a:t>
            </a:r>
          </a:p>
        </p:txBody>
      </p:sp>
      <p:sp>
        <p:nvSpPr>
          <p:cNvPr id="13321" name="Text Box 7"/>
          <p:cNvSpPr txBox="1">
            <a:spLocks noChangeArrowheads="1"/>
          </p:cNvSpPr>
          <p:nvPr/>
        </p:nvSpPr>
        <p:spPr bwMode="auto">
          <a:xfrm>
            <a:off x="6249975" y="762219"/>
            <a:ext cx="27352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b="1" dirty="0">
                <a:solidFill>
                  <a:schemeClr val="tx1"/>
                </a:solidFill>
                <a:latin typeface="Times New Roman" pitchFamily="18" charset="0"/>
              </a:rPr>
              <a:t>РАСХОДЫ БЮДЖЕТА</a:t>
            </a:r>
          </a:p>
          <a:p>
            <a:pPr algn="ctr" eaLnBrk="1" hangingPunct="1">
              <a:spcBef>
                <a:spcPct val="0"/>
              </a:spcBef>
              <a:buClrTx/>
              <a:buSzTx/>
              <a:buFontTx/>
              <a:buNone/>
            </a:pPr>
            <a:r>
              <a:rPr lang="ru-RU" altLang="ru-RU" sz="1600" b="1" dirty="0" smtClean="0">
                <a:solidFill>
                  <a:schemeClr val="tx1"/>
                </a:solidFill>
                <a:latin typeface="Times New Roman" pitchFamily="18" charset="0"/>
              </a:rPr>
              <a:t>392 050,1 тыс</a:t>
            </a:r>
            <a:r>
              <a:rPr lang="ru-RU" altLang="ru-RU" sz="1600" b="1" dirty="0">
                <a:solidFill>
                  <a:schemeClr val="tx1"/>
                </a:solidFill>
                <a:latin typeface="Times New Roman" pitchFamily="18" charset="0"/>
              </a:rPr>
              <a:t>. руб.</a:t>
            </a:r>
          </a:p>
        </p:txBody>
      </p:sp>
      <p:sp>
        <p:nvSpPr>
          <p:cNvPr id="13322" name="AutoShape 8"/>
          <p:cNvSpPr>
            <a:spLocks noChangeArrowheads="1"/>
          </p:cNvSpPr>
          <p:nvPr/>
        </p:nvSpPr>
        <p:spPr bwMode="auto">
          <a:xfrm>
            <a:off x="251521" y="2382411"/>
            <a:ext cx="2349118" cy="1295400"/>
          </a:xfrm>
          <a:prstGeom prst="homePlate">
            <a:avLst>
              <a:gd name="adj" fmla="val 38909"/>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23" name="AutoShape 9"/>
          <p:cNvSpPr>
            <a:spLocks noChangeArrowheads="1"/>
          </p:cNvSpPr>
          <p:nvPr/>
        </p:nvSpPr>
        <p:spPr bwMode="auto">
          <a:xfrm>
            <a:off x="251522" y="3873500"/>
            <a:ext cx="2368500" cy="1295400"/>
          </a:xfrm>
          <a:prstGeom prst="homePlate">
            <a:avLst>
              <a:gd name="adj" fmla="val 38909"/>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24" name="AutoShape 10"/>
          <p:cNvSpPr>
            <a:spLocks noChangeArrowheads="1"/>
          </p:cNvSpPr>
          <p:nvPr/>
        </p:nvSpPr>
        <p:spPr bwMode="auto">
          <a:xfrm>
            <a:off x="251523" y="5384800"/>
            <a:ext cx="2368500" cy="1295400"/>
          </a:xfrm>
          <a:prstGeom prst="homePlate">
            <a:avLst>
              <a:gd name="adj" fmla="val 38909"/>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25" name="AutoShape 11"/>
          <p:cNvSpPr>
            <a:spLocks noChangeArrowheads="1"/>
          </p:cNvSpPr>
          <p:nvPr/>
        </p:nvSpPr>
        <p:spPr bwMode="auto">
          <a:xfrm rot="10800000">
            <a:off x="6128989" y="2132856"/>
            <a:ext cx="2879725" cy="406400"/>
          </a:xfrm>
          <a:prstGeom prst="homePlate">
            <a:avLst>
              <a:gd name="adj" fmla="val 194830"/>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26" name="Text Box 14"/>
          <p:cNvSpPr txBox="1">
            <a:spLocks noChangeArrowheads="1"/>
          </p:cNvSpPr>
          <p:nvPr/>
        </p:nvSpPr>
        <p:spPr bwMode="auto">
          <a:xfrm>
            <a:off x="431799" y="2614612"/>
            <a:ext cx="17287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dirty="0">
                <a:solidFill>
                  <a:schemeClr val="tx1"/>
                </a:solidFill>
                <a:latin typeface="Times New Roman" pitchFamily="18" charset="0"/>
              </a:rPr>
              <a:t>Налоговые</a:t>
            </a:r>
          </a:p>
          <a:p>
            <a:pPr algn="ctr" eaLnBrk="1" hangingPunct="1">
              <a:spcBef>
                <a:spcPct val="0"/>
              </a:spcBef>
              <a:buClrTx/>
              <a:buSzTx/>
              <a:buFontTx/>
              <a:buNone/>
            </a:pPr>
            <a:r>
              <a:rPr lang="ru-RU" altLang="ru-RU" sz="1600" dirty="0">
                <a:solidFill>
                  <a:schemeClr val="tx1"/>
                </a:solidFill>
                <a:latin typeface="Times New Roman" pitchFamily="18" charset="0"/>
              </a:rPr>
              <a:t> </a:t>
            </a:r>
            <a:r>
              <a:rPr lang="ru-RU" altLang="ru-RU" sz="1600" dirty="0" smtClean="0">
                <a:solidFill>
                  <a:schemeClr val="tx1"/>
                </a:solidFill>
                <a:latin typeface="Times New Roman" pitchFamily="18" charset="0"/>
              </a:rPr>
              <a:t>доходы</a:t>
            </a:r>
          </a:p>
          <a:p>
            <a:pPr algn="ctr" eaLnBrk="1" hangingPunct="1">
              <a:spcBef>
                <a:spcPct val="0"/>
              </a:spcBef>
              <a:buClrTx/>
              <a:buSzTx/>
              <a:buFontTx/>
              <a:buNone/>
            </a:pPr>
            <a:r>
              <a:rPr lang="ru-RU" altLang="ru-RU" sz="1600" dirty="0" smtClean="0">
                <a:solidFill>
                  <a:schemeClr val="tx1"/>
                </a:solidFill>
                <a:latin typeface="Times New Roman" pitchFamily="18" charset="0"/>
              </a:rPr>
              <a:t>49 506,3 тыс</a:t>
            </a:r>
            <a:r>
              <a:rPr lang="ru-RU" altLang="ru-RU" sz="1600" dirty="0">
                <a:solidFill>
                  <a:schemeClr val="tx1"/>
                </a:solidFill>
                <a:latin typeface="Times New Roman" pitchFamily="18" charset="0"/>
              </a:rPr>
              <a:t>. руб.</a:t>
            </a:r>
          </a:p>
        </p:txBody>
      </p:sp>
      <p:sp>
        <p:nvSpPr>
          <p:cNvPr id="13327" name="Text Box 15"/>
          <p:cNvSpPr txBox="1">
            <a:spLocks noChangeArrowheads="1"/>
          </p:cNvSpPr>
          <p:nvPr/>
        </p:nvSpPr>
        <p:spPr bwMode="auto">
          <a:xfrm>
            <a:off x="443218" y="4119195"/>
            <a:ext cx="17287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dirty="0">
                <a:solidFill>
                  <a:schemeClr val="tx1"/>
                </a:solidFill>
                <a:latin typeface="Times New Roman" pitchFamily="18" charset="0"/>
              </a:rPr>
              <a:t>Неналоговые </a:t>
            </a:r>
            <a:r>
              <a:rPr lang="ru-RU" altLang="ru-RU" sz="1600" dirty="0" smtClean="0">
                <a:solidFill>
                  <a:schemeClr val="tx1"/>
                </a:solidFill>
                <a:latin typeface="Times New Roman" pitchFamily="18" charset="0"/>
              </a:rPr>
              <a:t>доходы  10 451,9           тыс</a:t>
            </a:r>
            <a:r>
              <a:rPr lang="ru-RU" altLang="ru-RU" sz="1600" dirty="0">
                <a:solidFill>
                  <a:schemeClr val="tx1"/>
                </a:solidFill>
                <a:latin typeface="Times New Roman" pitchFamily="18" charset="0"/>
              </a:rPr>
              <a:t>. руб.</a:t>
            </a:r>
          </a:p>
        </p:txBody>
      </p:sp>
      <p:sp>
        <p:nvSpPr>
          <p:cNvPr id="13328" name="Text Box 16"/>
          <p:cNvSpPr txBox="1">
            <a:spLocks noChangeArrowheads="1"/>
          </p:cNvSpPr>
          <p:nvPr/>
        </p:nvSpPr>
        <p:spPr bwMode="auto">
          <a:xfrm>
            <a:off x="431799" y="5550856"/>
            <a:ext cx="18732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dirty="0">
                <a:solidFill>
                  <a:schemeClr val="tx1"/>
                </a:solidFill>
                <a:latin typeface="Times New Roman" pitchFamily="18" charset="0"/>
              </a:rPr>
              <a:t>Безвозмездные </a:t>
            </a:r>
            <a:r>
              <a:rPr lang="ru-RU" altLang="ru-RU" sz="1600" dirty="0" smtClean="0">
                <a:solidFill>
                  <a:schemeClr val="tx1"/>
                </a:solidFill>
                <a:latin typeface="Times New Roman" pitchFamily="18" charset="0"/>
              </a:rPr>
              <a:t>поступления      327 863,6  тыс</a:t>
            </a:r>
            <a:r>
              <a:rPr lang="ru-RU" altLang="ru-RU" sz="1600" dirty="0">
                <a:solidFill>
                  <a:schemeClr val="tx1"/>
                </a:solidFill>
                <a:latin typeface="Times New Roman" pitchFamily="18" charset="0"/>
              </a:rPr>
              <a:t>. руб.</a:t>
            </a:r>
          </a:p>
        </p:txBody>
      </p:sp>
      <p:sp>
        <p:nvSpPr>
          <p:cNvPr id="13329" name="AutoShape 17"/>
          <p:cNvSpPr>
            <a:spLocks noChangeArrowheads="1"/>
          </p:cNvSpPr>
          <p:nvPr/>
        </p:nvSpPr>
        <p:spPr bwMode="auto">
          <a:xfrm rot="10800000">
            <a:off x="6162366" y="2609806"/>
            <a:ext cx="2846348" cy="431800"/>
          </a:xfrm>
          <a:prstGeom prst="homePlate">
            <a:avLst>
              <a:gd name="adj" fmla="val 158468"/>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30" name="AutoShape 18"/>
          <p:cNvSpPr>
            <a:spLocks noChangeArrowheads="1"/>
          </p:cNvSpPr>
          <p:nvPr/>
        </p:nvSpPr>
        <p:spPr bwMode="auto">
          <a:xfrm rot="10800000">
            <a:off x="6141219" y="3078530"/>
            <a:ext cx="2858319" cy="431800"/>
          </a:xfrm>
          <a:prstGeom prst="homePlate">
            <a:avLst>
              <a:gd name="adj" fmla="val 162592"/>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31" name="AutoShape 19"/>
          <p:cNvSpPr>
            <a:spLocks noChangeArrowheads="1"/>
          </p:cNvSpPr>
          <p:nvPr/>
        </p:nvSpPr>
        <p:spPr bwMode="auto">
          <a:xfrm rot="10800000">
            <a:off x="6193384" y="3559175"/>
            <a:ext cx="2808288" cy="314325"/>
          </a:xfrm>
          <a:prstGeom prst="homePlate">
            <a:avLst>
              <a:gd name="adj" fmla="val 163010"/>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32" name="AutoShape 20"/>
          <p:cNvSpPr>
            <a:spLocks noChangeArrowheads="1"/>
          </p:cNvSpPr>
          <p:nvPr/>
        </p:nvSpPr>
        <p:spPr bwMode="auto">
          <a:xfrm rot="10800000">
            <a:off x="6199073" y="3907776"/>
            <a:ext cx="2808287" cy="431800"/>
          </a:xfrm>
          <a:prstGeom prst="homePlate">
            <a:avLst>
              <a:gd name="adj" fmla="val 162592"/>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33" name="AutoShape 21"/>
          <p:cNvSpPr>
            <a:spLocks noChangeArrowheads="1"/>
          </p:cNvSpPr>
          <p:nvPr/>
        </p:nvSpPr>
        <p:spPr bwMode="auto">
          <a:xfrm rot="10800000">
            <a:off x="6227763" y="4385022"/>
            <a:ext cx="2792093" cy="431800"/>
          </a:xfrm>
          <a:prstGeom prst="homePlate">
            <a:avLst>
              <a:gd name="adj" fmla="val 158490"/>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34" name="AutoShape 22"/>
          <p:cNvSpPr>
            <a:spLocks noChangeArrowheads="1"/>
          </p:cNvSpPr>
          <p:nvPr/>
        </p:nvSpPr>
        <p:spPr bwMode="auto">
          <a:xfrm rot="10800000">
            <a:off x="6100264" y="1660575"/>
            <a:ext cx="2915445" cy="431800"/>
          </a:xfrm>
          <a:prstGeom prst="homePlate">
            <a:avLst>
              <a:gd name="adj" fmla="val 166714"/>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35" name="Text Box 23"/>
          <p:cNvSpPr txBox="1">
            <a:spLocks noChangeArrowheads="1"/>
          </p:cNvSpPr>
          <p:nvPr/>
        </p:nvSpPr>
        <p:spPr bwMode="auto">
          <a:xfrm>
            <a:off x="6595268" y="1647875"/>
            <a:ext cx="2376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Общегосударственные вопросы </a:t>
            </a:r>
          </a:p>
          <a:p>
            <a:pPr algn="ctr" eaLnBrk="1" hangingPunct="1">
              <a:spcBef>
                <a:spcPct val="0"/>
              </a:spcBef>
              <a:buClrTx/>
              <a:buSzTx/>
              <a:buFontTx/>
              <a:buNone/>
            </a:pPr>
            <a:r>
              <a:rPr lang="ru-RU" altLang="ru-RU" sz="1200" dirty="0" smtClean="0">
                <a:solidFill>
                  <a:schemeClr val="tx1"/>
                </a:solidFill>
                <a:latin typeface="Times New Roman" pitchFamily="18" charset="0"/>
              </a:rPr>
              <a:t>53 885,8 тыс</a:t>
            </a:r>
            <a:r>
              <a:rPr lang="ru-RU" altLang="ru-RU" sz="1200" dirty="0">
                <a:solidFill>
                  <a:schemeClr val="tx1"/>
                </a:solidFill>
                <a:latin typeface="Times New Roman" pitchFamily="18" charset="0"/>
              </a:rPr>
              <a:t>. руб.</a:t>
            </a:r>
          </a:p>
        </p:txBody>
      </p:sp>
      <p:sp>
        <p:nvSpPr>
          <p:cNvPr id="13336" name="Text Box 26"/>
          <p:cNvSpPr txBox="1">
            <a:spLocks noChangeArrowheads="1"/>
          </p:cNvSpPr>
          <p:nvPr/>
        </p:nvSpPr>
        <p:spPr bwMode="auto">
          <a:xfrm>
            <a:off x="6695649" y="2560476"/>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Национальная экономика </a:t>
            </a:r>
          </a:p>
          <a:p>
            <a:pPr algn="ctr" eaLnBrk="1" hangingPunct="1">
              <a:spcBef>
                <a:spcPct val="0"/>
              </a:spcBef>
              <a:buClrTx/>
              <a:buSzTx/>
              <a:buFontTx/>
              <a:buNone/>
            </a:pPr>
            <a:r>
              <a:rPr lang="ru-RU" altLang="ru-RU" sz="1200" dirty="0" smtClean="0">
                <a:solidFill>
                  <a:schemeClr val="tx1"/>
                </a:solidFill>
                <a:latin typeface="Times New Roman" pitchFamily="18" charset="0"/>
              </a:rPr>
              <a:t>29 668,0 тыс</a:t>
            </a:r>
            <a:r>
              <a:rPr lang="ru-RU" altLang="ru-RU" sz="1200" dirty="0">
                <a:solidFill>
                  <a:schemeClr val="tx1"/>
                </a:solidFill>
                <a:latin typeface="Times New Roman" pitchFamily="18" charset="0"/>
              </a:rPr>
              <a:t>. руб.</a:t>
            </a:r>
          </a:p>
        </p:txBody>
      </p:sp>
      <p:sp>
        <p:nvSpPr>
          <p:cNvPr id="13337" name="Text Box 27"/>
          <p:cNvSpPr txBox="1">
            <a:spLocks noChangeArrowheads="1"/>
          </p:cNvSpPr>
          <p:nvPr/>
        </p:nvSpPr>
        <p:spPr bwMode="auto">
          <a:xfrm>
            <a:off x="6611937" y="3030111"/>
            <a:ext cx="234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Жилищно-коммунальное хозяйство </a:t>
            </a:r>
            <a:r>
              <a:rPr lang="ru-RU" altLang="ru-RU" sz="1200" dirty="0" smtClean="0">
                <a:solidFill>
                  <a:schemeClr val="tx1"/>
                </a:solidFill>
                <a:latin typeface="Times New Roman" pitchFamily="18" charset="0"/>
              </a:rPr>
              <a:t>7 398,3 тыс</a:t>
            </a:r>
            <a:r>
              <a:rPr lang="ru-RU" altLang="ru-RU" sz="1200" dirty="0">
                <a:solidFill>
                  <a:schemeClr val="tx1"/>
                </a:solidFill>
                <a:latin typeface="Times New Roman" pitchFamily="18" charset="0"/>
              </a:rPr>
              <a:t>. руб.</a:t>
            </a:r>
          </a:p>
        </p:txBody>
      </p:sp>
      <p:sp>
        <p:nvSpPr>
          <p:cNvPr id="13338" name="Text Box 28"/>
          <p:cNvSpPr txBox="1">
            <a:spLocks noChangeArrowheads="1"/>
          </p:cNvSpPr>
          <p:nvPr/>
        </p:nvSpPr>
        <p:spPr bwMode="auto">
          <a:xfrm>
            <a:off x="6620122" y="3530359"/>
            <a:ext cx="23209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Образование </a:t>
            </a:r>
            <a:r>
              <a:rPr lang="ru-RU" altLang="ru-RU" sz="1200" dirty="0" smtClean="0">
                <a:solidFill>
                  <a:schemeClr val="tx1"/>
                </a:solidFill>
                <a:latin typeface="Times New Roman" pitchFamily="18" charset="0"/>
              </a:rPr>
              <a:t>200 880,4 тыс</a:t>
            </a:r>
            <a:r>
              <a:rPr lang="ru-RU" altLang="ru-RU" sz="1200" dirty="0">
                <a:solidFill>
                  <a:schemeClr val="tx1"/>
                </a:solidFill>
                <a:latin typeface="Times New Roman" pitchFamily="18" charset="0"/>
              </a:rPr>
              <a:t>. руб.</a:t>
            </a:r>
          </a:p>
        </p:txBody>
      </p:sp>
      <p:sp>
        <p:nvSpPr>
          <p:cNvPr id="13339" name="Text Box 29"/>
          <p:cNvSpPr txBox="1">
            <a:spLocks noChangeArrowheads="1"/>
          </p:cNvSpPr>
          <p:nvPr/>
        </p:nvSpPr>
        <p:spPr bwMode="auto">
          <a:xfrm>
            <a:off x="6671951" y="3859646"/>
            <a:ext cx="230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Культура, кинематография        </a:t>
            </a:r>
            <a:r>
              <a:rPr lang="ru-RU" altLang="ru-RU" sz="1200" dirty="0" smtClean="0">
                <a:solidFill>
                  <a:schemeClr val="tx1"/>
                </a:solidFill>
                <a:latin typeface="Times New Roman" pitchFamily="18" charset="0"/>
              </a:rPr>
              <a:t>19 615,9 тыс</a:t>
            </a:r>
            <a:r>
              <a:rPr lang="ru-RU" altLang="ru-RU" sz="1200" dirty="0">
                <a:solidFill>
                  <a:schemeClr val="tx1"/>
                </a:solidFill>
                <a:latin typeface="Times New Roman" pitchFamily="18" charset="0"/>
              </a:rPr>
              <a:t>. руб.</a:t>
            </a:r>
          </a:p>
        </p:txBody>
      </p:sp>
      <p:sp>
        <p:nvSpPr>
          <p:cNvPr id="13340" name="Text Box 30"/>
          <p:cNvSpPr txBox="1">
            <a:spLocks noChangeArrowheads="1"/>
          </p:cNvSpPr>
          <p:nvPr/>
        </p:nvSpPr>
        <p:spPr bwMode="auto">
          <a:xfrm>
            <a:off x="6621463" y="4355157"/>
            <a:ext cx="2343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Социальная </a:t>
            </a:r>
            <a:r>
              <a:rPr lang="ru-RU" altLang="ru-RU" sz="1200" dirty="0" smtClean="0">
                <a:solidFill>
                  <a:schemeClr val="tx1"/>
                </a:solidFill>
                <a:latin typeface="Times New Roman" pitchFamily="18" charset="0"/>
              </a:rPr>
              <a:t>политика                 37 097,5 тыс</a:t>
            </a:r>
            <a:r>
              <a:rPr lang="ru-RU" altLang="ru-RU" sz="1200" dirty="0">
                <a:solidFill>
                  <a:schemeClr val="tx1"/>
                </a:solidFill>
                <a:latin typeface="Times New Roman" pitchFamily="18" charset="0"/>
              </a:rPr>
              <a:t>. руб.</a:t>
            </a:r>
          </a:p>
        </p:txBody>
      </p:sp>
      <p:sp>
        <p:nvSpPr>
          <p:cNvPr id="13341" name="AutoShape 31"/>
          <p:cNvSpPr>
            <a:spLocks noChangeArrowheads="1"/>
          </p:cNvSpPr>
          <p:nvPr/>
        </p:nvSpPr>
        <p:spPr bwMode="auto">
          <a:xfrm rot="10800000">
            <a:off x="6227762" y="5253783"/>
            <a:ext cx="2773910" cy="457200"/>
          </a:xfrm>
          <a:prstGeom prst="homePlate">
            <a:avLst>
              <a:gd name="adj" fmla="val 189865"/>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42" name="AutoShape 32"/>
          <p:cNvSpPr>
            <a:spLocks noChangeArrowheads="1"/>
          </p:cNvSpPr>
          <p:nvPr/>
        </p:nvSpPr>
        <p:spPr bwMode="auto">
          <a:xfrm rot="10800000">
            <a:off x="6199072" y="4859918"/>
            <a:ext cx="2808287" cy="360362"/>
          </a:xfrm>
          <a:prstGeom prst="homePlate">
            <a:avLst>
              <a:gd name="adj" fmla="val 194824"/>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43" name="Text Box 33"/>
          <p:cNvSpPr txBox="1">
            <a:spLocks noChangeArrowheads="1"/>
          </p:cNvSpPr>
          <p:nvPr/>
        </p:nvSpPr>
        <p:spPr bwMode="auto">
          <a:xfrm>
            <a:off x="6603505" y="4816822"/>
            <a:ext cx="233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Физическая культура и спорт </a:t>
            </a:r>
            <a:r>
              <a:rPr lang="ru-RU" altLang="ru-RU" sz="1200" dirty="0" smtClean="0">
                <a:solidFill>
                  <a:schemeClr val="tx1"/>
                </a:solidFill>
                <a:latin typeface="Times New Roman" pitchFamily="18" charset="0"/>
              </a:rPr>
              <a:t>265,7  </a:t>
            </a:r>
            <a:r>
              <a:rPr lang="ru-RU" altLang="ru-RU" sz="1200" dirty="0">
                <a:solidFill>
                  <a:schemeClr val="tx1"/>
                </a:solidFill>
                <a:latin typeface="Times New Roman" pitchFamily="18" charset="0"/>
              </a:rPr>
              <a:t>тыс. руб.</a:t>
            </a:r>
          </a:p>
        </p:txBody>
      </p:sp>
      <p:sp>
        <p:nvSpPr>
          <p:cNvPr id="13344" name="Text Box 34"/>
          <p:cNvSpPr txBox="1">
            <a:spLocks noChangeArrowheads="1"/>
          </p:cNvSpPr>
          <p:nvPr/>
        </p:nvSpPr>
        <p:spPr bwMode="auto">
          <a:xfrm>
            <a:off x="6653421" y="5252134"/>
            <a:ext cx="23421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Средства массовой информации         </a:t>
            </a:r>
            <a:r>
              <a:rPr lang="ru-RU" altLang="ru-RU" sz="1200" dirty="0" smtClean="0">
                <a:solidFill>
                  <a:schemeClr val="tx1"/>
                </a:solidFill>
                <a:latin typeface="Times New Roman" pitchFamily="18" charset="0"/>
              </a:rPr>
              <a:t>1 099,0 тыс</a:t>
            </a:r>
            <a:r>
              <a:rPr lang="ru-RU" altLang="ru-RU" sz="1200" dirty="0">
                <a:solidFill>
                  <a:schemeClr val="tx1"/>
                </a:solidFill>
                <a:latin typeface="Times New Roman" pitchFamily="18" charset="0"/>
              </a:rPr>
              <a:t>. руб. </a:t>
            </a:r>
          </a:p>
        </p:txBody>
      </p:sp>
      <p:sp>
        <p:nvSpPr>
          <p:cNvPr id="13345" name="AutoShape 38"/>
          <p:cNvSpPr>
            <a:spLocks noChangeArrowheads="1"/>
          </p:cNvSpPr>
          <p:nvPr/>
        </p:nvSpPr>
        <p:spPr bwMode="auto">
          <a:xfrm rot="10800000">
            <a:off x="6278769" y="6423407"/>
            <a:ext cx="2742892" cy="431800"/>
          </a:xfrm>
          <a:prstGeom prst="homePlate">
            <a:avLst>
              <a:gd name="adj" fmla="val 162592"/>
            </a:avLst>
          </a:prstGeom>
          <a:solidFill>
            <a:srgbClr val="F2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pic>
        <p:nvPicPr>
          <p:cNvPr id="13346" name="Picture 40"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078530"/>
            <a:ext cx="2592388"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7" name="AutoShape 41"/>
          <p:cNvSpPr>
            <a:spLocks noChangeArrowheads="1"/>
          </p:cNvSpPr>
          <p:nvPr/>
        </p:nvSpPr>
        <p:spPr bwMode="auto">
          <a:xfrm>
            <a:off x="3312317" y="1581416"/>
            <a:ext cx="2447925" cy="1152525"/>
          </a:xfrm>
          <a:prstGeom prst="bevel">
            <a:avLst>
              <a:gd name="adj" fmla="val 12500"/>
            </a:avLst>
          </a:prstGeom>
          <a:solidFill>
            <a:srgbClr val="FFCCFF"/>
          </a:solidFill>
          <a:ln w="9525">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48" name="AutoShape 42"/>
          <p:cNvSpPr>
            <a:spLocks noChangeArrowheads="1"/>
          </p:cNvSpPr>
          <p:nvPr/>
        </p:nvSpPr>
        <p:spPr bwMode="auto">
          <a:xfrm>
            <a:off x="3312318" y="5100638"/>
            <a:ext cx="2447925" cy="1152525"/>
          </a:xfrm>
          <a:prstGeom prst="bevel">
            <a:avLst>
              <a:gd name="adj" fmla="val 12500"/>
            </a:avLst>
          </a:prstGeom>
          <a:solidFill>
            <a:srgbClr val="FFCCFF"/>
          </a:solidFill>
          <a:ln w="9525">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ru-RU" altLang="ru-RU" sz="900">
              <a:solidFill>
                <a:schemeClr val="tx1"/>
              </a:solidFill>
              <a:latin typeface="Arial" charset="0"/>
            </a:endParaRPr>
          </a:p>
        </p:txBody>
      </p:sp>
      <p:sp>
        <p:nvSpPr>
          <p:cNvPr id="13349" name="Text Box 43"/>
          <p:cNvSpPr txBox="1">
            <a:spLocks noChangeArrowheads="1"/>
          </p:cNvSpPr>
          <p:nvPr/>
        </p:nvSpPr>
        <p:spPr bwMode="auto">
          <a:xfrm>
            <a:off x="3492500" y="1742179"/>
            <a:ext cx="20875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dirty="0">
                <a:solidFill>
                  <a:schemeClr val="tx1"/>
                </a:solidFill>
                <a:latin typeface="Times New Roman" pitchFamily="18" charset="0"/>
              </a:rPr>
              <a:t>Доходы в расчете на 1 жителя </a:t>
            </a:r>
            <a:r>
              <a:rPr lang="ru-RU" altLang="ru-RU" sz="1600" dirty="0" smtClean="0">
                <a:solidFill>
                  <a:schemeClr val="tx1"/>
                </a:solidFill>
                <a:latin typeface="Times New Roman" pitchFamily="18" charset="0"/>
              </a:rPr>
              <a:t>                   24 394,4 руб</a:t>
            </a:r>
            <a:r>
              <a:rPr lang="ru-RU" altLang="ru-RU" sz="1600" dirty="0">
                <a:solidFill>
                  <a:schemeClr val="tx1"/>
                </a:solidFill>
                <a:latin typeface="Times New Roman" pitchFamily="18" charset="0"/>
              </a:rPr>
              <a:t>.</a:t>
            </a:r>
          </a:p>
        </p:txBody>
      </p:sp>
      <p:sp>
        <p:nvSpPr>
          <p:cNvPr id="13350" name="Text Box 45"/>
          <p:cNvSpPr txBox="1">
            <a:spLocks noChangeArrowheads="1"/>
          </p:cNvSpPr>
          <p:nvPr/>
        </p:nvSpPr>
        <p:spPr bwMode="auto">
          <a:xfrm>
            <a:off x="3563938" y="5245526"/>
            <a:ext cx="20875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600" dirty="0">
                <a:solidFill>
                  <a:schemeClr val="tx1"/>
                </a:solidFill>
                <a:latin typeface="Times New Roman" pitchFamily="18" charset="0"/>
              </a:rPr>
              <a:t>Расходы в расчете на 1 жителя </a:t>
            </a:r>
            <a:r>
              <a:rPr lang="ru-RU" altLang="ru-RU" sz="1600" dirty="0" smtClean="0">
                <a:solidFill>
                  <a:schemeClr val="tx1"/>
                </a:solidFill>
                <a:latin typeface="Times New Roman" pitchFamily="18" charset="0"/>
              </a:rPr>
              <a:t>24 660,3 руб</a:t>
            </a:r>
            <a:r>
              <a:rPr lang="ru-RU" altLang="ru-RU" sz="1600" dirty="0">
                <a:solidFill>
                  <a:schemeClr val="tx1"/>
                </a:solidFill>
                <a:latin typeface="Times New Roman" pitchFamily="18" charset="0"/>
              </a:rPr>
              <a:t>.</a:t>
            </a:r>
          </a:p>
        </p:txBody>
      </p:sp>
      <p:sp>
        <p:nvSpPr>
          <p:cNvPr id="13351" name="Text Box 24"/>
          <p:cNvSpPr txBox="1">
            <a:spLocks noChangeArrowheads="1"/>
          </p:cNvSpPr>
          <p:nvPr/>
        </p:nvSpPr>
        <p:spPr bwMode="auto">
          <a:xfrm>
            <a:off x="6425407" y="2111214"/>
            <a:ext cx="273526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Безопасность и правоохранительная деятельность </a:t>
            </a:r>
            <a:r>
              <a:rPr lang="ru-RU" altLang="ru-RU" sz="1200" dirty="0" smtClean="0">
                <a:solidFill>
                  <a:schemeClr val="tx1"/>
                </a:solidFill>
                <a:latin typeface="Times New Roman" pitchFamily="18" charset="0"/>
              </a:rPr>
              <a:t>4 681,0 тыс</a:t>
            </a:r>
            <a:r>
              <a:rPr lang="ru-RU" altLang="ru-RU" sz="1200" dirty="0">
                <a:solidFill>
                  <a:schemeClr val="tx1"/>
                </a:solidFill>
                <a:latin typeface="Times New Roman" pitchFamily="18" charset="0"/>
              </a:rPr>
              <a:t>. руб.</a:t>
            </a:r>
          </a:p>
        </p:txBody>
      </p:sp>
      <p:sp>
        <p:nvSpPr>
          <p:cNvPr id="13352" name="Text Box 35"/>
          <p:cNvSpPr txBox="1">
            <a:spLocks noChangeArrowheads="1"/>
          </p:cNvSpPr>
          <p:nvPr/>
        </p:nvSpPr>
        <p:spPr bwMode="auto">
          <a:xfrm>
            <a:off x="6537807" y="5788407"/>
            <a:ext cx="25733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smtClean="0">
                <a:solidFill>
                  <a:schemeClr val="tx1"/>
                </a:solidFill>
                <a:latin typeface="Times New Roman" pitchFamily="18" charset="0"/>
              </a:rPr>
              <a:t>Обслуживание государственного и </a:t>
            </a:r>
            <a:r>
              <a:rPr lang="ru-RU" altLang="ru-RU" sz="1200" dirty="0">
                <a:solidFill>
                  <a:schemeClr val="tx1"/>
                </a:solidFill>
                <a:latin typeface="Times New Roman" pitchFamily="18" charset="0"/>
              </a:rPr>
              <a:t>муниципального долга </a:t>
            </a:r>
            <a:r>
              <a:rPr lang="ru-RU" altLang="ru-RU" sz="1200" dirty="0" smtClean="0">
                <a:solidFill>
                  <a:schemeClr val="tx1"/>
                </a:solidFill>
                <a:latin typeface="Times New Roman" pitchFamily="18" charset="0"/>
              </a:rPr>
              <a:t>690,7 </a:t>
            </a:r>
            <a:r>
              <a:rPr lang="ru-RU" altLang="ru-RU" sz="1200" dirty="0">
                <a:solidFill>
                  <a:schemeClr val="tx1"/>
                </a:solidFill>
                <a:latin typeface="Times New Roman" pitchFamily="18" charset="0"/>
              </a:rPr>
              <a:t>тыс. руб.</a:t>
            </a:r>
          </a:p>
        </p:txBody>
      </p:sp>
      <p:sp>
        <p:nvSpPr>
          <p:cNvPr id="13353" name="Text Box 39"/>
          <p:cNvSpPr txBox="1">
            <a:spLocks noChangeArrowheads="1"/>
          </p:cNvSpPr>
          <p:nvPr/>
        </p:nvSpPr>
        <p:spPr bwMode="auto">
          <a:xfrm>
            <a:off x="6356031" y="6408326"/>
            <a:ext cx="26638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ru-RU" altLang="ru-RU" sz="1200" dirty="0">
                <a:solidFill>
                  <a:schemeClr val="tx1"/>
                </a:solidFill>
                <a:latin typeface="Times New Roman" pitchFamily="18" charset="0"/>
              </a:rPr>
              <a:t>Межбюджетные </a:t>
            </a:r>
            <a:r>
              <a:rPr lang="ru-RU" altLang="ru-RU" sz="1200" dirty="0" smtClean="0">
                <a:solidFill>
                  <a:schemeClr val="tx1"/>
                </a:solidFill>
                <a:latin typeface="Times New Roman" pitchFamily="18" charset="0"/>
              </a:rPr>
              <a:t>трансферты                        36 767,8 тыс</a:t>
            </a:r>
            <a:r>
              <a:rPr lang="ru-RU" altLang="ru-RU" sz="1200" dirty="0">
                <a:solidFill>
                  <a:schemeClr val="tx1"/>
                </a:solidFill>
                <a:latin typeface="Times New Roman" pitchFamily="18" charset="0"/>
              </a:rPr>
              <a:t>. руб.</a:t>
            </a:r>
          </a:p>
        </p:txBody>
      </p:sp>
    </p:spTree>
    <p:extLst>
      <p:ext uri="{BB962C8B-B14F-4D97-AF65-F5344CB8AC3E}">
        <p14:creationId xmlns:p14="http://schemas.microsoft.com/office/powerpoint/2010/main" val="206922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p:cNvSpPr>
            <a:spLocks noChangeArrowheads="1"/>
          </p:cNvSpPr>
          <p:nvPr/>
        </p:nvSpPr>
        <p:spPr bwMode="auto">
          <a:xfrm>
            <a:off x="266699" y="240452"/>
            <a:ext cx="2289175" cy="1398587"/>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altLang="ru-RU" sz="1600" b="1" kern="0" dirty="0">
                <a:solidFill>
                  <a:prstClr val="black"/>
                </a:solidFill>
                <a:latin typeface="Times New Roman" panose="02020603050405020304" pitchFamily="18" charset="0"/>
                <a:cs typeface="Times New Roman" panose="02020603050405020304" pitchFamily="18" charset="0"/>
              </a:rPr>
              <a:t>Расходы бюджета</a:t>
            </a:r>
          </a:p>
          <a:p>
            <a:pPr marL="0" marR="0" lvl="0" indent="0" algn="ctr" defTabSz="914400" eaLnBrk="1" fontAlgn="auto" latinLnBrk="0" hangingPunct="1">
              <a:lnSpc>
                <a:spcPct val="100000"/>
              </a:lnSpc>
              <a:spcBef>
                <a:spcPct val="0"/>
              </a:spcBef>
              <a:spcAft>
                <a:spcPts val="0"/>
              </a:spcAft>
              <a:buClrTx/>
              <a:buSzTx/>
              <a:buFontTx/>
              <a:buNone/>
              <a:tabLst/>
              <a:defRPr/>
            </a:pPr>
            <a:r>
              <a:rPr lang="ru-RU" altLang="ru-RU" sz="1600" b="1" kern="0" dirty="0">
                <a:solidFill>
                  <a:prstClr val="black"/>
                </a:solidFill>
                <a:latin typeface="Times New Roman" panose="02020603050405020304" pitchFamily="18" charset="0"/>
                <a:cs typeface="Times New Roman" panose="02020603050405020304" pitchFamily="18" charset="0"/>
              </a:rPr>
              <a:t> </a:t>
            </a:r>
            <a:r>
              <a:rPr lang="ru-RU" altLang="ru-RU" sz="1600" b="1" kern="0" dirty="0" smtClean="0">
                <a:solidFill>
                  <a:prstClr val="black"/>
                </a:solidFill>
                <a:latin typeface="Times New Roman" panose="02020603050405020304" pitchFamily="18" charset="0"/>
                <a:cs typeface="Times New Roman" panose="02020603050405020304" pitchFamily="18" charset="0"/>
              </a:rPr>
              <a:t>392 050,1 </a:t>
            </a:r>
            <a:r>
              <a:rPr lang="ru-RU" altLang="ru-RU" sz="1600" b="1" kern="0" dirty="0">
                <a:solidFill>
                  <a:prstClr val="black"/>
                </a:solidFill>
                <a:latin typeface="Times New Roman" panose="02020603050405020304" pitchFamily="18" charset="0"/>
                <a:cs typeface="Times New Roman" panose="02020603050405020304" pitchFamily="18" charset="0"/>
              </a:rPr>
              <a:t>тыс. рублей</a:t>
            </a:r>
          </a:p>
        </p:txBody>
      </p:sp>
      <p:sp>
        <p:nvSpPr>
          <p:cNvPr id="7" name="AutoShape 4"/>
          <p:cNvSpPr>
            <a:spLocks noChangeArrowheads="1"/>
          </p:cNvSpPr>
          <p:nvPr/>
        </p:nvSpPr>
        <p:spPr bwMode="auto">
          <a:xfrm>
            <a:off x="3347864" y="240452"/>
            <a:ext cx="2505199" cy="1398587"/>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altLang="ru-RU" sz="1600" b="1" kern="0" dirty="0" smtClean="0">
                <a:solidFill>
                  <a:prstClr val="black"/>
                </a:solidFill>
                <a:latin typeface="Times New Roman" panose="02020603050405020304" pitchFamily="18" charset="0"/>
                <a:cs typeface="Times New Roman" panose="02020603050405020304" pitchFamily="18" charset="0"/>
              </a:rPr>
              <a:t>Доходы</a:t>
            </a:r>
            <a:r>
              <a:rPr kumimoji="0" lang="ru-RU" altLang="ru-RU" sz="16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бюджета</a:t>
            </a:r>
          </a:p>
          <a:p>
            <a:pPr marL="0" marR="0" lvl="0" indent="0" algn="ctr" defTabSz="914400" eaLnBrk="1" fontAlgn="auto" latinLnBrk="0" hangingPunct="1">
              <a:lnSpc>
                <a:spcPct val="100000"/>
              </a:lnSpc>
              <a:spcBef>
                <a:spcPct val="0"/>
              </a:spcBef>
              <a:spcAft>
                <a:spcPts val="0"/>
              </a:spcAft>
              <a:buClrTx/>
              <a:buSzTx/>
              <a:buFontTx/>
              <a:buNone/>
              <a:tabLst/>
              <a:defRPr/>
            </a:pPr>
            <a:r>
              <a:rPr lang="ru-RU" altLang="ru-RU" sz="1600" b="1" kern="0" dirty="0" smtClean="0">
                <a:solidFill>
                  <a:prstClr val="black"/>
                </a:solidFill>
                <a:latin typeface="Times New Roman" panose="02020603050405020304" pitchFamily="18" charset="0"/>
                <a:cs typeface="Times New Roman" panose="02020603050405020304" pitchFamily="18" charset="0"/>
              </a:rPr>
              <a:t> 387 821,8 </a:t>
            </a:r>
            <a:r>
              <a:rPr kumimoji="0" lang="ru-RU" altLang="ru-RU" sz="16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тыс. рублей</a:t>
            </a:r>
          </a:p>
        </p:txBody>
      </p:sp>
      <p:sp>
        <p:nvSpPr>
          <p:cNvPr id="8" name="AutoShape 4"/>
          <p:cNvSpPr>
            <a:spLocks noChangeArrowheads="1"/>
          </p:cNvSpPr>
          <p:nvPr/>
        </p:nvSpPr>
        <p:spPr bwMode="auto">
          <a:xfrm>
            <a:off x="6696083" y="240453"/>
            <a:ext cx="2289175" cy="1398586"/>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ru-RU" altLang="ru-RU" sz="16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Дефицит бюджета</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ru-RU" altLang="ru-RU" sz="16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lang="ru-RU" altLang="ru-RU" sz="1600" b="1" kern="0" dirty="0" smtClean="0">
                <a:solidFill>
                  <a:prstClr val="black"/>
                </a:solidFill>
                <a:latin typeface="Times New Roman" panose="02020603050405020304" pitchFamily="18" charset="0"/>
                <a:cs typeface="Times New Roman" panose="02020603050405020304" pitchFamily="18" charset="0"/>
              </a:rPr>
              <a:t>4 228,3 </a:t>
            </a:r>
            <a:r>
              <a:rPr kumimoji="0" lang="ru-RU" altLang="ru-RU" sz="16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тыс. рублей</a:t>
            </a:r>
          </a:p>
        </p:txBody>
      </p:sp>
      <p:sp>
        <p:nvSpPr>
          <p:cNvPr id="5" name="Равно 4"/>
          <p:cNvSpPr/>
          <p:nvPr/>
        </p:nvSpPr>
        <p:spPr>
          <a:xfrm>
            <a:off x="5853063" y="764576"/>
            <a:ext cx="807169" cy="401024"/>
          </a:xfrm>
          <a:prstGeom prst="mathEqual">
            <a:avLst>
              <a:gd name="adj1" fmla="val 23520"/>
              <a:gd name="adj2" fmla="val 1706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4" name="Минус 23"/>
          <p:cNvSpPr/>
          <p:nvPr/>
        </p:nvSpPr>
        <p:spPr>
          <a:xfrm>
            <a:off x="2511321" y="713060"/>
            <a:ext cx="864096" cy="504056"/>
          </a:xfrm>
          <a:prstGeom prst="mathMinu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63"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9" y="1916832"/>
            <a:ext cx="8718559" cy="467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716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7"/>
          <p:cNvSpPr>
            <a:spLocks noChangeArrowheads="1"/>
          </p:cNvSpPr>
          <p:nvPr/>
        </p:nvSpPr>
        <p:spPr bwMode="auto">
          <a:xfrm>
            <a:off x="0" y="1933575"/>
            <a:ext cx="9144000" cy="0"/>
          </a:xfrm>
          <a:prstGeom prst="rect">
            <a:avLst/>
          </a:prstGeom>
          <a:noFill/>
          <a:ln w="9525" algn="ctr">
            <a:noFill/>
            <a:miter lim="800000"/>
            <a:headEnd/>
            <a:tailEnd/>
          </a:ln>
        </p:spPr>
        <p:txBody>
          <a:bodyPr wrap="none" anchor="ctr">
            <a:spAutoFit/>
          </a:bodyPr>
          <a:lstStyle/>
          <a:p>
            <a:endParaRPr lang="ru-RU" altLang="ru-RU"/>
          </a:p>
        </p:txBody>
      </p:sp>
      <p:sp>
        <p:nvSpPr>
          <p:cNvPr id="1028"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ltLang="ru-RU"/>
          </a:p>
        </p:txBody>
      </p:sp>
      <p:sp>
        <p:nvSpPr>
          <p:cNvPr id="1029" name="Прямоугольник 4"/>
          <p:cNvSpPr>
            <a:spLocks noChangeArrowheads="1"/>
          </p:cNvSpPr>
          <p:nvPr/>
        </p:nvSpPr>
        <p:spPr bwMode="auto">
          <a:xfrm>
            <a:off x="247650" y="647086"/>
            <a:ext cx="8644830" cy="2893100"/>
          </a:xfrm>
          <a:prstGeom prst="rect">
            <a:avLst/>
          </a:prstGeom>
          <a:noFill/>
          <a:ln w="9525">
            <a:noFill/>
            <a:miter lim="800000"/>
            <a:headEnd/>
            <a:tailEnd/>
          </a:ln>
        </p:spPr>
        <p:txBody>
          <a:bodyPr wrap="square">
            <a:spAutoFit/>
          </a:bodyPr>
          <a:lstStyle/>
          <a:p>
            <a:r>
              <a:rPr lang="ru-RU" altLang="ru-RU" sz="1400" dirty="0">
                <a:latin typeface="Times New Roman" pitchFamily="18" charset="0"/>
                <a:cs typeface="Times New Roman" pitchFamily="18" charset="0"/>
              </a:rPr>
              <a:t>          </a:t>
            </a:r>
            <a:r>
              <a:rPr lang="ru-RU" sz="1400" dirty="0">
                <a:latin typeface="Times New Roman" panose="02020603050405020304" pitchFamily="18" charset="0"/>
                <a:cs typeface="Times New Roman" panose="02020603050405020304" pitchFamily="18" charset="0"/>
              </a:rPr>
              <a:t>За </a:t>
            </a:r>
            <a:r>
              <a:rPr lang="ru-RU" sz="1400" dirty="0" smtClean="0">
                <a:latin typeface="Times New Roman" panose="02020603050405020304" pitchFamily="18" charset="0"/>
                <a:cs typeface="Times New Roman" panose="02020603050405020304" pitchFamily="18" charset="0"/>
              </a:rPr>
              <a:t>2018 </a:t>
            </a:r>
            <a:r>
              <a:rPr lang="ru-RU" sz="1400" dirty="0">
                <a:latin typeface="Times New Roman" panose="02020603050405020304" pitchFamily="18" charset="0"/>
                <a:cs typeface="Times New Roman" panose="02020603050405020304" pitchFamily="18" charset="0"/>
              </a:rPr>
              <a:t>год доходная часть бюджета Муромского района исполнена на </a:t>
            </a:r>
            <a:r>
              <a:rPr lang="ru-RU" sz="1400" dirty="0" smtClean="0">
                <a:latin typeface="Times New Roman" panose="02020603050405020304" pitchFamily="18" charset="0"/>
                <a:cs typeface="Times New Roman" panose="02020603050405020304" pitchFamily="18" charset="0"/>
              </a:rPr>
              <a:t>100,2%. </a:t>
            </a:r>
            <a:r>
              <a:rPr lang="ru-RU" sz="1400" dirty="0">
                <a:latin typeface="Times New Roman" panose="02020603050405020304" pitchFamily="18" charset="0"/>
                <a:cs typeface="Times New Roman" panose="02020603050405020304" pitchFamily="18" charset="0"/>
              </a:rPr>
              <a:t>При плане в сумме </a:t>
            </a:r>
            <a:r>
              <a:rPr lang="ru-RU" sz="1400" dirty="0" smtClean="0">
                <a:latin typeface="Times New Roman" panose="02020603050405020304" pitchFamily="18" charset="0"/>
                <a:cs typeface="Times New Roman" panose="02020603050405020304" pitchFamily="18" charset="0"/>
              </a:rPr>
              <a:t>387012,4 </a:t>
            </a:r>
            <a:r>
              <a:rPr lang="ru-RU" sz="1400" dirty="0">
                <a:latin typeface="Times New Roman" panose="02020603050405020304" pitchFamily="18" charset="0"/>
                <a:cs typeface="Times New Roman" panose="02020603050405020304" pitchFamily="18" charset="0"/>
              </a:rPr>
              <a:t>тыс. рублей поступило доходных источников в сумме </a:t>
            </a:r>
            <a:r>
              <a:rPr lang="ru-RU" sz="1400" dirty="0" smtClean="0">
                <a:latin typeface="Times New Roman" panose="02020603050405020304" pitchFamily="18" charset="0"/>
                <a:cs typeface="Times New Roman" panose="02020603050405020304" pitchFamily="18" charset="0"/>
              </a:rPr>
              <a:t>387821,8 </a:t>
            </a:r>
            <a:r>
              <a:rPr lang="ru-RU" sz="1400" dirty="0">
                <a:latin typeface="Times New Roman" panose="02020603050405020304" pitchFamily="18" charset="0"/>
                <a:cs typeface="Times New Roman" panose="02020603050405020304" pitchFamily="18" charset="0"/>
              </a:rPr>
              <a:t>тыс. рублей. К уровню </a:t>
            </a:r>
            <a:r>
              <a:rPr lang="ru-RU" sz="1400" dirty="0" smtClean="0">
                <a:latin typeface="Times New Roman" panose="02020603050405020304" pitchFamily="18" charset="0"/>
                <a:cs typeface="Times New Roman" panose="02020603050405020304" pitchFamily="18" charset="0"/>
              </a:rPr>
              <a:t>2017 </a:t>
            </a:r>
            <a:r>
              <a:rPr lang="ru-RU" sz="1400" dirty="0">
                <a:latin typeface="Times New Roman" panose="02020603050405020304" pitchFamily="18" charset="0"/>
                <a:cs typeface="Times New Roman" panose="02020603050405020304" pitchFamily="18" charset="0"/>
              </a:rPr>
              <a:t>года рост доходной части составил </a:t>
            </a:r>
            <a:r>
              <a:rPr lang="ru-RU" sz="1400" dirty="0" smtClean="0">
                <a:latin typeface="Times New Roman" panose="02020603050405020304" pitchFamily="18" charset="0"/>
                <a:cs typeface="Times New Roman" panose="02020603050405020304" pitchFamily="18" charset="0"/>
              </a:rPr>
              <a:t>3,2 </a:t>
            </a:r>
            <a:r>
              <a:rPr lang="ru-RU" sz="1400" dirty="0">
                <a:latin typeface="Times New Roman" panose="02020603050405020304" pitchFamily="18" charset="0"/>
                <a:cs typeface="Times New Roman" panose="02020603050405020304" pitchFamily="18" charset="0"/>
              </a:rPr>
              <a:t>%, в том числе:</a:t>
            </a:r>
          </a:p>
          <a:p>
            <a:pPr indent="432000"/>
            <a:r>
              <a:rPr lang="ru-RU" sz="1400" dirty="0">
                <a:latin typeface="Times New Roman" panose="02020603050405020304" pitchFamily="18" charset="0"/>
                <a:cs typeface="Times New Roman" panose="02020603050405020304" pitchFamily="18" charset="0"/>
              </a:rPr>
              <a:t>- налоговые и неналоговые доходы в бюджете Муромского района выполнены на 103,6 % при плане в сумме </a:t>
            </a:r>
            <a:r>
              <a:rPr lang="ru-RU" sz="1400" dirty="0" smtClean="0">
                <a:latin typeface="Times New Roman" panose="02020603050405020304" pitchFamily="18" charset="0"/>
                <a:cs typeface="Times New Roman" panose="02020603050405020304" pitchFamily="18" charset="0"/>
              </a:rPr>
              <a:t>57855,7 </a:t>
            </a:r>
            <a:r>
              <a:rPr lang="ru-RU" sz="1400" dirty="0">
                <a:latin typeface="Times New Roman" panose="02020603050405020304" pitchFamily="18" charset="0"/>
                <a:cs typeface="Times New Roman" panose="02020603050405020304" pitchFamily="18" charset="0"/>
              </a:rPr>
              <a:t>тыс. рублей, исполнение составило сумму </a:t>
            </a:r>
            <a:r>
              <a:rPr lang="ru-RU" sz="1400" dirty="0" smtClean="0">
                <a:latin typeface="Times New Roman" panose="02020603050405020304" pitchFamily="18" charset="0"/>
                <a:cs typeface="Times New Roman" panose="02020603050405020304" pitchFamily="18" charset="0"/>
              </a:rPr>
              <a:t>59958,2 </a:t>
            </a:r>
            <a:r>
              <a:rPr lang="ru-RU" sz="1400" dirty="0">
                <a:latin typeface="Times New Roman" panose="02020603050405020304" pitchFamily="18" charset="0"/>
                <a:cs typeface="Times New Roman" panose="02020603050405020304" pitchFamily="18" charset="0"/>
              </a:rPr>
              <a:t>тыс. рублей. По сравнению с показателями </a:t>
            </a:r>
            <a:r>
              <a:rPr lang="ru-RU" sz="1400" dirty="0" smtClean="0">
                <a:latin typeface="Times New Roman" panose="02020603050405020304" pitchFamily="18" charset="0"/>
                <a:cs typeface="Times New Roman" panose="02020603050405020304" pitchFamily="18" charset="0"/>
              </a:rPr>
              <a:t>2017 </a:t>
            </a:r>
            <a:r>
              <a:rPr lang="ru-RU" sz="1400" dirty="0">
                <a:latin typeface="Times New Roman" panose="02020603050405020304" pitchFamily="18" charset="0"/>
                <a:cs typeface="Times New Roman" panose="02020603050405020304" pitchFamily="18" charset="0"/>
              </a:rPr>
              <a:t>года получен рост доходов на </a:t>
            </a:r>
            <a:r>
              <a:rPr lang="ru-RU" sz="1400" dirty="0" smtClean="0">
                <a:latin typeface="Times New Roman" panose="02020603050405020304" pitchFamily="18" charset="0"/>
                <a:cs typeface="Times New Roman" panose="02020603050405020304" pitchFamily="18" charset="0"/>
              </a:rPr>
              <a:t>0,8 </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100,8%);</a:t>
            </a:r>
            <a:endParaRPr lang="ru-RU" sz="1400" dirty="0">
              <a:latin typeface="Times New Roman" panose="02020603050405020304" pitchFamily="18" charset="0"/>
              <a:cs typeface="Times New Roman" panose="02020603050405020304" pitchFamily="18" charset="0"/>
            </a:endParaRPr>
          </a:p>
          <a:p>
            <a:pPr indent="432000"/>
            <a:r>
              <a:rPr lang="ru-RU" sz="1400" dirty="0">
                <a:latin typeface="Times New Roman" panose="02020603050405020304" pitchFamily="18" charset="0"/>
                <a:cs typeface="Times New Roman" panose="02020603050405020304" pitchFamily="18" charset="0"/>
              </a:rPr>
              <a:t>- годовые назначения по безвозмездным поступлениям исполнены на </a:t>
            </a:r>
            <a:r>
              <a:rPr lang="ru-RU" sz="1400" dirty="0" smtClean="0">
                <a:latin typeface="Times New Roman" panose="02020603050405020304" pitchFamily="18" charset="0"/>
                <a:cs typeface="Times New Roman" panose="02020603050405020304" pitchFamily="18" charset="0"/>
              </a:rPr>
              <a:t>99,6 </a:t>
            </a:r>
            <a:r>
              <a:rPr lang="ru-RU" sz="1400" dirty="0">
                <a:latin typeface="Times New Roman" panose="02020603050405020304" pitchFamily="18" charset="0"/>
                <a:cs typeface="Times New Roman" panose="02020603050405020304" pitchFamily="18" charset="0"/>
              </a:rPr>
              <a:t>% при плане в сумме </a:t>
            </a:r>
            <a:r>
              <a:rPr lang="ru-RU" sz="1400" dirty="0" smtClean="0">
                <a:latin typeface="Times New Roman" panose="02020603050405020304" pitchFamily="18" charset="0"/>
                <a:cs typeface="Times New Roman" panose="02020603050405020304" pitchFamily="18" charset="0"/>
              </a:rPr>
              <a:t>329156,7 </a:t>
            </a:r>
            <a:r>
              <a:rPr lang="ru-RU" sz="1400" dirty="0">
                <a:latin typeface="Times New Roman" panose="02020603050405020304" pitchFamily="18" charset="0"/>
                <a:cs typeface="Times New Roman" panose="02020603050405020304" pitchFamily="18" charset="0"/>
              </a:rPr>
              <a:t>тыс. рублей поступление составило сумму </a:t>
            </a:r>
            <a:r>
              <a:rPr lang="ru-RU" sz="1400" dirty="0" smtClean="0">
                <a:latin typeface="Times New Roman" panose="02020603050405020304" pitchFamily="18" charset="0"/>
                <a:cs typeface="Times New Roman" panose="02020603050405020304" pitchFamily="18" charset="0"/>
              </a:rPr>
              <a:t>327863,6 </a:t>
            </a:r>
            <a:r>
              <a:rPr lang="ru-RU" sz="1400" dirty="0">
                <a:latin typeface="Times New Roman" panose="02020603050405020304" pitchFamily="18" charset="0"/>
                <a:cs typeface="Times New Roman" panose="02020603050405020304" pitchFamily="18" charset="0"/>
              </a:rPr>
              <a:t>тыс. рублей. По отношению к </a:t>
            </a:r>
            <a:r>
              <a:rPr lang="ru-RU" sz="1400" dirty="0" smtClean="0">
                <a:latin typeface="Times New Roman" panose="02020603050405020304" pitchFamily="18" charset="0"/>
                <a:cs typeface="Times New Roman" panose="02020603050405020304" pitchFamily="18" charset="0"/>
              </a:rPr>
              <a:t>2017 </a:t>
            </a:r>
            <a:r>
              <a:rPr lang="ru-RU" sz="1400" dirty="0">
                <a:latin typeface="Times New Roman" panose="02020603050405020304" pitchFamily="18" charset="0"/>
                <a:cs typeface="Times New Roman" panose="02020603050405020304" pitchFamily="18" charset="0"/>
              </a:rPr>
              <a:t>году рост составил </a:t>
            </a:r>
            <a:r>
              <a:rPr lang="ru-RU" sz="1400" dirty="0" smtClean="0">
                <a:latin typeface="Times New Roman" panose="02020603050405020304" pitchFamily="18" charset="0"/>
                <a:cs typeface="Times New Roman" panose="02020603050405020304" pitchFamily="18" charset="0"/>
              </a:rPr>
              <a:t>3,7 </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(11558,1 тыс</a:t>
            </a:r>
            <a:r>
              <a:rPr lang="ru-RU" sz="1400" dirty="0">
                <a:latin typeface="Times New Roman" panose="02020603050405020304" pitchFamily="18" charset="0"/>
                <a:cs typeface="Times New Roman" panose="02020603050405020304" pitchFamily="18" charset="0"/>
              </a:rPr>
              <a:t>. рублей).</a:t>
            </a:r>
          </a:p>
          <a:p>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Налоговые </a:t>
            </a:r>
            <a:r>
              <a:rPr lang="ru-RU" sz="1400" dirty="0">
                <a:latin typeface="Times New Roman" panose="02020603050405020304" pitchFamily="18" charset="0"/>
                <a:cs typeface="Times New Roman" panose="02020603050405020304" pitchFamily="18" charset="0"/>
              </a:rPr>
              <a:t>и неналоговые доходы в структуре бюджета района составили в отчетном периоде </a:t>
            </a:r>
            <a:r>
              <a:rPr lang="ru-RU" sz="1400" dirty="0" smtClean="0">
                <a:latin typeface="Times New Roman" panose="02020603050405020304" pitchFamily="18" charset="0"/>
                <a:cs typeface="Times New Roman" panose="02020603050405020304" pitchFamily="18" charset="0"/>
              </a:rPr>
              <a:t>15,5 </a:t>
            </a:r>
            <a:r>
              <a:rPr lang="ru-RU" sz="1400" dirty="0">
                <a:latin typeface="Times New Roman" panose="02020603050405020304" pitchFamily="18" charset="0"/>
                <a:cs typeface="Times New Roman" panose="02020603050405020304" pitchFamily="18" charset="0"/>
              </a:rPr>
              <a:t>%, безвозмездные поступления – </a:t>
            </a:r>
            <a:r>
              <a:rPr lang="ru-RU" sz="1400" dirty="0" smtClean="0">
                <a:latin typeface="Times New Roman" panose="02020603050405020304" pitchFamily="18" charset="0"/>
                <a:cs typeface="Times New Roman" panose="02020603050405020304" pitchFamily="18" charset="0"/>
              </a:rPr>
              <a:t>84,5 </a:t>
            </a:r>
            <a:r>
              <a:rPr lang="ru-RU" sz="1400" dirty="0">
                <a:latin typeface="Times New Roman" panose="02020603050405020304" pitchFamily="18" charset="0"/>
                <a:cs typeface="Times New Roman" panose="02020603050405020304" pitchFamily="18" charset="0"/>
              </a:rPr>
              <a:t>%, в </a:t>
            </a:r>
            <a:r>
              <a:rPr lang="ru-RU" sz="1400" dirty="0" smtClean="0">
                <a:latin typeface="Times New Roman" panose="02020603050405020304" pitchFamily="18" charset="0"/>
                <a:cs typeface="Times New Roman" panose="02020603050405020304" pitchFamily="18" charset="0"/>
              </a:rPr>
              <a:t>2017 </a:t>
            </a:r>
            <a:r>
              <a:rPr lang="ru-RU" sz="1400" dirty="0">
                <a:latin typeface="Times New Roman" panose="02020603050405020304" pitchFamily="18" charset="0"/>
                <a:cs typeface="Times New Roman" panose="02020603050405020304" pitchFamily="18" charset="0"/>
              </a:rPr>
              <a:t>году налоговые и неналоговые доходы составляли </a:t>
            </a:r>
            <a:r>
              <a:rPr lang="ru-RU" sz="1400" dirty="0" smtClean="0">
                <a:latin typeface="Times New Roman" panose="02020603050405020304" pitchFamily="18" charset="0"/>
                <a:cs typeface="Times New Roman" panose="02020603050405020304" pitchFamily="18" charset="0"/>
              </a:rPr>
              <a:t>15,8 %, </a:t>
            </a:r>
            <a:r>
              <a:rPr lang="ru-RU" sz="1400" dirty="0">
                <a:latin typeface="Times New Roman" panose="02020603050405020304" pitchFamily="18" charset="0"/>
                <a:cs typeface="Times New Roman" panose="02020603050405020304" pitchFamily="18" charset="0"/>
              </a:rPr>
              <a:t>безвозмездные поступления </a:t>
            </a:r>
            <a:r>
              <a:rPr lang="ru-RU" sz="1400" dirty="0" smtClean="0">
                <a:latin typeface="Times New Roman" panose="02020603050405020304" pitchFamily="18" charset="0"/>
                <a:cs typeface="Times New Roman" panose="02020603050405020304" pitchFamily="18" charset="0"/>
              </a:rPr>
              <a:t>84,2 %. </a:t>
            </a:r>
            <a:r>
              <a:rPr lang="ru-RU" sz="1400" dirty="0">
                <a:latin typeface="Times New Roman" panose="02020603050405020304" pitchFamily="18" charset="0"/>
                <a:cs typeface="Times New Roman" panose="02020603050405020304" pitchFamily="18" charset="0"/>
              </a:rPr>
              <a:t>Доля собственных источников (налоговые и неналоговые) в доходах бюджета уменьшилась на </a:t>
            </a:r>
            <a:r>
              <a:rPr lang="ru-RU" sz="1400" dirty="0" smtClean="0">
                <a:latin typeface="Times New Roman" panose="02020603050405020304" pitchFamily="18" charset="0"/>
                <a:cs typeface="Times New Roman" panose="02020603050405020304" pitchFamily="18" charset="0"/>
              </a:rPr>
              <a:t>0,3 </a:t>
            </a:r>
            <a:r>
              <a:rPr lang="ru-RU" sz="1400" dirty="0">
                <a:latin typeface="Times New Roman" panose="02020603050405020304" pitchFamily="18" charset="0"/>
                <a:cs typeface="Times New Roman" panose="02020603050405020304" pitchFamily="18" charset="0"/>
              </a:rPr>
              <a:t>% в связи с увеличением объема безвозмездных </a:t>
            </a:r>
            <a:r>
              <a:rPr lang="ru-RU" sz="1400" dirty="0" smtClean="0">
                <a:latin typeface="Times New Roman" panose="02020603050405020304" pitchFamily="18" charset="0"/>
                <a:cs typeface="Times New Roman" panose="02020603050405020304" pitchFamily="18" charset="0"/>
              </a:rPr>
              <a:t>поступлений.</a:t>
            </a:r>
            <a:endParaRPr lang="ru-RU" sz="1400" dirty="0">
              <a:latin typeface="Times New Roman" panose="02020603050405020304" pitchFamily="18" charset="0"/>
              <a:cs typeface="Times New Roman" panose="02020603050405020304" pitchFamily="18" charset="0"/>
            </a:endParaRPr>
          </a:p>
        </p:txBody>
      </p:sp>
      <p:sp>
        <p:nvSpPr>
          <p:cNvPr id="19" name="Rectangle 6"/>
          <p:cNvSpPr>
            <a:spLocks noGrp="1" noChangeArrowheads="1"/>
          </p:cNvSpPr>
          <p:nvPr>
            <p:ph type="title"/>
          </p:nvPr>
        </p:nvSpPr>
        <p:spPr>
          <a:xfrm>
            <a:off x="785786" y="214290"/>
            <a:ext cx="8066088" cy="454005"/>
          </a:xfrm>
        </p:spPr>
        <p:txBody>
          <a:bodyPr rtlCol="0">
            <a:noAutofit/>
          </a:bodyPr>
          <a:lstStyle/>
          <a:p>
            <a:pPr eaLnBrk="1" fontAlgn="auto" hangingPunct="1">
              <a:spcAft>
                <a:spcPts val="0"/>
              </a:spcAft>
              <a:defRPr/>
            </a:pPr>
            <a:r>
              <a:rPr lang="ru-RU" altLang="ru-RU" sz="3200" b="1" u="sng" dirty="0" smtClean="0">
                <a:solidFill>
                  <a:schemeClr val="tx2">
                    <a:lumMod val="75000"/>
                  </a:schemeClr>
                </a:solidFill>
                <a:latin typeface="Times New Roman" pitchFamily="18" charset="0"/>
                <a:cs typeface="Times New Roman" pitchFamily="18" charset="0"/>
              </a:rPr>
              <a:t>Исполнение бюджета района по доходам</a:t>
            </a:r>
          </a:p>
        </p:txBody>
      </p:sp>
      <p:sp>
        <p:nvSpPr>
          <p:cNvPr id="1031" name="Номер слайда 1"/>
          <p:cNvSpPr>
            <a:spLocks noGrp="1"/>
          </p:cNvSpPr>
          <p:nvPr>
            <p:ph type="sldNum" sz="quarter" idx="12"/>
          </p:nvPr>
        </p:nvSpPr>
        <p:spPr bwMode="auto">
          <a:xfrm>
            <a:off x="3990975" y="6484938"/>
            <a:ext cx="1162050" cy="365125"/>
          </a:xfrm>
          <a:noFill/>
          <a:ln>
            <a:miter lim="800000"/>
            <a:headEnd/>
            <a:tailEnd/>
          </a:ln>
        </p:spPr>
        <p:txBody>
          <a:bodyPr wrap="square" numCol="1" anchorCtr="0" compatLnSpc="1">
            <a:prstTxWarp prst="textNoShape">
              <a:avLst/>
            </a:prstTxWarp>
          </a:bodyPr>
          <a:lstStyle/>
          <a:p>
            <a:fld id="{14A3E534-4F3B-4F0C-9C45-48B60FF63D00}" type="slidenum">
              <a:rPr lang="ru-RU" altLang="ru-RU" smtClean="0"/>
              <a:pPr/>
              <a:t>8</a:t>
            </a:fld>
            <a:endParaRPr lang="ru-RU" altLang="ru-RU" smtClean="0"/>
          </a:p>
        </p:txBody>
      </p:sp>
      <p:graphicFrame>
        <p:nvGraphicFramePr>
          <p:cNvPr id="2" name="Object 8"/>
          <p:cNvGraphicFramePr>
            <a:graphicFrameLocks noChangeAspect="1"/>
          </p:cNvGraphicFramePr>
          <p:nvPr>
            <p:extLst>
              <p:ext uri="{D42A27DB-BD31-4B8C-83A1-F6EECF244321}">
                <p14:modId xmlns:p14="http://schemas.microsoft.com/office/powerpoint/2010/main" val="113914266"/>
              </p:ext>
            </p:extLst>
          </p:nvPr>
        </p:nvGraphicFramePr>
        <p:xfrm>
          <a:off x="539552" y="3717032"/>
          <a:ext cx="7185645" cy="30917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5781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endParaRPr lang="ru-RU" altLang="ru-RU" dirty="0"/>
          </a:p>
          <a:p>
            <a:endParaRPr lang="ru-RU" altLang="ru-RU" dirty="0" smtClean="0"/>
          </a:p>
        </p:txBody>
      </p:sp>
      <p:sp>
        <p:nvSpPr>
          <p:cNvPr id="2052" name="Прямоугольник 4"/>
          <p:cNvSpPr>
            <a:spLocks noChangeArrowheads="1"/>
          </p:cNvSpPr>
          <p:nvPr/>
        </p:nvSpPr>
        <p:spPr bwMode="auto">
          <a:xfrm>
            <a:off x="250825" y="333375"/>
            <a:ext cx="8642350" cy="1169551"/>
          </a:xfrm>
          <a:prstGeom prst="rect">
            <a:avLst/>
          </a:prstGeom>
          <a:noFill/>
          <a:ln w="9525">
            <a:noFill/>
            <a:miter lim="800000"/>
            <a:headEnd/>
            <a:tailEnd/>
          </a:ln>
        </p:spPr>
        <p:txBody>
          <a:bodyPr>
            <a:spAutoFit/>
          </a:bodyPr>
          <a:lstStyle/>
          <a:p>
            <a:pPr algn="just"/>
            <a:r>
              <a:rPr lang="ru-RU" altLang="ru-RU" sz="1400" dirty="0">
                <a:latin typeface="Times New Roman" pitchFamily="18" charset="0"/>
                <a:cs typeface="Times New Roman" pitchFamily="18" charset="0"/>
              </a:rPr>
              <a:t>          </a:t>
            </a:r>
            <a:r>
              <a:rPr lang="ru-RU" sz="1400" dirty="0">
                <a:latin typeface="Times New Roman" panose="02020603050405020304" pitchFamily="18" charset="0"/>
                <a:cs typeface="Times New Roman" panose="02020603050405020304" pitchFamily="18" charset="0"/>
              </a:rPr>
              <a:t>В бюджете Муромского района налоговые доходы исполнены в отчетном периоде на </a:t>
            </a:r>
            <a:r>
              <a:rPr lang="ru-RU" sz="1400" dirty="0" smtClean="0">
                <a:latin typeface="Times New Roman" panose="02020603050405020304" pitchFamily="18" charset="0"/>
                <a:cs typeface="Times New Roman" panose="02020603050405020304" pitchFamily="18" charset="0"/>
              </a:rPr>
              <a:t>104,3 </a:t>
            </a:r>
            <a:r>
              <a:rPr lang="ru-RU" sz="1400" dirty="0">
                <a:latin typeface="Times New Roman" panose="02020603050405020304" pitchFamily="18" charset="0"/>
                <a:cs typeface="Times New Roman" panose="02020603050405020304" pitchFamily="18" charset="0"/>
              </a:rPr>
              <a:t>% или на сумму </a:t>
            </a:r>
            <a:r>
              <a:rPr lang="ru-RU" sz="1400" dirty="0" smtClean="0">
                <a:latin typeface="Times New Roman" panose="02020603050405020304" pitchFamily="18" charset="0"/>
                <a:cs typeface="Times New Roman" panose="02020603050405020304" pitchFamily="18" charset="0"/>
              </a:rPr>
              <a:t>49506,3 </a:t>
            </a:r>
            <a:r>
              <a:rPr lang="ru-RU" sz="1400" dirty="0">
                <a:latin typeface="Times New Roman" panose="02020603050405020304" pitchFamily="18" charset="0"/>
                <a:cs typeface="Times New Roman" panose="02020603050405020304" pitchFamily="18" charset="0"/>
              </a:rPr>
              <a:t>тыс. рублей при плановых назначениях </a:t>
            </a:r>
            <a:r>
              <a:rPr lang="ru-RU" sz="1400" dirty="0" smtClean="0">
                <a:latin typeface="Times New Roman" panose="02020603050405020304" pitchFamily="18" charset="0"/>
                <a:cs typeface="Times New Roman" panose="02020603050405020304" pitchFamily="18" charset="0"/>
              </a:rPr>
              <a:t>47469,9 </a:t>
            </a:r>
            <a:r>
              <a:rPr lang="ru-RU" sz="1400" dirty="0">
                <a:latin typeface="Times New Roman" panose="02020603050405020304" pitchFamily="18" charset="0"/>
                <a:cs typeface="Times New Roman" panose="02020603050405020304" pitchFamily="18" charset="0"/>
              </a:rPr>
              <a:t>тыс. рублей и </a:t>
            </a:r>
            <a:r>
              <a:rPr lang="ru-RU" sz="1400" dirty="0" smtClean="0">
                <a:latin typeface="Times New Roman" panose="02020603050405020304" pitchFamily="18" charset="0"/>
                <a:cs typeface="Times New Roman" panose="02020603050405020304" pitchFamily="18" charset="0"/>
              </a:rPr>
              <a:t>по </a:t>
            </a:r>
            <a:r>
              <a:rPr lang="ru-RU" sz="1400" dirty="0">
                <a:latin typeface="Times New Roman" panose="02020603050405020304" pitchFamily="18" charset="0"/>
                <a:cs typeface="Times New Roman" panose="02020603050405020304" pitchFamily="18" charset="0"/>
              </a:rPr>
              <a:t>сравнению с показателями 2017 года получен </a:t>
            </a:r>
            <a:r>
              <a:rPr lang="ru-RU" sz="1400" dirty="0" smtClean="0">
                <a:latin typeface="Times New Roman" panose="02020603050405020304" pitchFamily="18" charset="0"/>
                <a:cs typeface="Times New Roman" panose="02020603050405020304" pitchFamily="18" charset="0"/>
              </a:rPr>
              <a:t>рост налоговых </a:t>
            </a:r>
            <a:r>
              <a:rPr lang="ru-RU" sz="1400" dirty="0">
                <a:latin typeface="Times New Roman" panose="02020603050405020304" pitchFamily="18" charset="0"/>
                <a:cs typeface="Times New Roman" panose="02020603050405020304" pitchFamily="18" charset="0"/>
              </a:rPr>
              <a:t>доходов на </a:t>
            </a:r>
            <a:r>
              <a:rPr lang="ru-RU" sz="1400" dirty="0" smtClean="0">
                <a:latin typeface="Times New Roman" panose="02020603050405020304" pitchFamily="18" charset="0"/>
                <a:cs typeface="Times New Roman" panose="02020603050405020304" pitchFamily="18" charset="0"/>
              </a:rPr>
              <a:t>1,5 %. </a:t>
            </a:r>
            <a:r>
              <a:rPr lang="ru-RU" sz="1400" dirty="0">
                <a:latin typeface="Times New Roman" panose="02020603050405020304" pitchFamily="18" charset="0"/>
                <a:cs typeface="Times New Roman" panose="02020603050405020304" pitchFamily="18" charset="0"/>
              </a:rPr>
              <a:t>Неналоговые доходы бюджета Муромского района исполнены за 2018 год на 100,6 % и на 97,8 % к значениям 2017 года и поступили в сумме 10451,9 тыс. рублей при плановых значениях в объеме 10385,8 тыс. рублей</a:t>
            </a:r>
            <a:r>
              <a:rPr lang="ru-RU" sz="1400" dirty="0" smtClean="0">
                <a:latin typeface="Times New Roman" panose="02020603050405020304" pitchFamily="18" charset="0"/>
                <a:cs typeface="Times New Roman" panose="02020603050405020304" pitchFamily="18" charset="0"/>
              </a:rPr>
              <a:t>.</a:t>
            </a:r>
            <a:endParaRPr lang="ru-RU" altLang="ru-RU" sz="1400" dirty="0">
              <a:latin typeface="Times New Roman" pitchFamily="18" charset="0"/>
              <a:cs typeface="Times New Roman" pitchFamily="18" charset="0"/>
            </a:endParaRPr>
          </a:p>
        </p:txBody>
      </p:sp>
      <p:sp>
        <p:nvSpPr>
          <p:cNvPr id="2053" name="Rectangle 2"/>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ltLang="ru-RU"/>
          </a:p>
        </p:txBody>
      </p:sp>
      <p:sp>
        <p:nvSpPr>
          <p:cNvPr id="2054" name="Rectangle 7"/>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ltLang="ru-RU"/>
          </a:p>
        </p:txBody>
      </p:sp>
      <p:graphicFrame>
        <p:nvGraphicFramePr>
          <p:cNvPr id="2" name="Object 6"/>
          <p:cNvGraphicFramePr>
            <a:graphicFrameLocks noChangeAspect="1"/>
          </p:cNvGraphicFramePr>
          <p:nvPr>
            <p:extLst>
              <p:ext uri="{D42A27DB-BD31-4B8C-83A1-F6EECF244321}">
                <p14:modId xmlns:p14="http://schemas.microsoft.com/office/powerpoint/2010/main" val="1153634450"/>
              </p:ext>
            </p:extLst>
          </p:nvPr>
        </p:nvGraphicFramePr>
        <p:xfrm>
          <a:off x="301625" y="1765300"/>
          <a:ext cx="5827707" cy="4184650"/>
        </p:xfrm>
        <a:graphic>
          <a:graphicData uri="http://schemas.openxmlformats.org/drawingml/2006/chart">
            <c:chart xmlns:c="http://schemas.openxmlformats.org/drawingml/2006/chart" xmlns:r="http://schemas.openxmlformats.org/officeDocument/2006/relationships" r:id="rId2"/>
          </a:graphicData>
        </a:graphic>
      </p:graphicFrame>
      <p:sp>
        <p:nvSpPr>
          <p:cNvPr id="12" name="Стрелка влево 11"/>
          <p:cNvSpPr/>
          <p:nvPr/>
        </p:nvSpPr>
        <p:spPr>
          <a:xfrm>
            <a:off x="1763688" y="2924944"/>
            <a:ext cx="642938" cy="142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3" name="Стрелка вправо 12"/>
          <p:cNvSpPr/>
          <p:nvPr/>
        </p:nvSpPr>
        <p:spPr>
          <a:xfrm>
            <a:off x="2722130" y="2924944"/>
            <a:ext cx="71437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2057" name="TextBox 13"/>
          <p:cNvSpPr txBox="1">
            <a:spLocks noChangeArrowheads="1"/>
          </p:cNvSpPr>
          <p:nvPr/>
        </p:nvSpPr>
        <p:spPr bwMode="auto">
          <a:xfrm>
            <a:off x="1763688" y="2714625"/>
            <a:ext cx="514885" cy="230832"/>
          </a:xfrm>
          <a:prstGeom prst="rect">
            <a:avLst/>
          </a:prstGeom>
          <a:noFill/>
          <a:ln w="9525">
            <a:noFill/>
            <a:miter lim="800000"/>
            <a:headEnd/>
            <a:tailEnd/>
          </a:ln>
        </p:spPr>
        <p:txBody>
          <a:bodyPr wrap="none">
            <a:spAutoFit/>
          </a:bodyPr>
          <a:lstStyle/>
          <a:p>
            <a:r>
              <a:rPr lang="ru-RU" sz="900" dirty="0" smtClean="0"/>
              <a:t>+1,5%</a:t>
            </a:r>
            <a:endParaRPr lang="ru-RU" sz="900" dirty="0"/>
          </a:p>
        </p:txBody>
      </p:sp>
      <p:sp>
        <p:nvSpPr>
          <p:cNvPr id="2058" name="TextBox 14"/>
          <p:cNvSpPr txBox="1">
            <a:spLocks noChangeArrowheads="1"/>
          </p:cNvSpPr>
          <p:nvPr/>
        </p:nvSpPr>
        <p:spPr bwMode="auto">
          <a:xfrm>
            <a:off x="2778558" y="2694112"/>
            <a:ext cx="514885" cy="230832"/>
          </a:xfrm>
          <a:prstGeom prst="rect">
            <a:avLst/>
          </a:prstGeom>
          <a:noFill/>
          <a:ln w="9525">
            <a:noFill/>
            <a:miter lim="800000"/>
            <a:headEnd/>
            <a:tailEnd/>
          </a:ln>
        </p:spPr>
        <p:txBody>
          <a:bodyPr wrap="none">
            <a:spAutoFit/>
          </a:bodyPr>
          <a:lstStyle/>
          <a:p>
            <a:r>
              <a:rPr lang="ru-RU" sz="900" dirty="0" smtClean="0"/>
              <a:t>+4,3%</a:t>
            </a:r>
            <a:endParaRPr lang="ru-RU" sz="900" dirty="0"/>
          </a:p>
        </p:txBody>
      </p:sp>
      <p:sp>
        <p:nvSpPr>
          <p:cNvPr id="16" name="Стрелка влево 15"/>
          <p:cNvSpPr/>
          <p:nvPr/>
        </p:nvSpPr>
        <p:spPr>
          <a:xfrm>
            <a:off x="1921308" y="4592965"/>
            <a:ext cx="857250" cy="142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7" name="Стрелка вправо 16"/>
          <p:cNvSpPr/>
          <p:nvPr/>
        </p:nvSpPr>
        <p:spPr>
          <a:xfrm>
            <a:off x="3079318" y="4615979"/>
            <a:ext cx="857250"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2061" name="TextBox 17"/>
          <p:cNvSpPr txBox="1">
            <a:spLocks noChangeArrowheads="1"/>
          </p:cNvSpPr>
          <p:nvPr/>
        </p:nvSpPr>
        <p:spPr bwMode="auto">
          <a:xfrm>
            <a:off x="1870484" y="4433570"/>
            <a:ext cx="486030" cy="230832"/>
          </a:xfrm>
          <a:prstGeom prst="rect">
            <a:avLst/>
          </a:prstGeom>
          <a:noFill/>
          <a:ln w="9525">
            <a:noFill/>
            <a:miter lim="800000"/>
            <a:headEnd/>
            <a:tailEnd/>
          </a:ln>
        </p:spPr>
        <p:txBody>
          <a:bodyPr wrap="none">
            <a:spAutoFit/>
          </a:bodyPr>
          <a:lstStyle/>
          <a:p>
            <a:r>
              <a:rPr lang="ru-RU" sz="900" dirty="0" smtClean="0"/>
              <a:t>-2,2%</a:t>
            </a:r>
            <a:endParaRPr lang="ru-RU" sz="900" dirty="0"/>
          </a:p>
        </p:txBody>
      </p:sp>
      <p:sp>
        <p:nvSpPr>
          <p:cNvPr id="2062" name="TextBox 18"/>
          <p:cNvSpPr txBox="1">
            <a:spLocks noChangeArrowheads="1"/>
          </p:cNvSpPr>
          <p:nvPr/>
        </p:nvSpPr>
        <p:spPr bwMode="auto">
          <a:xfrm>
            <a:off x="2996451" y="4472781"/>
            <a:ext cx="514350" cy="230832"/>
          </a:xfrm>
          <a:prstGeom prst="rect">
            <a:avLst/>
          </a:prstGeom>
          <a:noFill/>
          <a:ln w="9525">
            <a:noFill/>
            <a:miter lim="800000"/>
            <a:headEnd/>
            <a:tailEnd/>
          </a:ln>
        </p:spPr>
        <p:txBody>
          <a:bodyPr>
            <a:spAutoFit/>
          </a:bodyPr>
          <a:lstStyle/>
          <a:p>
            <a:r>
              <a:rPr lang="ru-RU" sz="900" dirty="0" smtClean="0"/>
              <a:t>+0,6%</a:t>
            </a:r>
            <a:endParaRPr lang="ru-RU" sz="900" dirty="0"/>
          </a:p>
        </p:txBody>
      </p:sp>
      <p:sp>
        <p:nvSpPr>
          <p:cNvPr id="2063" name="TextBox 19"/>
          <p:cNvSpPr txBox="1">
            <a:spLocks noChangeArrowheads="1"/>
          </p:cNvSpPr>
          <p:nvPr/>
        </p:nvSpPr>
        <p:spPr bwMode="auto">
          <a:xfrm>
            <a:off x="683568" y="5703421"/>
            <a:ext cx="514885" cy="230832"/>
          </a:xfrm>
          <a:prstGeom prst="rect">
            <a:avLst/>
          </a:prstGeom>
          <a:noFill/>
          <a:ln w="9525">
            <a:noFill/>
            <a:miter lim="800000"/>
            <a:headEnd/>
            <a:tailEnd/>
          </a:ln>
        </p:spPr>
        <p:txBody>
          <a:bodyPr wrap="none">
            <a:spAutoFit/>
          </a:bodyPr>
          <a:lstStyle/>
          <a:p>
            <a:r>
              <a:rPr lang="ru-RU" sz="900" dirty="0" smtClean="0"/>
              <a:t>+0,8%</a:t>
            </a:r>
            <a:endParaRPr lang="ru-RU" sz="900" dirty="0"/>
          </a:p>
        </p:txBody>
      </p:sp>
      <p:sp>
        <p:nvSpPr>
          <p:cNvPr id="2064" name="TextBox 20"/>
          <p:cNvSpPr txBox="1">
            <a:spLocks noChangeArrowheads="1"/>
          </p:cNvSpPr>
          <p:nvPr/>
        </p:nvSpPr>
        <p:spPr bwMode="auto">
          <a:xfrm>
            <a:off x="3707904" y="5681826"/>
            <a:ext cx="514885" cy="230832"/>
          </a:xfrm>
          <a:prstGeom prst="rect">
            <a:avLst/>
          </a:prstGeom>
          <a:noFill/>
          <a:ln w="9525">
            <a:noFill/>
            <a:miter lim="800000"/>
            <a:headEnd/>
            <a:tailEnd/>
          </a:ln>
        </p:spPr>
        <p:txBody>
          <a:bodyPr wrap="none">
            <a:spAutoFit/>
          </a:bodyPr>
          <a:lstStyle/>
          <a:p>
            <a:r>
              <a:rPr lang="ru-RU" sz="900" dirty="0" smtClean="0"/>
              <a:t>+3,6%</a:t>
            </a:r>
            <a:endParaRPr lang="ru-RU" sz="900" dirty="0"/>
          </a:p>
        </p:txBody>
      </p:sp>
      <p:sp>
        <p:nvSpPr>
          <p:cNvPr id="18" name="Прямоугольник 4"/>
          <p:cNvSpPr>
            <a:spLocks noChangeArrowheads="1"/>
          </p:cNvSpPr>
          <p:nvPr/>
        </p:nvSpPr>
        <p:spPr bwMode="auto">
          <a:xfrm>
            <a:off x="6228184" y="1340768"/>
            <a:ext cx="2616939" cy="5878532"/>
          </a:xfrm>
          <a:prstGeom prst="rect">
            <a:avLst/>
          </a:prstGeom>
          <a:noFill/>
          <a:ln w="9525">
            <a:noFill/>
            <a:miter lim="800000"/>
            <a:headEnd/>
            <a:tailEnd/>
          </a:ln>
        </p:spPr>
        <p:txBody>
          <a:bodyPr wrap="square">
            <a:spAutoFit/>
          </a:bodyPr>
          <a:lstStyle/>
          <a:p>
            <a:pPr algn="just"/>
            <a:r>
              <a:rPr lang="ru-RU" altLang="ru-RU" sz="1400" dirty="0">
                <a:latin typeface="Times New Roman" pitchFamily="18" charset="0"/>
                <a:cs typeface="Times New Roman" pitchFamily="18" charset="0"/>
              </a:rPr>
              <a:t>          </a:t>
            </a:r>
            <a:r>
              <a:rPr lang="ru-RU" sz="1400" dirty="0" smtClean="0">
                <a:latin typeface="Times New Roman" panose="02020603050405020304" pitchFamily="18" charset="0"/>
                <a:cs typeface="Times New Roman" panose="02020603050405020304" pitchFamily="18" charset="0"/>
              </a:rPr>
              <a:t>Рост доходов бюджета Муромского района в 2018 году обеспечен за счет:</a:t>
            </a:r>
          </a:p>
          <a:p>
            <a:pPr marL="285750" indent="-285750" algn="just">
              <a:buFontTx/>
              <a:buChar char="-"/>
            </a:pPr>
            <a:r>
              <a:rPr lang="ru-RU" sz="1200" dirty="0" smtClean="0">
                <a:latin typeface="Times New Roman" panose="02020603050405020304" pitchFamily="18" charset="0"/>
                <a:cs typeface="Times New Roman" panose="02020603050405020304" pitchFamily="18" charset="0"/>
              </a:rPr>
              <a:t>увеличения количества налогоплательщиков;</a:t>
            </a:r>
          </a:p>
          <a:p>
            <a:pPr marL="285750" indent="-285750" algn="just">
              <a:buFontTx/>
              <a:buChar char="-"/>
            </a:pPr>
            <a:r>
              <a:rPr lang="ru-RU" altLang="ru-RU" sz="1200" dirty="0" smtClean="0">
                <a:latin typeface="Times New Roman" panose="02020603050405020304" pitchFamily="18" charset="0"/>
                <a:cs typeface="Times New Roman" panose="02020603050405020304" pitchFamily="18" charset="0"/>
              </a:rPr>
              <a:t>роста налогооблагаемой базы;</a:t>
            </a:r>
          </a:p>
          <a:p>
            <a:pPr marL="285750" indent="-285750" algn="just">
              <a:buFontTx/>
              <a:buChar char="-"/>
            </a:pPr>
            <a:r>
              <a:rPr lang="ru-RU" altLang="ru-RU" sz="1200" dirty="0" smtClean="0">
                <a:latin typeface="Times New Roman" panose="02020603050405020304" pitchFamily="18" charset="0"/>
                <a:cs typeface="Times New Roman" panose="02020603050405020304" pitchFamily="18" charset="0"/>
              </a:rPr>
              <a:t>улучшения администрирования доходов (проведение комиссий по  </a:t>
            </a:r>
            <a:r>
              <a:rPr lang="ru-RU" altLang="ru-RU" sz="1200" dirty="0">
                <a:latin typeface="Times New Roman" panose="02020603050405020304" pitchFamily="18" charset="0"/>
                <a:cs typeface="Times New Roman" panose="02020603050405020304" pitchFamily="18" charset="0"/>
              </a:rPr>
              <a:t>вопросам </a:t>
            </a:r>
            <a:r>
              <a:rPr lang="ru-RU" altLang="ru-RU" sz="1200" dirty="0" smtClean="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увеличения поступления налоговых и неналоговых доходов </a:t>
            </a:r>
            <a:r>
              <a:rPr lang="ru-RU" altLang="ru-RU" sz="1200" dirty="0" smtClean="0">
                <a:latin typeface="Times New Roman" panose="02020603050405020304" pitchFamily="18" charset="0"/>
                <a:cs typeface="Times New Roman" panose="02020603050405020304" pitchFamily="18" charset="0"/>
              </a:rPr>
              <a:t>в консолидированный </a:t>
            </a:r>
            <a:r>
              <a:rPr lang="ru-RU" altLang="ru-RU" sz="1200" dirty="0">
                <a:latin typeface="Times New Roman" panose="02020603050405020304" pitchFamily="18" charset="0"/>
                <a:cs typeface="Times New Roman" panose="02020603050405020304" pitchFamily="18" charset="0"/>
              </a:rPr>
              <a:t>бюджет Муромского </a:t>
            </a:r>
            <a:r>
              <a:rPr lang="ru-RU" altLang="ru-RU" sz="1200" dirty="0" smtClean="0">
                <a:latin typeface="Times New Roman" panose="02020603050405020304" pitchFamily="18" charset="0"/>
                <a:cs typeface="Times New Roman" panose="02020603050405020304" pitchFamily="18" charset="0"/>
              </a:rPr>
              <a:t>района, </a:t>
            </a:r>
            <a:r>
              <a:rPr lang="ru-RU" altLang="ru-RU" sz="1200" dirty="0">
                <a:latin typeface="Times New Roman" panose="02020603050405020304" pitchFamily="18" charset="0"/>
                <a:cs typeface="Times New Roman" panose="02020603050405020304" pitchFamily="18" charset="0"/>
              </a:rPr>
              <a:t>по легализации "теневой" заработной </a:t>
            </a:r>
            <a:r>
              <a:rPr lang="ru-RU" altLang="ru-RU" sz="1200" dirty="0" smtClean="0">
                <a:latin typeface="Times New Roman" panose="02020603050405020304" pitchFamily="18" charset="0"/>
                <a:cs typeface="Times New Roman" panose="02020603050405020304" pitchFamily="18" charset="0"/>
              </a:rPr>
              <a:t>платы и реализации </a:t>
            </a:r>
            <a:r>
              <a:rPr lang="ru-RU" altLang="ru-RU" sz="1200" dirty="0">
                <a:latin typeface="Times New Roman" panose="02020603050405020304" pitchFamily="18" charset="0"/>
                <a:cs typeface="Times New Roman" panose="02020603050405020304" pitchFamily="18" charset="0"/>
              </a:rPr>
              <a:t>плана мероприятий "</a:t>
            </a:r>
            <a:r>
              <a:rPr lang="ru-RU" altLang="ru-RU" sz="1200" dirty="0" smtClean="0">
                <a:latin typeface="Times New Roman" panose="02020603050405020304" pitchFamily="18" charset="0"/>
                <a:cs typeface="Times New Roman" panose="02020603050405020304" pitchFamily="18" charset="0"/>
              </a:rPr>
              <a:t>дорожных карт" </a:t>
            </a:r>
            <a:r>
              <a:rPr lang="ru-RU" altLang="ru-RU" sz="1200" dirty="0">
                <a:latin typeface="Times New Roman" panose="02020603050405020304" pitchFamily="18" charset="0"/>
                <a:cs typeface="Times New Roman" panose="02020603050405020304" pitchFamily="18" charset="0"/>
              </a:rPr>
              <a:t>по </a:t>
            </a:r>
            <a:r>
              <a:rPr lang="ru-RU" altLang="ru-RU" sz="1200" dirty="0" smtClean="0">
                <a:latin typeface="Times New Roman" panose="02020603050405020304" pitchFamily="18" charset="0"/>
                <a:cs typeface="Times New Roman" panose="02020603050405020304" pitchFamily="18" charset="0"/>
              </a:rPr>
              <a:t>мобилизации налогов.</a:t>
            </a:r>
          </a:p>
          <a:p>
            <a:pPr algn="just"/>
            <a:r>
              <a:rPr lang="ru-RU" altLang="ru-RU" sz="1400" dirty="0" smtClean="0">
                <a:latin typeface="Times New Roman" panose="02020603050405020304" pitchFamily="18" charset="0"/>
                <a:cs typeface="Times New Roman" panose="02020603050405020304" pitchFamily="18" charset="0"/>
              </a:rPr>
              <a:t>           Наиболее крупными налогоплательщиками в 2018 году стали:</a:t>
            </a:r>
          </a:p>
          <a:p>
            <a:r>
              <a:rPr lang="ru-RU" altLang="ru-RU" sz="1400" dirty="0" smtClean="0">
                <a:latin typeface="Times New Roman" panose="02020603050405020304" pitchFamily="18" charset="0"/>
                <a:cs typeface="Times New Roman" panose="02020603050405020304" pitchFamily="18" charset="0"/>
              </a:rPr>
              <a:t>-     </a:t>
            </a:r>
            <a:r>
              <a:rPr lang="ru-RU" altLang="ru-RU" sz="1200" dirty="0" smtClean="0">
                <a:latin typeface="Times New Roman" panose="02020603050405020304" pitchFamily="18" charset="0"/>
                <a:cs typeface="Times New Roman" panose="02020603050405020304" pitchFamily="18" charset="0"/>
              </a:rPr>
              <a:t>ГКС </a:t>
            </a:r>
            <a:r>
              <a:rPr lang="ru-RU" altLang="ru-RU" sz="1200" dirty="0">
                <a:latin typeface="Times New Roman" panose="02020603050405020304" pitchFamily="18" charset="0"/>
                <a:cs typeface="Times New Roman" panose="02020603050405020304" pitchFamily="18" charset="0"/>
              </a:rPr>
              <a:t>«Владимирский ЛПУ </a:t>
            </a:r>
            <a:r>
              <a:rPr lang="ru-RU" altLang="ru-RU" sz="1200" dirty="0" smtClean="0">
                <a:latin typeface="Times New Roman" panose="02020603050405020304" pitchFamily="18" charset="0"/>
                <a:cs typeface="Times New Roman" panose="02020603050405020304" pitchFamily="18" charset="0"/>
              </a:rPr>
              <a:t>МГ»,</a:t>
            </a:r>
            <a:endParaRPr lang="ru-RU" altLang="ru-RU" sz="1400" dirty="0" smtClean="0">
              <a:latin typeface="Times New Roman" panose="02020603050405020304" pitchFamily="18" charset="0"/>
              <a:cs typeface="Times New Roman" panose="02020603050405020304" pitchFamily="18" charset="0"/>
            </a:endParaRPr>
          </a:p>
          <a:p>
            <a:pPr marL="285750" indent="-285750" algn="just">
              <a:buFontTx/>
              <a:buChar char="-"/>
            </a:pPr>
            <a:r>
              <a:rPr lang="ru-RU" altLang="ru-RU" sz="1200" dirty="0" smtClean="0">
                <a:latin typeface="Times New Roman" panose="02020603050405020304" pitchFamily="18" charset="0"/>
                <a:cs typeface="Times New Roman" panose="02020603050405020304" pitchFamily="18" charset="0"/>
              </a:rPr>
              <a:t>ООО </a:t>
            </a:r>
            <a:r>
              <a:rPr lang="ru-RU" altLang="ru-RU" sz="1200" dirty="0">
                <a:latin typeface="Times New Roman" panose="02020603050405020304" pitchFamily="18" charset="0"/>
                <a:cs typeface="Times New Roman" panose="02020603050405020304" pitchFamily="18" charset="0"/>
              </a:rPr>
              <a:t>«Борисоглебское»,</a:t>
            </a:r>
          </a:p>
          <a:p>
            <a:pPr marL="285750" indent="-285750" algn="just">
              <a:buFontTx/>
              <a:buChar char="-"/>
            </a:pPr>
            <a:r>
              <a:rPr lang="ru-RU" altLang="ru-RU" sz="1200" dirty="0" smtClean="0">
                <a:latin typeface="Times New Roman" panose="02020603050405020304" pitchFamily="18" charset="0"/>
                <a:cs typeface="Times New Roman" panose="02020603050405020304" pitchFamily="18" charset="0"/>
              </a:rPr>
              <a:t>ОАО «</a:t>
            </a:r>
            <a:r>
              <a:rPr lang="ru-RU" altLang="ru-RU" sz="1200" dirty="0" err="1" smtClean="0">
                <a:latin typeface="Times New Roman" panose="02020603050405020304" pitchFamily="18" charset="0"/>
                <a:cs typeface="Times New Roman" panose="02020603050405020304" pitchFamily="18" charset="0"/>
              </a:rPr>
              <a:t>Кондраковский</a:t>
            </a:r>
            <a:r>
              <a:rPr lang="ru-RU" altLang="ru-RU" sz="1200" dirty="0" smtClean="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завод резиновой </a:t>
            </a:r>
            <a:r>
              <a:rPr lang="ru-RU" altLang="ru-RU" sz="1200" dirty="0" smtClean="0">
                <a:latin typeface="Times New Roman" panose="02020603050405020304" pitchFamily="18" charset="0"/>
                <a:cs typeface="Times New Roman" panose="02020603050405020304" pitchFamily="18" charset="0"/>
              </a:rPr>
              <a:t>обуви»,</a:t>
            </a:r>
            <a:endParaRPr lang="ru-RU" altLang="ru-RU" sz="1200" dirty="0">
              <a:latin typeface="Times New Roman" panose="02020603050405020304" pitchFamily="18" charset="0"/>
              <a:cs typeface="Times New Roman" panose="02020603050405020304" pitchFamily="18" charset="0"/>
            </a:endParaRPr>
          </a:p>
          <a:p>
            <a:pPr marL="285750" indent="-285750" algn="just">
              <a:buFontTx/>
              <a:buChar char="-"/>
            </a:pPr>
            <a:r>
              <a:rPr lang="ru-RU" altLang="ru-RU" sz="1200" dirty="0" smtClean="0">
                <a:latin typeface="Times New Roman" panose="02020603050405020304" pitchFamily="18" charset="0"/>
                <a:cs typeface="Times New Roman" panose="02020603050405020304" pitchFamily="18" charset="0"/>
              </a:rPr>
              <a:t>ООО «</a:t>
            </a:r>
            <a:r>
              <a:rPr lang="ru-RU" altLang="ru-RU" sz="1200" dirty="0" err="1" smtClean="0">
                <a:latin typeface="Times New Roman" panose="02020603050405020304" pitchFamily="18" charset="0"/>
                <a:cs typeface="Times New Roman" panose="02020603050405020304" pitchFamily="18" charset="0"/>
              </a:rPr>
              <a:t>Муроммосткомплект</a:t>
            </a:r>
            <a:r>
              <a:rPr lang="ru-RU" altLang="ru-RU" sz="1200" dirty="0" smtClean="0">
                <a:latin typeface="Times New Roman" panose="02020603050405020304" pitchFamily="18" charset="0"/>
                <a:cs typeface="Times New Roman" panose="02020603050405020304" pitchFamily="18" charset="0"/>
              </a:rPr>
              <a:t>»,</a:t>
            </a:r>
          </a:p>
          <a:p>
            <a:pPr marL="285750" indent="-285750" algn="just">
              <a:buFontTx/>
              <a:buChar char="-"/>
            </a:pPr>
            <a:r>
              <a:rPr lang="ru-RU" altLang="ru-RU" sz="1200" dirty="0">
                <a:latin typeface="Times New Roman" panose="02020603050405020304" pitchFamily="18" charset="0"/>
                <a:cs typeface="Times New Roman" panose="02020603050405020304" pitchFamily="18" charset="0"/>
              </a:rPr>
              <a:t>Муромское </a:t>
            </a:r>
            <a:r>
              <a:rPr lang="ru-RU" altLang="ru-RU" sz="1200" dirty="0" err="1">
                <a:latin typeface="Times New Roman" panose="02020603050405020304" pitchFamily="18" charset="0"/>
                <a:cs typeface="Times New Roman" panose="02020603050405020304" pitchFamily="18" charset="0"/>
              </a:rPr>
              <a:t>райпо</a:t>
            </a:r>
            <a:endParaRPr lang="ru-RU" altLang="ru-RU" sz="1200" dirty="0" smtClean="0">
              <a:latin typeface="Times New Roman" panose="02020603050405020304" pitchFamily="18" charset="0"/>
              <a:cs typeface="Times New Roman" panose="02020603050405020304" pitchFamily="18" charset="0"/>
            </a:endParaRPr>
          </a:p>
          <a:p>
            <a:pPr marL="285750" indent="-285750" algn="just">
              <a:buFontTx/>
              <a:buChar char="-"/>
            </a:pPr>
            <a:r>
              <a:rPr lang="ru-RU" altLang="ru-RU" sz="1200" dirty="0">
                <a:latin typeface="Times New Roman" panose="02020603050405020304" pitchFamily="18" charset="0"/>
                <a:cs typeface="Times New Roman" panose="02020603050405020304" pitchFamily="18" charset="0"/>
              </a:rPr>
              <a:t>ООО "Группа Компаний "</a:t>
            </a:r>
            <a:r>
              <a:rPr lang="ru-RU" altLang="ru-RU" sz="1200" dirty="0" err="1">
                <a:latin typeface="Times New Roman" panose="02020603050405020304" pitchFamily="18" charset="0"/>
                <a:cs typeface="Times New Roman" panose="02020603050405020304" pitchFamily="18" charset="0"/>
              </a:rPr>
              <a:t>Сельхозпродукт</a:t>
            </a:r>
            <a:r>
              <a:rPr lang="ru-RU" altLang="ru-RU" sz="1200" dirty="0">
                <a:latin typeface="Times New Roman" panose="02020603050405020304" pitchFamily="18" charset="0"/>
                <a:cs typeface="Times New Roman" panose="02020603050405020304" pitchFamily="18" charset="0"/>
              </a:rPr>
              <a:t>".</a:t>
            </a:r>
          </a:p>
          <a:p>
            <a:pPr algn="just"/>
            <a:endParaRPr lang="ru-RU" alt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4289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icking clock design template">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14228</TotalTime>
  <Words>3890</Words>
  <Application>Microsoft Office PowerPoint</Application>
  <PresentationFormat>Экран (4:3)</PresentationFormat>
  <Paragraphs>600</Paragraphs>
  <Slides>34</Slides>
  <Notes>4</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34</vt:i4>
      </vt:variant>
    </vt:vector>
  </HeadingPairs>
  <TitlesOfParts>
    <vt:vector size="36" baseType="lpstr">
      <vt:lpstr>Ticking clock design template</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Исполнение бюджета района по доходам</vt:lpstr>
      <vt:lpstr>Презентация PowerPoint</vt:lpstr>
      <vt:lpstr>Презентация PowerPoint</vt:lpstr>
      <vt:lpstr>Презентация PowerPoint</vt:lpstr>
      <vt:lpstr>Презентация PowerPoint</vt:lpstr>
      <vt:lpstr>Доходы дорожного фонда Муромского района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RePack by Diakov</cp:lastModifiedBy>
  <cp:revision>649</cp:revision>
  <cp:lastPrinted>2019-03-19T12:06:47Z</cp:lastPrinted>
  <dcterms:created xsi:type="dcterms:W3CDTF">2016-03-21T06:32:04Z</dcterms:created>
  <dcterms:modified xsi:type="dcterms:W3CDTF">2019-04-17T06:08:26Z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TC011594421049</vt:lpwstr>
  </property>
</Properties>
</file>